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1"/>
  </p:notesMasterIdLst>
  <p:sldIdLst>
    <p:sldId id="1457" r:id="rId2"/>
    <p:sldId id="1338" r:id="rId3"/>
    <p:sldId id="1339" r:id="rId4"/>
    <p:sldId id="1467" r:id="rId5"/>
    <p:sldId id="1527" r:id="rId6"/>
    <p:sldId id="1468" r:id="rId7"/>
    <p:sldId id="1521" r:id="rId8"/>
    <p:sldId id="1470" r:id="rId9"/>
    <p:sldId id="1526" r:id="rId10"/>
    <p:sldId id="1472" r:id="rId11"/>
    <p:sldId id="1458" r:id="rId12"/>
    <p:sldId id="1459" r:id="rId13"/>
    <p:sldId id="1475" r:id="rId14"/>
    <p:sldId id="1460" r:id="rId15"/>
    <p:sldId id="1479" r:id="rId16"/>
    <p:sldId id="1522" r:id="rId17"/>
    <p:sldId id="1462" r:id="rId18"/>
    <p:sldId id="1477" r:id="rId19"/>
    <p:sldId id="1463" r:id="rId20"/>
    <p:sldId id="1464" r:id="rId21"/>
    <p:sldId id="1465" r:id="rId22"/>
    <p:sldId id="1478" r:id="rId23"/>
    <p:sldId id="1480" r:id="rId24"/>
    <p:sldId id="1497" r:id="rId25"/>
    <p:sldId id="1488" r:id="rId26"/>
    <p:sldId id="1489" r:id="rId27"/>
    <p:sldId id="1485" r:id="rId28"/>
    <p:sldId id="1513" r:id="rId29"/>
    <p:sldId id="1481" r:id="rId30"/>
    <p:sldId id="1482" r:id="rId31"/>
    <p:sldId id="1495" r:id="rId32"/>
    <p:sldId id="1504" r:id="rId33"/>
    <p:sldId id="1505" r:id="rId34"/>
    <p:sldId id="1496" r:id="rId35"/>
    <p:sldId id="1514" r:id="rId36"/>
    <p:sldId id="1524" r:id="rId37"/>
    <p:sldId id="1509" r:id="rId38"/>
    <p:sldId id="1508" r:id="rId39"/>
    <p:sldId id="1515" r:id="rId40"/>
    <p:sldId id="1490" r:id="rId41"/>
    <p:sldId id="1519" r:id="rId42"/>
    <p:sldId id="1491" r:id="rId43"/>
    <p:sldId id="1492" r:id="rId44"/>
    <p:sldId id="1500" r:id="rId45"/>
    <p:sldId id="1493" r:id="rId46"/>
    <p:sldId id="1516" r:id="rId47"/>
    <p:sldId id="1533" r:id="rId48"/>
    <p:sldId id="1532" r:id="rId49"/>
    <p:sldId id="1531" r:id="rId5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457"/>
            <p14:sldId id="1338"/>
            <p14:sldId id="1339"/>
            <p14:sldId id="1467"/>
            <p14:sldId id="1527"/>
            <p14:sldId id="1468"/>
            <p14:sldId id="1521"/>
            <p14:sldId id="1470"/>
            <p14:sldId id="1526"/>
            <p14:sldId id="1472"/>
            <p14:sldId id="1458"/>
            <p14:sldId id="1459"/>
            <p14:sldId id="1475"/>
            <p14:sldId id="1460"/>
            <p14:sldId id="1479"/>
            <p14:sldId id="1522"/>
            <p14:sldId id="1462"/>
            <p14:sldId id="1477"/>
            <p14:sldId id="1463"/>
            <p14:sldId id="1464"/>
            <p14:sldId id="1465"/>
            <p14:sldId id="1478"/>
            <p14:sldId id="1480"/>
            <p14:sldId id="1497"/>
            <p14:sldId id="1488"/>
            <p14:sldId id="1489"/>
            <p14:sldId id="1485"/>
            <p14:sldId id="1513"/>
            <p14:sldId id="1481"/>
            <p14:sldId id="1482"/>
            <p14:sldId id="1495"/>
            <p14:sldId id="1504"/>
            <p14:sldId id="1505"/>
            <p14:sldId id="1496"/>
            <p14:sldId id="1514"/>
            <p14:sldId id="1524"/>
            <p14:sldId id="1509"/>
            <p14:sldId id="1508"/>
            <p14:sldId id="1515"/>
            <p14:sldId id="1490"/>
            <p14:sldId id="1519"/>
            <p14:sldId id="1491"/>
            <p14:sldId id="1492"/>
            <p14:sldId id="1500"/>
            <p14:sldId id="1493"/>
            <p14:sldId id="1516"/>
            <p14:sldId id="1533"/>
            <p14:sldId id="1532"/>
            <p14:sldId id="1531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4" orient="horz" pos="4320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E1AB9"/>
    <a:srgbClr val="FF6600"/>
    <a:srgbClr val="990099"/>
    <a:srgbClr val="A6A6A6"/>
    <a:srgbClr val="9377F0"/>
    <a:srgbClr val="0F9F3F"/>
    <a:srgbClr val="0099C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4650" autoAdjust="0"/>
    <p:restoredTop sz="92929" autoAdjust="0"/>
  </p:normalViewPr>
  <p:slideViewPr>
    <p:cSldViewPr snapToGrid="0" snapToObjects="1">
      <p:cViewPr varScale="1">
        <p:scale>
          <a:sx n="94" d="100"/>
          <a:sy n="94" d="100"/>
        </p:scale>
        <p:origin x="1602" y="84"/>
      </p:cViewPr>
      <p:guideLst>
        <p:guide orient="horz" pos="4320"/>
        <p:guide orient="horz"/>
        <p:guide pos="7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4428" y="9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E1A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1AB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9.7000000000000003E-2</c:v>
                </c:pt>
                <c:pt idx="1">
                  <c:v>0.19500000000000001</c:v>
                </c:pt>
                <c:pt idx="2">
                  <c:v>0.17399999999999999</c:v>
                </c:pt>
                <c:pt idx="3">
                  <c:v>0.17799999999999999</c:v>
                </c:pt>
                <c:pt idx="4">
                  <c:v>0.33600000000000002</c:v>
                </c:pt>
                <c:pt idx="5">
                  <c:v>0.378</c:v>
                </c:pt>
                <c:pt idx="6">
                  <c:v>0.45600000000000002</c:v>
                </c:pt>
                <c:pt idx="7">
                  <c:v>0.376</c:v>
                </c:pt>
                <c:pt idx="8">
                  <c:v>0.59399999999999997</c:v>
                </c:pt>
                <c:pt idx="9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F-4371-A853-AA96C415189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0.19600000000000001</c:v>
                </c:pt>
                <c:pt idx="1">
                  <c:v>0.314</c:v>
                </c:pt>
                <c:pt idx="2">
                  <c:v>0.23499999999999999</c:v>
                </c:pt>
                <c:pt idx="3">
                  <c:v>0.255</c:v>
                </c:pt>
                <c:pt idx="4">
                  <c:v>0.40200000000000002</c:v>
                </c:pt>
                <c:pt idx="5">
                  <c:v>0.46100000000000002</c:v>
                </c:pt>
                <c:pt idx="6">
                  <c:v>0.51</c:v>
                </c:pt>
                <c:pt idx="7">
                  <c:v>0.30399999999999999</c:v>
                </c:pt>
                <c:pt idx="8">
                  <c:v>0.41199999999999998</c:v>
                </c:pt>
                <c:pt idx="9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F-4371-A853-AA96C4151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1926458952"/>
        <c:axId val="-947371496"/>
      </c:barChart>
      <c:catAx>
        <c:axId val="192645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7371496"/>
        <c:crosses val="autoZero"/>
        <c:auto val="1"/>
        <c:lblAlgn val="ctr"/>
        <c:lblOffset val="100"/>
        <c:noMultiLvlLbl val="0"/>
      </c:catAx>
      <c:valAx>
        <c:axId val="-947371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6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0.06</c:v>
                </c:pt>
                <c:pt idx="1">
                  <c:v>0.14099999999999999</c:v>
                </c:pt>
                <c:pt idx="2">
                  <c:v>0.113</c:v>
                </c:pt>
                <c:pt idx="3">
                  <c:v>0.115</c:v>
                </c:pt>
                <c:pt idx="4">
                  <c:v>0.246</c:v>
                </c:pt>
                <c:pt idx="5">
                  <c:v>0.253</c:v>
                </c:pt>
                <c:pt idx="6">
                  <c:v>0.33300000000000002</c:v>
                </c:pt>
                <c:pt idx="7">
                  <c:v>0.31</c:v>
                </c:pt>
                <c:pt idx="8">
                  <c:v>0.5</c:v>
                </c:pt>
                <c:pt idx="9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CE5-9A86-C8A295482D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0.13100000000000001</c:v>
                </c:pt>
                <c:pt idx="1">
                  <c:v>0.24399999999999999</c:v>
                </c:pt>
                <c:pt idx="2">
                  <c:v>0.223</c:v>
                </c:pt>
                <c:pt idx="3">
                  <c:v>0.22800000000000001</c:v>
                </c:pt>
                <c:pt idx="4">
                  <c:v>0.40699999999999997</c:v>
                </c:pt>
                <c:pt idx="5">
                  <c:v>0.47399999999999998</c:v>
                </c:pt>
                <c:pt idx="6">
                  <c:v>0.55000000000000004</c:v>
                </c:pt>
                <c:pt idx="7">
                  <c:v>0.41899999999999998</c:v>
                </c:pt>
                <c:pt idx="8">
                  <c:v>0.64900000000000002</c:v>
                </c:pt>
                <c:pt idx="9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F-4CE5-9A86-C8A295482D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34AF-4CE5-9A86-C8A29548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-2050542184"/>
        <c:axId val="1117037000"/>
      </c:barChart>
      <c:catAx>
        <c:axId val="-205054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7037000"/>
        <c:crosses val="autoZero"/>
        <c:auto val="1"/>
        <c:lblAlgn val="ctr"/>
        <c:lblOffset val="100"/>
        <c:noMultiLvlLbl val="0"/>
      </c:catAx>
      <c:valAx>
        <c:axId val="1117037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5054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54.2</c:v>
                </c:pt>
                <c:pt idx="1">
                  <c:v>36.700000000000003</c:v>
                </c:pt>
                <c:pt idx="2">
                  <c:v>30.8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768757640"/>
        <c:axId val="-2071919480"/>
      </c:barChart>
      <c:catAx>
        <c:axId val="-7687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1919480"/>
        <c:crosses val="autoZero"/>
        <c:auto val="1"/>
        <c:lblAlgn val="ctr"/>
        <c:lblOffset val="100"/>
        <c:noMultiLvlLbl val="0"/>
      </c:catAx>
      <c:valAx>
        <c:axId val="-2071919480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6875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56.3</c:v>
                </c:pt>
                <c:pt idx="1">
                  <c:v>56</c:v>
                </c:pt>
                <c:pt idx="2">
                  <c:v>52.9</c:v>
                </c:pt>
                <c:pt idx="3">
                  <c:v>51.3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327656"/>
        <c:axId val="-1284504728"/>
      </c:barChart>
      <c:catAx>
        <c:axId val="-101932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284504728"/>
        <c:crosses val="autoZero"/>
        <c:auto val="1"/>
        <c:lblAlgn val="ctr"/>
        <c:lblOffset val="100"/>
        <c:noMultiLvlLbl val="0"/>
      </c:catAx>
      <c:valAx>
        <c:axId val="-128450472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32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57.5</c:v>
                </c:pt>
                <c:pt idx="1">
                  <c:v>52.5</c:v>
                </c:pt>
                <c:pt idx="2">
                  <c:v>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553736"/>
        <c:axId val="-986514248"/>
      </c:barChart>
      <c:catAx>
        <c:axId val="-10195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6514248"/>
        <c:crosses val="autoZero"/>
        <c:auto val="1"/>
        <c:lblAlgn val="ctr"/>
        <c:lblOffset val="100"/>
        <c:noMultiLvlLbl val="0"/>
      </c:catAx>
      <c:valAx>
        <c:axId val="-98651424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5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37.200000000000003</c:v>
                </c:pt>
                <c:pt idx="1">
                  <c:v>35.299999999999997</c:v>
                </c:pt>
                <c:pt idx="2">
                  <c:v>32.700000000000003</c:v>
                </c:pt>
                <c:pt idx="3">
                  <c:v>32.1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985964424"/>
        <c:axId val="-985960984"/>
      </c:barChart>
      <c:catAx>
        <c:axId val="-98596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0984"/>
        <c:crosses val="autoZero"/>
        <c:auto val="1"/>
        <c:lblAlgn val="ctr"/>
        <c:lblOffset val="100"/>
        <c:noMultiLvlLbl val="0"/>
      </c:catAx>
      <c:valAx>
        <c:axId val="-98596098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0.98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64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2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9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7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93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18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2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7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05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28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648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87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68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3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07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CD696-6686-42F5-9E42-8DCDB034590C}" type="slidenum">
              <a:rPr lang="en-GB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53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CD696-6686-42F5-9E42-8DCDB034590C}" type="slidenum">
              <a:rPr lang="en-GB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830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1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09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68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933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95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43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09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13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8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129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3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67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74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480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196CDD-C99A-404A-9C83-1932E3C6E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59FFC4-79D8-4BDB-B859-8AC848B51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C07AD9-C628-49EF-B5B0-CC58A198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9F2A01-B8C1-4EFD-9A3B-3173A8FA5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40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47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0181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57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951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30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0" y="1089025"/>
            <a:ext cx="5222875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4888">
              <a:defRPr/>
            </a:pPr>
            <a:fld id="{F5DD8148-1660-9A47-9BCA-DFC56965CA2E}" type="slidenum">
              <a:rPr lang="en-US" smtClean="0">
                <a:solidFill>
                  <a:prstClr val="black"/>
                </a:solidFill>
              </a:rPr>
              <a:pPr defTabSz="864888"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4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4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9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39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5093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84457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6" y="238160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9" r:id="rId4"/>
    <p:sldLayoutId id="2147483710" r:id="rId5"/>
    <p:sldLayoutId id="2147483711" r:id="rId6"/>
    <p:sldLayoutId id="2147483713" r:id="rId7"/>
    <p:sldLayoutId id="2147483728" r:id="rId8"/>
    <p:sldLayoutId id="2147483733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sv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173" y="2173937"/>
            <a:ext cx="864303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THEMATIC WEBINAR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LONG ACTING ARVs: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Today and Tomorrow for Treatment and Prevention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292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VIRTUAL| MAY 27th 2021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en-US" sz="2900" b="1" dirty="0">
                <a:solidFill>
                  <a:schemeClr val="tx1"/>
                </a:solidFill>
              </a:rPr>
              <a:t>Faculty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Pedro Cahn, Buenos-Aires, Argentina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Anton </a:t>
            </a:r>
            <a:r>
              <a:rPr lang="en-US" sz="2500" dirty="0" err="1">
                <a:solidFill>
                  <a:schemeClr val="tx1"/>
                </a:solidFill>
              </a:rPr>
              <a:t>Pozniak</a:t>
            </a:r>
            <a:r>
              <a:rPr lang="en-US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François Raffi,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45385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281"/>
          <a:stretch/>
        </p:blipFill>
        <p:spPr>
          <a:xfrm>
            <a:off x="1177198" y="2017059"/>
            <a:ext cx="7631979" cy="46908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8056" y="5401969"/>
            <a:ext cx="103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Q2M</a:t>
            </a:r>
          </a:p>
          <a:p>
            <a:r>
              <a:rPr lang="fr-FR" sz="1400" dirty="0"/>
              <a:t>Q6M (</a:t>
            </a:r>
            <a:r>
              <a:rPr lang="fr-FR" sz="1400" dirty="0" err="1"/>
              <a:t>PrEP</a:t>
            </a:r>
            <a:r>
              <a:rPr lang="fr-FR" sz="1400" dirty="0"/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6148" y="4382970"/>
            <a:ext cx="45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963" y="3352031"/>
            <a:ext cx="1126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QW / QM</a:t>
            </a:r>
          </a:p>
          <a:p>
            <a:r>
              <a:rPr lang="fr-FR" sz="1400" dirty="0"/>
              <a:t>Q12M (</a:t>
            </a:r>
            <a:r>
              <a:rPr lang="fr-FR" sz="1400" dirty="0" err="1"/>
              <a:t>PrEP</a:t>
            </a:r>
            <a:r>
              <a:rPr lang="fr-FR" sz="1400" dirty="0"/>
              <a:t>)</a:t>
            </a:r>
          </a:p>
        </p:txBody>
      </p:sp>
      <p:sp>
        <p:nvSpPr>
          <p:cNvPr id="15" name="Rectangle : coins arrondis 14"/>
          <p:cNvSpPr/>
          <p:nvPr/>
        </p:nvSpPr>
        <p:spPr>
          <a:xfrm>
            <a:off x="1354143" y="2344259"/>
            <a:ext cx="1306208" cy="3765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56148" y="2349151"/>
            <a:ext cx="4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9374" y="2814257"/>
            <a:ext cx="55015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QW </a:t>
            </a:r>
          </a:p>
          <a:p>
            <a:r>
              <a:rPr lang="fr-FR" sz="1400" dirty="0"/>
              <a:t>Q6M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09177" y="4870139"/>
            <a:ext cx="88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Q2W oral</a:t>
            </a:r>
          </a:p>
          <a:p>
            <a:r>
              <a:rPr lang="fr-FR" sz="1400" dirty="0"/>
              <a:t>Q6M SC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609600" y="8626"/>
            <a:ext cx="8466034" cy="1491539"/>
          </a:xfrm>
        </p:spPr>
        <p:txBody>
          <a:bodyPr/>
          <a:lstStyle/>
          <a:p>
            <a:r>
              <a:rPr lang="en-US" dirty="0"/>
              <a:t>New ARVs in development: High focus on LA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0C2B98B-E76C-4EB6-BD1D-8B19208C02D7}"/>
              </a:ext>
            </a:extLst>
          </p:cNvPr>
          <p:cNvSpPr/>
          <p:nvPr/>
        </p:nvSpPr>
        <p:spPr>
          <a:xfrm>
            <a:off x="1354143" y="3541059"/>
            <a:ext cx="1306208" cy="16555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FF962B-3E2B-45A7-939B-28EFB1F5C675}"/>
              </a:ext>
            </a:extLst>
          </p:cNvPr>
          <p:cNvSpPr/>
          <p:nvPr/>
        </p:nvSpPr>
        <p:spPr>
          <a:xfrm>
            <a:off x="1354143" y="4458620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E87068B-F07C-45FB-AD20-BBCD3C8500F3}"/>
              </a:ext>
            </a:extLst>
          </p:cNvPr>
          <p:cNvSpPr/>
          <p:nvPr/>
        </p:nvSpPr>
        <p:spPr>
          <a:xfrm>
            <a:off x="1476699" y="5495174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18B9168-0FEB-45B5-B4AD-A5045542647A}"/>
              </a:ext>
            </a:extLst>
          </p:cNvPr>
          <p:cNvSpPr/>
          <p:nvPr/>
        </p:nvSpPr>
        <p:spPr>
          <a:xfrm>
            <a:off x="7502969" y="5880879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3F84AD-027F-4EE0-B0C1-23F17B5C5C60}"/>
              </a:ext>
            </a:extLst>
          </p:cNvPr>
          <p:cNvSpPr/>
          <p:nvPr/>
        </p:nvSpPr>
        <p:spPr>
          <a:xfrm>
            <a:off x="7494004" y="4979787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D72F2-7611-4BC6-97CB-36D4D9DDA22B}"/>
              </a:ext>
            </a:extLst>
          </p:cNvPr>
          <p:cNvSpPr/>
          <p:nvPr/>
        </p:nvSpPr>
        <p:spPr>
          <a:xfrm>
            <a:off x="4988548" y="2503038"/>
            <a:ext cx="1780825" cy="1280067"/>
          </a:xfrm>
          <a:prstGeom prst="roundRect">
            <a:avLst>
              <a:gd name="adj" fmla="val 3361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B0B07-7316-4676-98F8-5D3BF72197E9}"/>
              </a:ext>
            </a:extLst>
          </p:cNvPr>
          <p:cNvSpPr/>
          <p:nvPr/>
        </p:nvSpPr>
        <p:spPr>
          <a:xfrm>
            <a:off x="7234518" y="1491539"/>
            <a:ext cx="1707463" cy="254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C9ED-F79D-402C-B862-8E6509C63FAF}"/>
              </a:ext>
            </a:extLst>
          </p:cNvPr>
          <p:cNvSpPr/>
          <p:nvPr/>
        </p:nvSpPr>
        <p:spPr>
          <a:xfrm>
            <a:off x="1354143" y="1262151"/>
            <a:ext cx="4679576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HIV pipeline 2020: targets in the HIV lifecycle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2AF4FA6-7649-44E4-B044-0E31CE80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2" t="3079" b="53369"/>
          <a:stretch/>
        </p:blipFill>
        <p:spPr>
          <a:xfrm>
            <a:off x="7500725" y="1733449"/>
            <a:ext cx="1488744" cy="2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096A35A-D9D2-4067-8453-8C080A7DE30F}"/>
              </a:ext>
            </a:extLst>
          </p:cNvPr>
          <p:cNvGrpSpPr/>
          <p:nvPr/>
        </p:nvGrpSpPr>
        <p:grpSpPr>
          <a:xfrm>
            <a:off x="1604416" y="1757082"/>
            <a:ext cx="7775825" cy="4529898"/>
            <a:chOff x="1604416" y="1757082"/>
            <a:chExt cx="7775825" cy="452989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65BD81-6564-4778-B380-32B3DB461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50" y="1757082"/>
              <a:ext cx="7060591" cy="2988840"/>
            </a:xfrm>
            <a:custGeom>
              <a:avLst/>
              <a:gdLst>
                <a:gd name="T0" fmla="*/ 6846 w 6846"/>
                <a:gd name="T1" fmla="*/ 2900 h 2900"/>
                <a:gd name="T2" fmla="*/ 0 w 6846"/>
                <a:gd name="T3" fmla="*/ 2900 h 2900"/>
                <a:gd name="T4" fmla="*/ 0 w 6846"/>
                <a:gd name="T5" fmla="*/ 0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6" h="2900">
                  <a:moveTo>
                    <a:pt x="6846" y="2900"/>
                  </a:moveTo>
                  <a:lnTo>
                    <a:pt x="0" y="29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4DDC21FE-B2A3-4AF7-8400-BA57A6977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1970570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DC88830E-2CFA-4D0C-8E54-4139A2562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2533685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4FCF8152-D817-4BF0-8A8C-0B8097896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3075141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E03CEDE2-3686-4250-8DED-5F92FA36A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3638256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A7AF118A-B2B8-4A36-A986-47278138B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4185900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A612CDB7-C12F-4263-A1D0-3962054FE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4745922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88FC6B-4C3C-45D1-8278-DCFD198D910B}"/>
                </a:ext>
              </a:extLst>
            </p:cNvPr>
            <p:cNvSpPr/>
            <p:nvPr/>
          </p:nvSpPr>
          <p:spPr>
            <a:xfrm>
              <a:off x="7971062" y="1979852"/>
              <a:ext cx="128493" cy="2766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A33146-0C7A-4851-A051-239FBCCFB0F9}"/>
                </a:ext>
              </a:extLst>
            </p:cNvPr>
            <p:cNvSpPr/>
            <p:nvPr/>
          </p:nvSpPr>
          <p:spPr>
            <a:xfrm>
              <a:off x="8092264" y="2533685"/>
              <a:ext cx="128493" cy="2212237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2B6829-38C3-4351-884B-DA4FB0AC83F0}"/>
                </a:ext>
              </a:extLst>
            </p:cNvPr>
            <p:cNvSpPr/>
            <p:nvPr/>
          </p:nvSpPr>
          <p:spPr>
            <a:xfrm>
              <a:off x="8222432" y="2812951"/>
              <a:ext cx="128493" cy="19329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51A125-110D-4581-B254-BC72A80D9BAF}"/>
                </a:ext>
              </a:extLst>
            </p:cNvPr>
            <p:cNvSpPr/>
            <p:nvPr/>
          </p:nvSpPr>
          <p:spPr>
            <a:xfrm>
              <a:off x="8334723" y="2812951"/>
              <a:ext cx="128493" cy="1932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A02FA5-7511-4100-B580-A2D4A7C76BD9}"/>
                </a:ext>
              </a:extLst>
            </p:cNvPr>
            <p:cNvSpPr/>
            <p:nvPr/>
          </p:nvSpPr>
          <p:spPr>
            <a:xfrm>
              <a:off x="8464891" y="3365981"/>
              <a:ext cx="128493" cy="137994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D4FB27-D43E-4581-A560-39447DAE94F4}"/>
                </a:ext>
              </a:extLst>
            </p:cNvPr>
            <p:cNvSpPr/>
            <p:nvPr/>
          </p:nvSpPr>
          <p:spPr>
            <a:xfrm>
              <a:off x="8586120" y="3075141"/>
              <a:ext cx="128493" cy="16707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B63780-A9C3-4AFE-9E6F-53399247D82A}"/>
                </a:ext>
              </a:extLst>
            </p:cNvPr>
            <p:cNvSpPr/>
            <p:nvPr/>
          </p:nvSpPr>
          <p:spPr>
            <a:xfrm>
              <a:off x="8716288" y="3365981"/>
              <a:ext cx="128493" cy="1379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BCA211-8CA1-46DB-8053-85E6FA12FAC5}"/>
                </a:ext>
              </a:extLst>
            </p:cNvPr>
            <p:cNvSpPr/>
            <p:nvPr/>
          </p:nvSpPr>
          <p:spPr>
            <a:xfrm>
              <a:off x="8846456" y="4185900"/>
              <a:ext cx="128493" cy="560020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06D6E0-4C18-425F-ADDE-34C1C1778E87}"/>
                </a:ext>
              </a:extLst>
            </p:cNvPr>
            <p:cNvSpPr/>
            <p:nvPr/>
          </p:nvSpPr>
          <p:spPr>
            <a:xfrm>
              <a:off x="8976626" y="4462865"/>
              <a:ext cx="128493" cy="2830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15A6C8-154C-4D04-9575-63914F4E151F}"/>
                </a:ext>
              </a:extLst>
            </p:cNvPr>
            <p:cNvSpPr/>
            <p:nvPr/>
          </p:nvSpPr>
          <p:spPr>
            <a:xfrm>
              <a:off x="6652012" y="2571797"/>
              <a:ext cx="128493" cy="21741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FC7DC6-D87E-4479-BACF-A3FFCB0E5956}"/>
                </a:ext>
              </a:extLst>
            </p:cNvPr>
            <p:cNvSpPr/>
            <p:nvPr/>
          </p:nvSpPr>
          <p:spPr>
            <a:xfrm>
              <a:off x="6773215" y="2175146"/>
              <a:ext cx="128493" cy="2570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31EE57-940F-4319-A218-842842A7EC62}"/>
                </a:ext>
              </a:extLst>
            </p:cNvPr>
            <p:cNvSpPr/>
            <p:nvPr/>
          </p:nvSpPr>
          <p:spPr>
            <a:xfrm>
              <a:off x="6903383" y="2571797"/>
              <a:ext cx="128493" cy="217412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A8DBEC-A2AE-4E51-AE7C-763E07B55551}"/>
                </a:ext>
              </a:extLst>
            </p:cNvPr>
            <p:cNvSpPr/>
            <p:nvPr/>
          </p:nvSpPr>
          <p:spPr>
            <a:xfrm>
              <a:off x="7023035" y="2571797"/>
              <a:ext cx="128493" cy="21741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666E4E-45B4-49FB-8CA6-DFA318F2D7E3}"/>
                </a:ext>
              </a:extLst>
            </p:cNvPr>
            <p:cNvSpPr/>
            <p:nvPr/>
          </p:nvSpPr>
          <p:spPr>
            <a:xfrm>
              <a:off x="7153203" y="2571798"/>
              <a:ext cx="128493" cy="217412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8F7226-7C46-4812-A6A0-6E40BA73DDE8}"/>
                </a:ext>
              </a:extLst>
            </p:cNvPr>
            <p:cNvSpPr/>
            <p:nvPr/>
          </p:nvSpPr>
          <p:spPr>
            <a:xfrm>
              <a:off x="7283370" y="2373472"/>
              <a:ext cx="128493" cy="23724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CE00944-AB14-43DC-880A-07F25D9119F6}"/>
                </a:ext>
              </a:extLst>
            </p:cNvPr>
            <p:cNvSpPr/>
            <p:nvPr/>
          </p:nvSpPr>
          <p:spPr>
            <a:xfrm>
              <a:off x="7404600" y="2373470"/>
              <a:ext cx="128493" cy="2372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8B99B3-A842-4E2C-9425-4D6D1D244654}"/>
                </a:ext>
              </a:extLst>
            </p:cNvPr>
            <p:cNvSpPr/>
            <p:nvPr/>
          </p:nvSpPr>
          <p:spPr>
            <a:xfrm>
              <a:off x="7534768" y="2770122"/>
              <a:ext cx="128493" cy="1975797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16E0E5D-0C66-40CB-8750-703CD03D80F2}"/>
                </a:ext>
              </a:extLst>
            </p:cNvPr>
            <p:cNvSpPr/>
            <p:nvPr/>
          </p:nvSpPr>
          <p:spPr>
            <a:xfrm>
              <a:off x="7655999" y="2965654"/>
              <a:ext cx="128493" cy="17802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ADA5D7F-2F2A-4AD0-9FE9-FD3E252E60A0}"/>
                </a:ext>
              </a:extLst>
            </p:cNvPr>
            <p:cNvSpPr/>
            <p:nvPr/>
          </p:nvSpPr>
          <p:spPr>
            <a:xfrm>
              <a:off x="5278289" y="3021519"/>
              <a:ext cx="128493" cy="17244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3EA7CD-0541-4178-9402-650099D8EE79}"/>
                </a:ext>
              </a:extLst>
            </p:cNvPr>
            <p:cNvSpPr/>
            <p:nvPr/>
          </p:nvSpPr>
          <p:spPr>
            <a:xfrm>
              <a:off x="5409575" y="2328779"/>
              <a:ext cx="128493" cy="241714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5E22F17-438A-476B-AF23-B05D69B1FC37}"/>
                </a:ext>
              </a:extLst>
            </p:cNvPr>
            <p:cNvSpPr/>
            <p:nvPr/>
          </p:nvSpPr>
          <p:spPr>
            <a:xfrm>
              <a:off x="5530345" y="3189118"/>
              <a:ext cx="128493" cy="155680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E2FB9B4-8515-4F09-8C2A-33FCE0FE2F50}"/>
                </a:ext>
              </a:extLst>
            </p:cNvPr>
            <p:cNvSpPr/>
            <p:nvPr/>
          </p:nvSpPr>
          <p:spPr>
            <a:xfrm>
              <a:off x="5652692" y="2675149"/>
              <a:ext cx="128493" cy="207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F65E565-2893-4E65-9482-E8C3453ECA1E}"/>
                </a:ext>
              </a:extLst>
            </p:cNvPr>
            <p:cNvSpPr/>
            <p:nvPr/>
          </p:nvSpPr>
          <p:spPr>
            <a:xfrm>
              <a:off x="5783978" y="3714260"/>
              <a:ext cx="128493" cy="103166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55D370-F0B7-448D-8531-8E8C525875C5}"/>
                </a:ext>
              </a:extLst>
            </p:cNvPr>
            <p:cNvSpPr/>
            <p:nvPr/>
          </p:nvSpPr>
          <p:spPr>
            <a:xfrm>
              <a:off x="5915263" y="3364165"/>
              <a:ext cx="128493" cy="13817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66143B-680E-4E7F-99DF-F608B230B6BA}"/>
                </a:ext>
              </a:extLst>
            </p:cNvPr>
            <p:cNvSpPr/>
            <p:nvPr/>
          </p:nvSpPr>
          <p:spPr>
            <a:xfrm>
              <a:off x="6037611" y="4056906"/>
              <a:ext cx="128493" cy="6890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75FE7D-CA3C-4B08-B764-BD9A27F4AD12}"/>
                </a:ext>
              </a:extLst>
            </p:cNvPr>
            <p:cNvSpPr/>
            <p:nvPr/>
          </p:nvSpPr>
          <p:spPr>
            <a:xfrm>
              <a:off x="6168896" y="3714260"/>
              <a:ext cx="128493" cy="1031661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7EA3D0-F4B3-499D-A0BC-748543799E0E}"/>
                </a:ext>
              </a:extLst>
            </p:cNvPr>
            <p:cNvSpPr/>
            <p:nvPr/>
          </p:nvSpPr>
          <p:spPr>
            <a:xfrm>
              <a:off x="6291215" y="4231954"/>
              <a:ext cx="128493" cy="5139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18091A-A376-4C17-BC81-C5EC833596CB}"/>
                </a:ext>
              </a:extLst>
            </p:cNvPr>
            <p:cNvSpPr/>
            <p:nvPr/>
          </p:nvSpPr>
          <p:spPr>
            <a:xfrm>
              <a:off x="3930376" y="2339952"/>
              <a:ext cx="128493" cy="24059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41FDA4-E1E3-4F17-8791-0318155443A0}"/>
                </a:ext>
              </a:extLst>
            </p:cNvPr>
            <p:cNvSpPr/>
            <p:nvPr/>
          </p:nvSpPr>
          <p:spPr>
            <a:xfrm>
              <a:off x="4059427" y="2116487"/>
              <a:ext cx="128493" cy="262943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12D205-EAA5-4E5F-AD09-0F6A6F50EF68}"/>
                </a:ext>
              </a:extLst>
            </p:cNvPr>
            <p:cNvSpPr/>
            <p:nvPr/>
          </p:nvSpPr>
          <p:spPr>
            <a:xfrm>
              <a:off x="4188478" y="2302708"/>
              <a:ext cx="128493" cy="24432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1E1777-0292-4EE8-9006-9C0FC2B2E8F5}"/>
                </a:ext>
              </a:extLst>
            </p:cNvPr>
            <p:cNvSpPr/>
            <p:nvPr/>
          </p:nvSpPr>
          <p:spPr>
            <a:xfrm>
              <a:off x="4317530" y="2660251"/>
              <a:ext cx="128493" cy="2085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8173D0-A0B2-4F92-8030-AAC9AF03A90D}"/>
                </a:ext>
              </a:extLst>
            </p:cNvPr>
            <p:cNvSpPr/>
            <p:nvPr/>
          </p:nvSpPr>
          <p:spPr>
            <a:xfrm>
              <a:off x="4446581" y="2660251"/>
              <a:ext cx="128493" cy="208566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4699E0-ADBE-42F0-83C2-AFC7576450CA}"/>
                </a:ext>
              </a:extLst>
            </p:cNvPr>
            <p:cNvSpPr/>
            <p:nvPr/>
          </p:nvSpPr>
          <p:spPr>
            <a:xfrm>
              <a:off x="4575632" y="3118354"/>
              <a:ext cx="128493" cy="162756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369CD1-55C0-414F-94AA-F97C1F7A533A}"/>
                </a:ext>
              </a:extLst>
            </p:cNvPr>
            <p:cNvSpPr/>
            <p:nvPr/>
          </p:nvSpPr>
          <p:spPr>
            <a:xfrm>
              <a:off x="4704683" y="3393960"/>
              <a:ext cx="128493" cy="13519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8343AAD-569C-4A0F-9EEB-84FC95C269DE}"/>
                </a:ext>
              </a:extLst>
            </p:cNvPr>
            <p:cNvSpPr/>
            <p:nvPr/>
          </p:nvSpPr>
          <p:spPr>
            <a:xfrm>
              <a:off x="4833734" y="3796197"/>
              <a:ext cx="128493" cy="949723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E011A74-7B08-4114-AEB5-38918D133CD3}"/>
                </a:ext>
              </a:extLst>
            </p:cNvPr>
            <p:cNvSpPr/>
            <p:nvPr/>
          </p:nvSpPr>
          <p:spPr>
            <a:xfrm>
              <a:off x="4962783" y="3978693"/>
              <a:ext cx="128493" cy="7672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07E6F2E-2E91-4751-8F31-25C345B695E4}"/>
                </a:ext>
              </a:extLst>
            </p:cNvPr>
            <p:cNvSpPr/>
            <p:nvPr/>
          </p:nvSpPr>
          <p:spPr>
            <a:xfrm>
              <a:off x="2560941" y="2388369"/>
              <a:ext cx="128493" cy="23575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46396D0-7C9C-4279-ACFE-57D52DBBE94B}"/>
                </a:ext>
              </a:extLst>
            </p:cNvPr>
            <p:cNvSpPr/>
            <p:nvPr/>
          </p:nvSpPr>
          <p:spPr>
            <a:xfrm>
              <a:off x="2689992" y="2652802"/>
              <a:ext cx="128493" cy="2093118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AC6DE-DDE1-439F-AFFE-56EA948FCF7B}"/>
                </a:ext>
              </a:extLst>
            </p:cNvPr>
            <p:cNvSpPr/>
            <p:nvPr/>
          </p:nvSpPr>
          <p:spPr>
            <a:xfrm>
              <a:off x="2819043" y="2507552"/>
              <a:ext cx="128493" cy="22383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BA711D-CEAF-435F-9821-68987B711F39}"/>
                </a:ext>
              </a:extLst>
            </p:cNvPr>
            <p:cNvSpPr/>
            <p:nvPr/>
          </p:nvSpPr>
          <p:spPr>
            <a:xfrm>
              <a:off x="2948095" y="2686321"/>
              <a:ext cx="128493" cy="205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4528A75-ADB9-4FF9-BB94-D26969B28F39}"/>
                </a:ext>
              </a:extLst>
            </p:cNvPr>
            <p:cNvSpPr/>
            <p:nvPr/>
          </p:nvSpPr>
          <p:spPr>
            <a:xfrm>
              <a:off x="3077146" y="2872543"/>
              <a:ext cx="128493" cy="187337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69517F9-A539-42A9-8DC5-65F28BD94C5D}"/>
                </a:ext>
              </a:extLst>
            </p:cNvPr>
            <p:cNvSpPr/>
            <p:nvPr/>
          </p:nvSpPr>
          <p:spPr>
            <a:xfrm>
              <a:off x="3206197" y="3390236"/>
              <a:ext cx="128493" cy="1355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3B55FD-5CE2-49B2-B0A5-9BE2995F6157}"/>
                </a:ext>
              </a:extLst>
            </p:cNvPr>
            <p:cNvSpPr/>
            <p:nvPr/>
          </p:nvSpPr>
          <p:spPr>
            <a:xfrm>
              <a:off x="3335248" y="3457277"/>
              <a:ext cx="128493" cy="12886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1EBFA83-1900-453C-992F-0362DBF32745}"/>
                </a:ext>
              </a:extLst>
            </p:cNvPr>
            <p:cNvSpPr/>
            <p:nvPr/>
          </p:nvSpPr>
          <p:spPr>
            <a:xfrm>
              <a:off x="3464299" y="3658394"/>
              <a:ext cx="128493" cy="1087527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76A4F3-3597-47B2-961A-3D64BDB730F9}"/>
                </a:ext>
              </a:extLst>
            </p:cNvPr>
            <p:cNvSpPr/>
            <p:nvPr/>
          </p:nvSpPr>
          <p:spPr>
            <a:xfrm>
              <a:off x="3582832" y="4064354"/>
              <a:ext cx="128493" cy="6815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2F544C3-0E35-4370-8616-A034EC3315E3}"/>
                </a:ext>
              </a:extLst>
            </p:cNvPr>
            <p:cNvSpPr txBox="1"/>
            <p:nvPr/>
          </p:nvSpPr>
          <p:spPr>
            <a:xfrm>
              <a:off x="2023006" y="1826907"/>
              <a:ext cx="263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ED32191-05ED-442B-84F4-EA1793D5977F}"/>
                </a:ext>
              </a:extLst>
            </p:cNvPr>
            <p:cNvSpPr txBox="1"/>
            <p:nvPr/>
          </p:nvSpPr>
          <p:spPr>
            <a:xfrm>
              <a:off x="1905988" y="2395982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0,8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EC6FAD37-B592-4B7B-A895-02AF1C55FF9D}"/>
                </a:ext>
              </a:extLst>
            </p:cNvPr>
            <p:cNvSpPr txBox="1"/>
            <p:nvPr/>
          </p:nvSpPr>
          <p:spPr>
            <a:xfrm>
              <a:off x="1905988" y="292383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0,6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5DE20E6-56EA-487A-96A3-959259607460}"/>
                </a:ext>
              </a:extLst>
            </p:cNvPr>
            <p:cNvSpPr txBox="1"/>
            <p:nvPr/>
          </p:nvSpPr>
          <p:spPr>
            <a:xfrm>
              <a:off x="1905988" y="348394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0,4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D82606C-7BB7-406F-9E91-E4E9E40582F2}"/>
                </a:ext>
              </a:extLst>
            </p:cNvPr>
            <p:cNvSpPr txBox="1"/>
            <p:nvPr/>
          </p:nvSpPr>
          <p:spPr>
            <a:xfrm>
              <a:off x="1905988" y="402919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0,2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1FC9904C-F7DB-437F-BB48-272CBF9913F1}"/>
                </a:ext>
              </a:extLst>
            </p:cNvPr>
            <p:cNvSpPr txBox="1"/>
            <p:nvPr/>
          </p:nvSpPr>
          <p:spPr>
            <a:xfrm>
              <a:off x="2023006" y="4618440"/>
              <a:ext cx="263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DE43CC4-7D7D-470A-AB08-AB29E63710A2}"/>
                </a:ext>
              </a:extLst>
            </p:cNvPr>
            <p:cNvSpPr txBox="1"/>
            <p:nvPr/>
          </p:nvSpPr>
          <p:spPr>
            <a:xfrm rot="16200000">
              <a:off x="1260701" y="3163318"/>
              <a:ext cx="995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Proportion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9A5FDEA-74D2-4C1B-9203-615E27E6EC93}"/>
                </a:ext>
              </a:extLst>
            </p:cNvPr>
            <p:cNvSpPr txBox="1"/>
            <p:nvPr/>
          </p:nvSpPr>
          <p:spPr>
            <a:xfrm>
              <a:off x="2837922" y="4795838"/>
              <a:ext cx="639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Europe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4E8F55B-BF6F-4D05-BA59-D1A90A380399}"/>
                </a:ext>
              </a:extLst>
            </p:cNvPr>
            <p:cNvSpPr txBox="1"/>
            <p:nvPr/>
          </p:nvSpPr>
          <p:spPr>
            <a:xfrm>
              <a:off x="4157649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North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7D7F4B8-013D-4096-8113-6B91876DD5A5}"/>
                </a:ext>
              </a:extLst>
            </p:cNvPr>
            <p:cNvSpPr txBox="1"/>
            <p:nvPr/>
          </p:nvSpPr>
          <p:spPr>
            <a:xfrm>
              <a:off x="5448055" y="4795838"/>
              <a:ext cx="81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East Asia/</a:t>
              </a:r>
              <a:br>
                <a:rPr lang="en-US" sz="1200" b="1"/>
              </a:br>
              <a:r>
                <a:rPr lang="en-US" sz="1200" b="1"/>
                <a:t>Pacific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4A6C2F6-447E-4CAB-8C3E-8438AF5E22CF}"/>
                </a:ext>
              </a:extLst>
            </p:cNvPr>
            <p:cNvSpPr txBox="1"/>
            <p:nvPr/>
          </p:nvSpPr>
          <p:spPr>
            <a:xfrm>
              <a:off x="6960762" y="4795838"/>
              <a:ext cx="557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Africa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1B989BC-DBF8-45EE-9C21-DEBDE8A252C8}"/>
                </a:ext>
              </a:extLst>
            </p:cNvPr>
            <p:cNvSpPr txBox="1"/>
            <p:nvPr/>
          </p:nvSpPr>
          <p:spPr>
            <a:xfrm>
              <a:off x="8180343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Latin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C9556CFD-089E-44AC-A03A-C8E7E6057A7E}"/>
                </a:ext>
              </a:extLst>
            </p:cNvPr>
            <p:cNvSpPr txBox="1"/>
            <p:nvPr/>
          </p:nvSpPr>
          <p:spPr>
            <a:xfrm>
              <a:off x="2823004" y="5435097"/>
              <a:ext cx="710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Lifestyle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4A3223C-1B4D-4FEC-BC89-64B3154AFD45}"/>
                </a:ext>
              </a:extLst>
            </p:cNvPr>
            <p:cNvSpPr txBox="1"/>
            <p:nvPr/>
          </p:nvSpPr>
          <p:spPr>
            <a:xfrm>
              <a:off x="2823004" y="5706218"/>
              <a:ext cx="6408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Privacy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8429097-49E5-4418-9A1D-09436C196543}"/>
                </a:ext>
              </a:extLst>
            </p:cNvPr>
            <p:cNvSpPr txBox="1"/>
            <p:nvPr/>
          </p:nvSpPr>
          <p:spPr>
            <a:xfrm>
              <a:off x="5496496" y="5435097"/>
              <a:ext cx="1001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Convenience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A65C4344-6F9D-4204-9127-DDBCD411FA72}"/>
                </a:ext>
              </a:extLst>
            </p:cNvPr>
            <p:cNvSpPr txBox="1"/>
            <p:nvPr/>
          </p:nvSpPr>
          <p:spPr>
            <a:xfrm>
              <a:off x="5496496" y="5706218"/>
              <a:ext cx="1113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 stigma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83DEF31D-87C5-4CBF-B0FD-9E26ED293364}"/>
                </a:ext>
              </a:extLst>
            </p:cNvPr>
            <p:cNvSpPr txBox="1"/>
            <p:nvPr/>
          </p:nvSpPr>
          <p:spPr>
            <a:xfrm>
              <a:off x="7475843" y="5435097"/>
              <a:ext cx="1754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Psychological/emotional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C749634-E6E3-491C-8982-693A0AFD177C}"/>
                </a:ext>
              </a:extLst>
            </p:cNvPr>
            <p:cNvSpPr txBox="1"/>
            <p:nvPr/>
          </p:nvSpPr>
          <p:spPr>
            <a:xfrm>
              <a:off x="7475843" y="5706218"/>
              <a:ext cx="1491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Reduced side effects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87E20A-DA5D-426B-925B-20BB8D8E5D15}"/>
                </a:ext>
              </a:extLst>
            </p:cNvPr>
            <p:cNvSpPr/>
            <p:nvPr/>
          </p:nvSpPr>
          <p:spPr>
            <a:xfrm>
              <a:off x="2659201" y="5511891"/>
              <a:ext cx="155476" cy="1532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A95546A-2519-42E3-8C31-FCDB80F3AF74}"/>
                </a:ext>
              </a:extLst>
            </p:cNvPr>
            <p:cNvSpPr/>
            <p:nvPr/>
          </p:nvSpPr>
          <p:spPr>
            <a:xfrm>
              <a:off x="5319366" y="5511891"/>
              <a:ext cx="155476" cy="15329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B6F4533-D6B2-4EF5-B961-0A878F81DD32}"/>
                </a:ext>
              </a:extLst>
            </p:cNvPr>
            <p:cNvSpPr/>
            <p:nvPr/>
          </p:nvSpPr>
          <p:spPr>
            <a:xfrm>
              <a:off x="7310667" y="5511891"/>
              <a:ext cx="155476" cy="15329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9732B58-58DA-42A2-80C9-6B3EAB76F507}"/>
                </a:ext>
              </a:extLst>
            </p:cNvPr>
            <p:cNvSpPr/>
            <p:nvPr/>
          </p:nvSpPr>
          <p:spPr>
            <a:xfrm>
              <a:off x="2659201" y="5783011"/>
              <a:ext cx="155476" cy="1532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151E295-38E8-46CA-8AD2-51AF541800A5}"/>
                </a:ext>
              </a:extLst>
            </p:cNvPr>
            <p:cNvSpPr/>
            <p:nvPr/>
          </p:nvSpPr>
          <p:spPr>
            <a:xfrm>
              <a:off x="5319366" y="5783011"/>
              <a:ext cx="155476" cy="15329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07E8182-3585-4444-BFCF-06B36A327214}"/>
                </a:ext>
              </a:extLst>
            </p:cNvPr>
            <p:cNvSpPr/>
            <p:nvPr/>
          </p:nvSpPr>
          <p:spPr>
            <a:xfrm>
              <a:off x="7310667" y="5783011"/>
              <a:ext cx="155476" cy="1532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232959E2-32EB-48C8-85A8-A4BD69AA2662}"/>
                </a:ext>
              </a:extLst>
            </p:cNvPr>
            <p:cNvSpPr txBox="1"/>
            <p:nvPr/>
          </p:nvSpPr>
          <p:spPr>
            <a:xfrm>
              <a:off x="2823004" y="6009981"/>
              <a:ext cx="2082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 drug/food interaction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FB562C55-BC5D-4532-BEA7-D85486C96E7F}"/>
                </a:ext>
              </a:extLst>
            </p:cNvPr>
            <p:cNvSpPr txBox="1"/>
            <p:nvPr/>
          </p:nvSpPr>
          <p:spPr>
            <a:xfrm>
              <a:off x="5496496" y="6009981"/>
              <a:ext cx="1344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Easy management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663162B1-4B4F-402E-89B6-0DC73425E6C6}"/>
                </a:ext>
              </a:extLst>
            </p:cNvPr>
            <p:cNvSpPr txBox="1"/>
            <p:nvPr/>
          </p:nvSpPr>
          <p:spPr>
            <a:xfrm>
              <a:off x="7475843" y="6009981"/>
              <a:ext cx="1580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Contact with provider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B77262A-EC50-4005-907A-F1523B32AF73}"/>
                </a:ext>
              </a:extLst>
            </p:cNvPr>
            <p:cNvSpPr/>
            <p:nvPr/>
          </p:nvSpPr>
          <p:spPr>
            <a:xfrm>
              <a:off x="2659201" y="6086774"/>
              <a:ext cx="155476" cy="15329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94C1FED-D833-45C1-8628-16CDB1F625A4}"/>
                </a:ext>
              </a:extLst>
            </p:cNvPr>
            <p:cNvSpPr/>
            <p:nvPr/>
          </p:nvSpPr>
          <p:spPr>
            <a:xfrm>
              <a:off x="5319366" y="6086774"/>
              <a:ext cx="155476" cy="153293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8D54939E-F7FD-4907-B743-8E5A6829F3B8}"/>
                </a:ext>
              </a:extLst>
            </p:cNvPr>
            <p:cNvSpPr/>
            <p:nvPr/>
          </p:nvSpPr>
          <p:spPr>
            <a:xfrm>
              <a:off x="7310667" y="6086774"/>
              <a:ext cx="155476" cy="1532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87" name="Text Box 3">
            <a:extLst>
              <a:ext uri="{FF2B5EF4-FFF2-40B4-BE49-F238E27FC236}">
                <a16:creationId xmlns:a16="http://schemas.microsoft.com/office/drawing/2014/main" id="{9F54B7A4-F6CA-4B2D-80A3-99EFC7DD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08" y="6457082"/>
            <a:ext cx="27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Kerrigan</a:t>
            </a:r>
            <a:r>
              <a:rPr lang="it-IT" sz="1400" i="1" dirty="0"/>
              <a:t> D, IAC 2020, Abs. PEB0260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4B97F1-88BF-4C7E-B5B3-8D268C6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Benefits of Injectable LA ART Regimen (by Region)</a:t>
            </a:r>
            <a:br>
              <a:rPr lang="en-US" dirty="0"/>
            </a:br>
            <a:r>
              <a:rPr lang="en-US" dirty="0"/>
              <a:t>Health Providers Perception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07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34852-D2A9-4CCE-9C02-DE3B5C79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/>
              <a:t>Barriers to LA ART Appointment Adherence</a:t>
            </a:r>
            <a:br>
              <a:rPr lang="en-US" sz="3000" dirty="0"/>
            </a:br>
            <a:r>
              <a:rPr lang="en-US" sz="3000" dirty="0"/>
              <a:t>(by Region) Health Providers Perception</a:t>
            </a:r>
            <a:endParaRPr lang="fr-FR" sz="30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9B3C041-D91A-4005-B759-FCA455C244EC}"/>
              </a:ext>
            </a:extLst>
          </p:cNvPr>
          <p:cNvGrpSpPr/>
          <p:nvPr/>
        </p:nvGrpSpPr>
        <p:grpSpPr>
          <a:xfrm>
            <a:off x="1604416" y="1748118"/>
            <a:ext cx="7771836" cy="4298041"/>
            <a:chOff x="1604416" y="1748118"/>
            <a:chExt cx="7771836" cy="4298041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3068D3E-7424-438D-987A-28FBFAEA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288" y="1748118"/>
              <a:ext cx="7050964" cy="2998916"/>
            </a:xfrm>
            <a:custGeom>
              <a:avLst/>
              <a:gdLst>
                <a:gd name="T0" fmla="*/ 6847 w 6847"/>
                <a:gd name="T1" fmla="*/ 2900 h 2900"/>
                <a:gd name="T2" fmla="*/ 0 w 6847"/>
                <a:gd name="T3" fmla="*/ 2900 h 2900"/>
                <a:gd name="T4" fmla="*/ 0 w 6847"/>
                <a:gd name="T5" fmla="*/ 0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7" h="2900">
                  <a:moveTo>
                    <a:pt x="6847" y="2900"/>
                  </a:moveTo>
                  <a:lnTo>
                    <a:pt x="0" y="29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1A0F8A8-C7F4-497C-9C3A-24C131251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1971639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17F9030-6934-4A31-86D5-4302BFBED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3362441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EB6C72E3-0634-405D-9D5D-A4F6BD58C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2670144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C83A3E4-7DB7-459B-84CB-37CB8DC71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4054737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4DB4766C-C117-4A44-8711-E5B6B1F8F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4747034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04B4B2A-5D6E-4192-8679-A4979227B229}"/>
                </a:ext>
              </a:extLst>
            </p:cNvPr>
            <p:cNvSpPr txBox="1"/>
            <p:nvPr/>
          </p:nvSpPr>
          <p:spPr>
            <a:xfrm>
              <a:off x="2807773" y="5463134"/>
              <a:ext cx="1462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Travel work/holiday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235CE8-8E92-464C-98A3-2B3F2863754D}"/>
                </a:ext>
              </a:extLst>
            </p:cNvPr>
            <p:cNvSpPr txBox="1"/>
            <p:nvPr/>
          </p:nvSpPr>
          <p:spPr>
            <a:xfrm>
              <a:off x="4870578" y="5463134"/>
              <a:ext cx="1000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Time burden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CCD44EE-E578-439F-A242-CE28564FBD0A}"/>
                </a:ext>
              </a:extLst>
            </p:cNvPr>
            <p:cNvSpPr txBox="1"/>
            <p:nvPr/>
          </p:nvSpPr>
          <p:spPr>
            <a:xfrm>
              <a:off x="8006964" y="5463134"/>
              <a:ext cx="1150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Appointment #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215CB8-5809-4C60-88EE-5A2B95552DE5}"/>
                </a:ext>
              </a:extLst>
            </p:cNvPr>
            <p:cNvSpPr/>
            <p:nvPr/>
          </p:nvSpPr>
          <p:spPr>
            <a:xfrm>
              <a:off x="2624737" y="5540187"/>
              <a:ext cx="173733" cy="1538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1DC962-729A-4F34-AEC2-73778839E252}"/>
                </a:ext>
              </a:extLst>
            </p:cNvPr>
            <p:cNvSpPr/>
            <p:nvPr/>
          </p:nvSpPr>
          <p:spPr>
            <a:xfrm>
              <a:off x="4672649" y="5540187"/>
              <a:ext cx="173733" cy="1538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CD4CA4-7FFE-480D-B3C1-C9382F764CAC}"/>
                </a:ext>
              </a:extLst>
            </p:cNvPr>
            <p:cNvSpPr/>
            <p:nvPr/>
          </p:nvSpPr>
          <p:spPr>
            <a:xfrm>
              <a:off x="7822392" y="5540187"/>
              <a:ext cx="173733" cy="1538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3E0E9AB-69C1-4FFE-BB6B-1A3D2CA325CA}"/>
                </a:ext>
              </a:extLst>
            </p:cNvPr>
            <p:cNvSpPr txBox="1"/>
            <p:nvPr/>
          </p:nvSpPr>
          <p:spPr>
            <a:xfrm>
              <a:off x="1881600" y="1833139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0,8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2F32153-8802-46E3-B601-1C983FB0B6F6}"/>
                </a:ext>
              </a:extLst>
            </p:cNvPr>
            <p:cNvSpPr txBox="1"/>
            <p:nvPr/>
          </p:nvSpPr>
          <p:spPr>
            <a:xfrm>
              <a:off x="1881600" y="2524917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8EA926F-3A12-4AAB-85D3-591060FEA8D0}"/>
                </a:ext>
              </a:extLst>
            </p:cNvPr>
            <p:cNvSpPr txBox="1"/>
            <p:nvPr/>
          </p:nvSpPr>
          <p:spPr>
            <a:xfrm>
              <a:off x="1881600" y="320949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D26AE00-6A5B-4520-BEFF-42B034939C35}"/>
                </a:ext>
              </a:extLst>
            </p:cNvPr>
            <p:cNvSpPr txBox="1"/>
            <p:nvPr/>
          </p:nvSpPr>
          <p:spPr>
            <a:xfrm>
              <a:off x="1881600" y="3892706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0,2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095B2CC-7E4A-48B8-912A-2CEA89EAB41E}"/>
                </a:ext>
              </a:extLst>
            </p:cNvPr>
            <p:cNvSpPr txBox="1"/>
            <p:nvPr/>
          </p:nvSpPr>
          <p:spPr>
            <a:xfrm>
              <a:off x="2024020" y="4630807"/>
              <a:ext cx="26321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5EF6A3-2394-4603-844B-88038A5754AA}"/>
                </a:ext>
              </a:extLst>
            </p:cNvPr>
            <p:cNvSpPr/>
            <p:nvPr/>
          </p:nvSpPr>
          <p:spPr>
            <a:xfrm>
              <a:off x="2591946" y="2848654"/>
              <a:ext cx="173733" cy="1898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4A9F90-6080-4A07-827A-E67D76489F4E}"/>
                </a:ext>
              </a:extLst>
            </p:cNvPr>
            <p:cNvSpPr/>
            <p:nvPr/>
          </p:nvSpPr>
          <p:spPr>
            <a:xfrm>
              <a:off x="2757296" y="3341934"/>
              <a:ext cx="173733" cy="140509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DB8236-43DD-48DD-8EB1-CA8A22A44649}"/>
                </a:ext>
              </a:extLst>
            </p:cNvPr>
            <p:cNvSpPr/>
            <p:nvPr/>
          </p:nvSpPr>
          <p:spPr>
            <a:xfrm>
              <a:off x="2934753" y="3493283"/>
              <a:ext cx="173733" cy="1253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34ACE0-85A1-4031-A880-EBF39902CD68}"/>
                </a:ext>
              </a:extLst>
            </p:cNvPr>
            <p:cNvSpPr/>
            <p:nvPr/>
          </p:nvSpPr>
          <p:spPr>
            <a:xfrm>
              <a:off x="3112210" y="3650234"/>
              <a:ext cx="173733" cy="10967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209F79-E41E-405E-9750-492ADD92B443}"/>
                </a:ext>
              </a:extLst>
            </p:cNvPr>
            <p:cNvSpPr/>
            <p:nvPr/>
          </p:nvSpPr>
          <p:spPr>
            <a:xfrm>
              <a:off x="3277560" y="4227595"/>
              <a:ext cx="173733" cy="5194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465733-2BF5-4D24-9861-DDCC564AA23D}"/>
                </a:ext>
              </a:extLst>
            </p:cNvPr>
            <p:cNvSpPr/>
            <p:nvPr/>
          </p:nvSpPr>
          <p:spPr>
            <a:xfrm>
              <a:off x="3455017" y="4314479"/>
              <a:ext cx="173733" cy="4325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DA4327-0C3C-4DBE-8BD0-852836C48149}"/>
                </a:ext>
              </a:extLst>
            </p:cNvPr>
            <p:cNvSpPr/>
            <p:nvPr/>
          </p:nvSpPr>
          <p:spPr>
            <a:xfrm>
              <a:off x="3632830" y="4432194"/>
              <a:ext cx="173733" cy="31483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C13461-0149-4538-A397-71AF3AF7BF97}"/>
                </a:ext>
              </a:extLst>
            </p:cNvPr>
            <p:cNvSpPr/>
            <p:nvPr/>
          </p:nvSpPr>
          <p:spPr>
            <a:xfrm>
              <a:off x="3941015" y="3277471"/>
              <a:ext cx="173733" cy="14695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D37663-2909-47FD-BB7F-B2EC5E7C91B1}"/>
                </a:ext>
              </a:extLst>
            </p:cNvPr>
            <p:cNvSpPr/>
            <p:nvPr/>
          </p:nvSpPr>
          <p:spPr>
            <a:xfrm>
              <a:off x="4118472" y="3602587"/>
              <a:ext cx="173733" cy="114444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3CF42F-CF49-4B07-9DB0-3DF3837332E1}"/>
                </a:ext>
              </a:extLst>
            </p:cNvPr>
            <p:cNvSpPr/>
            <p:nvPr/>
          </p:nvSpPr>
          <p:spPr>
            <a:xfrm>
              <a:off x="4295929" y="3142940"/>
              <a:ext cx="173733" cy="16040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3C591D-04CC-4654-BF9B-FC72983724AA}"/>
                </a:ext>
              </a:extLst>
            </p:cNvPr>
            <p:cNvSpPr/>
            <p:nvPr/>
          </p:nvSpPr>
          <p:spPr>
            <a:xfrm>
              <a:off x="4473386" y="3975350"/>
              <a:ext cx="173733" cy="7716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3DB55B-5052-4C10-9838-4193DE225CDC}"/>
                </a:ext>
              </a:extLst>
            </p:cNvPr>
            <p:cNvSpPr/>
            <p:nvPr/>
          </p:nvSpPr>
          <p:spPr>
            <a:xfrm>
              <a:off x="4641877" y="4154725"/>
              <a:ext cx="173733" cy="5923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5F5A2F-A40E-42BA-9CEA-5EDD07F211CB}"/>
                </a:ext>
              </a:extLst>
            </p:cNvPr>
            <p:cNvSpPr/>
            <p:nvPr/>
          </p:nvSpPr>
          <p:spPr>
            <a:xfrm>
              <a:off x="4807228" y="3745528"/>
              <a:ext cx="173733" cy="1001502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B2069DE-DAA3-4713-A030-07DD140C4C40}"/>
                </a:ext>
              </a:extLst>
            </p:cNvPr>
            <p:cNvSpPr/>
            <p:nvPr/>
          </p:nvSpPr>
          <p:spPr>
            <a:xfrm>
              <a:off x="4984686" y="4151921"/>
              <a:ext cx="173733" cy="59510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732045-BCAF-4C2C-B08C-CFA8CF8BA7A7}"/>
                </a:ext>
              </a:extLst>
            </p:cNvPr>
            <p:cNvSpPr/>
            <p:nvPr/>
          </p:nvSpPr>
          <p:spPr>
            <a:xfrm>
              <a:off x="5335646" y="2383404"/>
              <a:ext cx="173733" cy="23636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5C9994-C1F4-4802-B030-4F95DA4B9696}"/>
                </a:ext>
              </a:extLst>
            </p:cNvPr>
            <p:cNvSpPr/>
            <p:nvPr/>
          </p:nvSpPr>
          <p:spPr>
            <a:xfrm>
              <a:off x="5501352" y="2753362"/>
              <a:ext cx="173733" cy="199367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526A04-1562-4A7B-9F74-E4B0BC217C1C}"/>
                </a:ext>
              </a:extLst>
            </p:cNvPr>
            <p:cNvSpPr/>
            <p:nvPr/>
          </p:nvSpPr>
          <p:spPr>
            <a:xfrm>
              <a:off x="5667057" y="3482071"/>
              <a:ext cx="173733" cy="12649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0537C0-B8A1-4954-B230-186EB795879D}"/>
                </a:ext>
              </a:extLst>
            </p:cNvPr>
            <p:cNvSpPr/>
            <p:nvPr/>
          </p:nvSpPr>
          <p:spPr>
            <a:xfrm>
              <a:off x="5832763" y="3846424"/>
              <a:ext cx="173733" cy="9006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4FE6E6-BFB5-4267-862C-AAF27CCA2686}"/>
                </a:ext>
              </a:extLst>
            </p:cNvPr>
            <p:cNvSpPr/>
            <p:nvPr/>
          </p:nvSpPr>
          <p:spPr>
            <a:xfrm>
              <a:off x="6010220" y="4580739"/>
              <a:ext cx="173733" cy="166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67B5D5-6767-4337-8661-6B3BC7A5EF3D}"/>
                </a:ext>
              </a:extLst>
            </p:cNvPr>
            <p:cNvSpPr/>
            <p:nvPr/>
          </p:nvSpPr>
          <p:spPr>
            <a:xfrm>
              <a:off x="6187676" y="4392956"/>
              <a:ext cx="173733" cy="35407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F91361-E53E-42B2-A79C-1B7EE15059D5}"/>
                </a:ext>
              </a:extLst>
            </p:cNvPr>
            <p:cNvSpPr/>
            <p:nvPr/>
          </p:nvSpPr>
          <p:spPr>
            <a:xfrm>
              <a:off x="6670229" y="3128927"/>
              <a:ext cx="173733" cy="16181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B89B60-59D5-404E-9E83-661FF2EA515B}"/>
                </a:ext>
              </a:extLst>
            </p:cNvPr>
            <p:cNvSpPr/>
            <p:nvPr/>
          </p:nvSpPr>
          <p:spPr>
            <a:xfrm>
              <a:off x="6835579" y="3540928"/>
              <a:ext cx="173733" cy="120610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FC96B9A-E0CA-43D3-A379-D8FA1FAFFF3F}"/>
                </a:ext>
              </a:extLst>
            </p:cNvPr>
            <p:cNvSpPr/>
            <p:nvPr/>
          </p:nvSpPr>
          <p:spPr>
            <a:xfrm>
              <a:off x="7013036" y="3737117"/>
              <a:ext cx="173733" cy="1009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5F2A4DA-BDBA-4647-BB84-31540C54E471}"/>
                </a:ext>
              </a:extLst>
            </p:cNvPr>
            <p:cNvSpPr/>
            <p:nvPr/>
          </p:nvSpPr>
          <p:spPr>
            <a:xfrm>
              <a:off x="7190493" y="4356521"/>
              <a:ext cx="173733" cy="3905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BBB8B0-A974-4452-8A88-33EBA952A05D}"/>
                </a:ext>
              </a:extLst>
            </p:cNvPr>
            <p:cNvSpPr/>
            <p:nvPr/>
          </p:nvSpPr>
          <p:spPr>
            <a:xfrm>
              <a:off x="7355843" y="2924328"/>
              <a:ext cx="173733" cy="18227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77D0E3-15A2-467A-A7AF-A0C52070A88E}"/>
                </a:ext>
              </a:extLst>
            </p:cNvPr>
            <p:cNvSpPr/>
            <p:nvPr/>
          </p:nvSpPr>
          <p:spPr>
            <a:xfrm>
              <a:off x="7533655" y="4350915"/>
              <a:ext cx="173733" cy="39611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614FF9-6989-44A7-8843-AE977426E4ED}"/>
                </a:ext>
              </a:extLst>
            </p:cNvPr>
            <p:cNvSpPr/>
            <p:nvPr/>
          </p:nvSpPr>
          <p:spPr>
            <a:xfrm>
              <a:off x="7699362" y="4552711"/>
              <a:ext cx="173733" cy="19431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BD0B69-4D75-426B-BE81-504F9C520861}"/>
                </a:ext>
              </a:extLst>
            </p:cNvPr>
            <p:cNvSpPr/>
            <p:nvPr/>
          </p:nvSpPr>
          <p:spPr>
            <a:xfrm>
              <a:off x="8050045" y="2680490"/>
              <a:ext cx="173733" cy="20665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8D3B6C-702A-4DE7-96BD-405666180DB0}"/>
                </a:ext>
              </a:extLst>
            </p:cNvPr>
            <p:cNvSpPr/>
            <p:nvPr/>
          </p:nvSpPr>
          <p:spPr>
            <a:xfrm>
              <a:off x="8215751" y="4063169"/>
              <a:ext cx="173733" cy="68386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B61311-7329-4AF8-AF8A-DA9A78B7FFE7}"/>
                </a:ext>
              </a:extLst>
            </p:cNvPr>
            <p:cNvSpPr/>
            <p:nvPr/>
          </p:nvSpPr>
          <p:spPr>
            <a:xfrm>
              <a:off x="8381456" y="3369962"/>
              <a:ext cx="173733" cy="13770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4621B68-B9E8-42BE-B0CD-B04E17C3F3C0}"/>
                </a:ext>
              </a:extLst>
            </p:cNvPr>
            <p:cNvSpPr/>
            <p:nvPr/>
          </p:nvSpPr>
          <p:spPr>
            <a:xfrm>
              <a:off x="8547162" y="4059432"/>
              <a:ext cx="173733" cy="6875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4A0573A-1DBA-4B6F-83C1-D7F48B829413}"/>
                </a:ext>
              </a:extLst>
            </p:cNvPr>
            <p:cNvSpPr/>
            <p:nvPr/>
          </p:nvSpPr>
          <p:spPr>
            <a:xfrm>
              <a:off x="8712512" y="4055695"/>
              <a:ext cx="173733" cy="6913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4E0AC42-8759-4CE9-A5D4-51769DFA13A8}"/>
                </a:ext>
              </a:extLst>
            </p:cNvPr>
            <p:cNvSpPr txBox="1"/>
            <p:nvPr/>
          </p:nvSpPr>
          <p:spPr>
            <a:xfrm>
              <a:off x="6531067" y="5463134"/>
              <a:ext cx="10624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Travel burden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529960-37B1-4ECB-948E-E207B31FD2CC}"/>
                </a:ext>
              </a:extLst>
            </p:cNvPr>
            <p:cNvSpPr/>
            <p:nvPr/>
          </p:nvSpPr>
          <p:spPr>
            <a:xfrm>
              <a:off x="6333137" y="5540187"/>
              <a:ext cx="173733" cy="1538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669E4CB-C414-407E-9B75-4DA29C247D78}"/>
                </a:ext>
              </a:extLst>
            </p:cNvPr>
            <p:cNvSpPr txBox="1"/>
            <p:nvPr/>
          </p:nvSpPr>
          <p:spPr>
            <a:xfrm>
              <a:off x="2807773" y="5769160"/>
              <a:ext cx="960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Cost burden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5756B44-765A-4D9F-8329-79B2A9B4AEB9}"/>
                </a:ext>
              </a:extLst>
            </p:cNvPr>
            <p:cNvSpPr txBox="1"/>
            <p:nvPr/>
          </p:nvSpPr>
          <p:spPr>
            <a:xfrm>
              <a:off x="4870578" y="5769160"/>
              <a:ext cx="804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Move out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51088C8-60C3-4546-AE0D-FD2419880B31}"/>
                </a:ext>
              </a:extLst>
            </p:cNvPr>
            <p:cNvSpPr/>
            <p:nvPr/>
          </p:nvSpPr>
          <p:spPr>
            <a:xfrm>
              <a:off x="2624737" y="5846212"/>
              <a:ext cx="173733" cy="1538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42D9BC-31A0-471F-8BDB-2398727DB3E2}"/>
                </a:ext>
              </a:extLst>
            </p:cNvPr>
            <p:cNvSpPr/>
            <p:nvPr/>
          </p:nvSpPr>
          <p:spPr>
            <a:xfrm>
              <a:off x="4672649" y="5846212"/>
              <a:ext cx="173733" cy="1538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76D0DF-BC1D-4CD6-9820-6A81227FEC5A}"/>
                </a:ext>
              </a:extLst>
            </p:cNvPr>
            <p:cNvSpPr txBox="1"/>
            <p:nvPr/>
          </p:nvSpPr>
          <p:spPr>
            <a:xfrm>
              <a:off x="6531067" y="5769160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Instability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BFCC99A-B737-4C7E-B996-2ACE07BAD9D6}"/>
                </a:ext>
              </a:extLst>
            </p:cNvPr>
            <p:cNvSpPr/>
            <p:nvPr/>
          </p:nvSpPr>
          <p:spPr>
            <a:xfrm>
              <a:off x="6333137" y="5846212"/>
              <a:ext cx="173733" cy="15381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B0E4A16-6543-4A66-AE9B-A3AEC59A6DDD}"/>
                </a:ext>
              </a:extLst>
            </p:cNvPr>
            <p:cNvSpPr txBox="1"/>
            <p:nvPr/>
          </p:nvSpPr>
          <p:spPr>
            <a:xfrm rot="16200000">
              <a:off x="1260701" y="3163318"/>
              <a:ext cx="995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Proportion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A1C32F5-1E99-4DC4-82CD-39B7D2C15FF2}"/>
                </a:ext>
              </a:extLst>
            </p:cNvPr>
            <p:cNvSpPr txBox="1"/>
            <p:nvPr/>
          </p:nvSpPr>
          <p:spPr>
            <a:xfrm>
              <a:off x="2837922" y="4795838"/>
              <a:ext cx="639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Europe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F358E9FE-5A43-4B87-BCD4-9727A1E2C8BF}"/>
                </a:ext>
              </a:extLst>
            </p:cNvPr>
            <p:cNvSpPr txBox="1"/>
            <p:nvPr/>
          </p:nvSpPr>
          <p:spPr>
            <a:xfrm>
              <a:off x="4157649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North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964C421-80E6-449F-9C6D-B23F3307176C}"/>
                </a:ext>
              </a:extLst>
            </p:cNvPr>
            <p:cNvSpPr txBox="1"/>
            <p:nvPr/>
          </p:nvSpPr>
          <p:spPr>
            <a:xfrm>
              <a:off x="5448055" y="4795838"/>
              <a:ext cx="81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East Asia/</a:t>
              </a:r>
              <a:br>
                <a:rPr lang="en-US" sz="1200" b="1"/>
              </a:br>
              <a:r>
                <a:rPr lang="en-US" sz="1200" b="1"/>
                <a:t>Pacific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3F30798-907E-423A-8F0F-60DE36B9B060}"/>
                </a:ext>
              </a:extLst>
            </p:cNvPr>
            <p:cNvSpPr txBox="1"/>
            <p:nvPr/>
          </p:nvSpPr>
          <p:spPr>
            <a:xfrm>
              <a:off x="6960762" y="4795838"/>
              <a:ext cx="557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Africa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EA72C66-12BF-42FC-A5F1-47E36A9A3DF4}"/>
                </a:ext>
              </a:extLst>
            </p:cNvPr>
            <p:cNvSpPr txBox="1"/>
            <p:nvPr/>
          </p:nvSpPr>
          <p:spPr>
            <a:xfrm>
              <a:off x="8180343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Latin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</p:grpSp>
      <p:sp>
        <p:nvSpPr>
          <p:cNvPr id="79" name="Text Box 3">
            <a:extLst>
              <a:ext uri="{FF2B5EF4-FFF2-40B4-BE49-F238E27FC236}">
                <a16:creationId xmlns:a16="http://schemas.microsoft.com/office/drawing/2014/main" id="{818719D0-A033-4AB5-8175-CD1FBB17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08" y="6457082"/>
            <a:ext cx="27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Kerrigan</a:t>
            </a:r>
            <a:r>
              <a:rPr lang="it-IT" sz="1400" i="1" dirty="0"/>
              <a:t> D, IAC 2020, Abs. PEB0260</a:t>
            </a:r>
          </a:p>
        </p:txBody>
      </p:sp>
    </p:spTree>
    <p:extLst>
      <p:ext uri="{BB962C8B-B14F-4D97-AF65-F5344CB8AC3E}">
        <p14:creationId xmlns:p14="http://schemas.microsoft.com/office/powerpoint/2010/main" val="336763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Long-Acting HIV Regimen: PLWHIV and Physicians Perspectives (Western Europe)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655" y="412912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PLWHIV’s</a:t>
            </a:r>
          </a:p>
          <a:p>
            <a:r>
              <a:rPr lang="en-US" b="1">
                <a:solidFill>
                  <a:srgbClr val="0070C0"/>
                </a:solidFill>
              </a:rPr>
              <a:t>perspectives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0655" y="17972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HCPs’</a:t>
            </a:r>
          </a:p>
          <a:p>
            <a:r>
              <a:rPr lang="en-US" b="1">
                <a:solidFill>
                  <a:srgbClr val="0070C0"/>
                </a:solidFill>
              </a:rPr>
              <a:t>perspectives</a:t>
            </a:r>
          </a:p>
        </p:txBody>
      </p:sp>
      <p:sp>
        <p:nvSpPr>
          <p:cNvPr id="1668" name="ZoneTexte 1667">
            <a:extLst>
              <a:ext uri="{FF2B5EF4-FFF2-40B4-BE49-F238E27FC236}">
                <a16:creationId xmlns:a16="http://schemas.microsoft.com/office/drawing/2014/main" id="{F48EB80F-8137-4AF4-8AA7-7BBDF63332CC}"/>
              </a:ext>
            </a:extLst>
          </p:cNvPr>
          <p:cNvSpPr txBox="1"/>
          <p:nvPr/>
        </p:nvSpPr>
        <p:spPr>
          <a:xfrm>
            <a:off x="2413951" y="1928450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Q. For you as the treating physician, how important are each of the following benefits of Regimen Z?</a:t>
            </a:r>
            <a:br>
              <a:rPr lang="en-US" sz="800" dirty="0"/>
            </a:br>
            <a:r>
              <a:rPr lang="en-US" sz="800" dirty="0"/>
              <a:t>Please select one response for each statement. (4-Point Scale [1-Not At All Important, 2-Not Very</a:t>
            </a:r>
            <a:br>
              <a:rPr lang="en-US" sz="800" dirty="0"/>
            </a:br>
            <a:r>
              <a:rPr lang="en-US" sz="800" dirty="0"/>
              <a:t>Important, 3- Somewhat Important, 4- Very Important]), report for scores ≥3 on the 4 point scale.</a:t>
            </a:r>
            <a:br>
              <a:rPr lang="en-US" sz="800" dirty="0"/>
            </a:br>
            <a:r>
              <a:rPr lang="en-US" sz="800" dirty="0"/>
              <a:t>Top five listed by HCP Total</a:t>
            </a:r>
            <a:endParaRPr lang="fr-FR" sz="800" dirty="0"/>
          </a:p>
        </p:txBody>
      </p:sp>
      <p:graphicFrame>
        <p:nvGraphicFramePr>
          <p:cNvPr id="1674" name="Graphique 1673">
            <a:extLst>
              <a:ext uri="{FF2B5EF4-FFF2-40B4-BE49-F238E27FC236}">
                <a16:creationId xmlns:a16="http://schemas.microsoft.com/office/drawing/2014/main" id="{94880CA9-394E-4723-A672-20CE285F2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31644"/>
              </p:ext>
            </p:extLst>
          </p:nvPr>
        </p:nvGraphicFramePr>
        <p:xfrm>
          <a:off x="2032002" y="1842888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78" name="Graphique 1677">
            <a:extLst>
              <a:ext uri="{FF2B5EF4-FFF2-40B4-BE49-F238E27FC236}">
                <a16:creationId xmlns:a16="http://schemas.microsoft.com/office/drawing/2014/main" id="{05AA6135-1631-4E59-B2AE-1B22A22D8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522505"/>
              </p:ext>
            </p:extLst>
          </p:nvPr>
        </p:nvGraphicFramePr>
        <p:xfrm>
          <a:off x="2032002" y="4124787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79" name="ZoneTexte 1678">
            <a:extLst>
              <a:ext uri="{FF2B5EF4-FFF2-40B4-BE49-F238E27FC236}">
                <a16:creationId xmlns:a16="http://schemas.microsoft.com/office/drawing/2014/main" id="{8C8C33D2-CB18-4D93-8A12-A1641841F65D}"/>
              </a:ext>
            </a:extLst>
          </p:cNvPr>
          <p:cNvSpPr txBox="1"/>
          <p:nvPr/>
        </p:nvSpPr>
        <p:spPr>
          <a:xfrm>
            <a:off x="2413951" y="427043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Q. What characteristics do you like about Regimen Z? Please select all that apply below.</a:t>
            </a:r>
            <a:br>
              <a:rPr lang="en-US" sz="900" dirty="0"/>
            </a:br>
            <a:r>
              <a:rPr lang="en-US" sz="900" dirty="0"/>
              <a:t>Top five listed by PLHIV Total</a:t>
            </a:r>
            <a:endParaRPr lang="fr-FR" sz="800" dirty="0"/>
          </a:p>
        </p:txBody>
      </p:sp>
      <p:sp>
        <p:nvSpPr>
          <p:cNvPr id="1680" name="ZoneTexte 1679">
            <a:extLst>
              <a:ext uri="{FF2B5EF4-FFF2-40B4-BE49-F238E27FC236}">
                <a16:creationId xmlns:a16="http://schemas.microsoft.com/office/drawing/2014/main" id="{7FB51E28-E6A9-4B52-835F-A2C6A8124BC6}"/>
              </a:ext>
            </a:extLst>
          </p:cNvPr>
          <p:cNvSpPr txBox="1"/>
          <p:nvPr/>
        </p:nvSpPr>
        <p:spPr>
          <a:xfrm>
            <a:off x="2375851" y="3766253"/>
            <a:ext cx="80342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More frequent</a:t>
            </a:r>
            <a:br>
              <a:rPr lang="en-US" sz="800" dirty="0"/>
            </a:br>
            <a:r>
              <a:rPr lang="en-US" sz="800" dirty="0"/>
              <a:t>contact with</a:t>
            </a:r>
            <a:br>
              <a:rPr lang="en-US" sz="800" dirty="0"/>
            </a:br>
            <a:r>
              <a:rPr lang="en-US" sz="800" dirty="0"/>
              <a:t>patients</a:t>
            </a:r>
            <a:endParaRPr lang="fr-FR" sz="800" dirty="0"/>
          </a:p>
        </p:txBody>
      </p:sp>
      <p:sp>
        <p:nvSpPr>
          <p:cNvPr id="1681" name="ZoneTexte 1680">
            <a:extLst>
              <a:ext uri="{FF2B5EF4-FFF2-40B4-BE49-F238E27FC236}">
                <a16:creationId xmlns:a16="http://schemas.microsoft.com/office/drawing/2014/main" id="{5A013FD8-F83B-4F65-AF99-445A457D8C0C}"/>
              </a:ext>
            </a:extLst>
          </p:cNvPr>
          <p:cNvSpPr txBox="1"/>
          <p:nvPr/>
        </p:nvSpPr>
        <p:spPr>
          <a:xfrm>
            <a:off x="3188894" y="3766253"/>
            <a:ext cx="784189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Removes food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requirements</a:t>
            </a:r>
            <a:endParaRPr lang="fr-FR" sz="800" dirty="0"/>
          </a:p>
        </p:txBody>
      </p:sp>
      <p:sp>
        <p:nvSpPr>
          <p:cNvPr id="1682" name="ZoneTexte 1681">
            <a:extLst>
              <a:ext uri="{FF2B5EF4-FFF2-40B4-BE49-F238E27FC236}">
                <a16:creationId xmlns:a16="http://schemas.microsoft.com/office/drawing/2014/main" id="{585017C7-FD82-4136-AADA-3471DC430277}"/>
              </a:ext>
            </a:extLst>
          </p:cNvPr>
          <p:cNvSpPr txBox="1"/>
          <p:nvPr/>
        </p:nvSpPr>
        <p:spPr>
          <a:xfrm>
            <a:off x="3965657" y="3766253"/>
            <a:ext cx="758541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Route of drug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intake</a:t>
            </a:r>
            <a:endParaRPr lang="fr-FR" sz="800" dirty="0"/>
          </a:p>
        </p:txBody>
      </p:sp>
      <p:sp>
        <p:nvSpPr>
          <p:cNvPr id="1683" name="ZoneTexte 1682">
            <a:extLst>
              <a:ext uri="{FF2B5EF4-FFF2-40B4-BE49-F238E27FC236}">
                <a16:creationId xmlns:a16="http://schemas.microsoft.com/office/drawing/2014/main" id="{31DF263A-C385-4C76-973E-3D4B2B3C1F97}"/>
              </a:ext>
            </a:extLst>
          </p:cNvPr>
          <p:cNvSpPr txBox="1"/>
          <p:nvPr/>
        </p:nvSpPr>
        <p:spPr>
          <a:xfrm>
            <a:off x="4723396" y="3766253"/>
            <a:ext cx="849913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Easier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management of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concomitant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diseases</a:t>
            </a:r>
            <a:endParaRPr lang="fr-FR" sz="800" dirty="0"/>
          </a:p>
        </p:txBody>
      </p:sp>
      <p:sp>
        <p:nvSpPr>
          <p:cNvPr id="1684" name="ZoneTexte 1683">
            <a:extLst>
              <a:ext uri="{FF2B5EF4-FFF2-40B4-BE49-F238E27FC236}">
                <a16:creationId xmlns:a16="http://schemas.microsoft.com/office/drawing/2014/main" id="{9C3FDAFF-7303-4E7B-9C59-A20217E92AE5}"/>
              </a:ext>
            </a:extLst>
          </p:cNvPr>
          <p:cNvSpPr txBox="1"/>
          <p:nvPr/>
        </p:nvSpPr>
        <p:spPr>
          <a:xfrm>
            <a:off x="5492167" y="3766253"/>
            <a:ext cx="901209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Reduced GI side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effects related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daily oral ART</a:t>
            </a:r>
            <a:endParaRPr lang="fr-FR" sz="800" dirty="0"/>
          </a:p>
        </p:txBody>
      </p:sp>
      <p:sp>
        <p:nvSpPr>
          <p:cNvPr id="1685" name="ZoneTexte 1684">
            <a:extLst>
              <a:ext uri="{FF2B5EF4-FFF2-40B4-BE49-F238E27FC236}">
                <a16:creationId xmlns:a16="http://schemas.microsoft.com/office/drawing/2014/main" id="{507C4349-9266-4605-978A-8FE1DDE93936}"/>
              </a:ext>
            </a:extLst>
          </p:cNvPr>
          <p:cNvSpPr txBox="1"/>
          <p:nvPr/>
        </p:nvSpPr>
        <p:spPr>
          <a:xfrm>
            <a:off x="2373446" y="6082625"/>
            <a:ext cx="808235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Easier to travel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because of not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having to take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pills along</a:t>
            </a:r>
          </a:p>
        </p:txBody>
      </p:sp>
      <p:sp>
        <p:nvSpPr>
          <p:cNvPr id="1686" name="ZoneTexte 1685">
            <a:extLst>
              <a:ext uri="{FF2B5EF4-FFF2-40B4-BE49-F238E27FC236}">
                <a16:creationId xmlns:a16="http://schemas.microsoft.com/office/drawing/2014/main" id="{5EB8EB45-D299-4051-96EF-98B7B1DCCF17}"/>
              </a:ext>
            </a:extLst>
          </p:cNvPr>
          <p:cNvSpPr txBox="1"/>
          <p:nvPr/>
        </p:nvSpPr>
        <p:spPr>
          <a:xfrm>
            <a:off x="3192901" y="6082625"/>
            <a:ext cx="77617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2-month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uninterrupted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drug efficacy</a:t>
            </a:r>
            <a:endParaRPr lang="fr-FR" sz="800" dirty="0"/>
          </a:p>
        </p:txBody>
      </p:sp>
      <p:sp>
        <p:nvSpPr>
          <p:cNvPr id="1687" name="ZoneTexte 1686">
            <a:extLst>
              <a:ext uri="{FF2B5EF4-FFF2-40B4-BE49-F238E27FC236}">
                <a16:creationId xmlns:a16="http://schemas.microsoft.com/office/drawing/2014/main" id="{35E72E7C-AC4D-497B-9123-25B1C31F3A48}"/>
              </a:ext>
            </a:extLst>
          </p:cNvPr>
          <p:cNvSpPr txBox="1"/>
          <p:nvPr/>
        </p:nvSpPr>
        <p:spPr>
          <a:xfrm>
            <a:off x="3986496" y="6082625"/>
            <a:ext cx="716863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Reduced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frequency of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drug intake</a:t>
            </a:r>
            <a:endParaRPr lang="fr-FR" sz="800" dirty="0"/>
          </a:p>
        </p:txBody>
      </p:sp>
      <p:sp>
        <p:nvSpPr>
          <p:cNvPr id="1688" name="ZoneTexte 1687">
            <a:extLst>
              <a:ext uri="{FF2B5EF4-FFF2-40B4-BE49-F238E27FC236}">
                <a16:creationId xmlns:a16="http://schemas.microsoft.com/office/drawing/2014/main" id="{7F7C4BE8-F883-437D-986B-5B04590A9233}"/>
              </a:ext>
            </a:extLst>
          </p:cNvPr>
          <p:cNvSpPr txBox="1"/>
          <p:nvPr/>
        </p:nvSpPr>
        <p:spPr>
          <a:xfrm>
            <a:off x="4689733" y="6082625"/>
            <a:ext cx="917239" cy="60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No risk of missing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a dose, which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minimizes the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risk of treatment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failure</a:t>
            </a:r>
          </a:p>
        </p:txBody>
      </p:sp>
      <p:sp>
        <p:nvSpPr>
          <p:cNvPr id="1689" name="ZoneTexte 1688">
            <a:extLst>
              <a:ext uri="{FF2B5EF4-FFF2-40B4-BE49-F238E27FC236}">
                <a16:creationId xmlns:a16="http://schemas.microsoft.com/office/drawing/2014/main" id="{7E3ACC55-22CA-411E-9A3D-2E304A08430C}"/>
              </a:ext>
            </a:extLst>
          </p:cNvPr>
          <p:cNvSpPr txBox="1"/>
          <p:nvPr/>
        </p:nvSpPr>
        <p:spPr>
          <a:xfrm>
            <a:off x="5500182" y="6082625"/>
            <a:ext cx="885178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Minimizes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transmission risk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and improves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sexual health</a:t>
            </a:r>
            <a:endParaRPr lang="fr-FR" sz="800" dirty="0"/>
          </a:p>
        </p:txBody>
      </p:sp>
      <p:sp>
        <p:nvSpPr>
          <p:cNvPr id="1690" name="ZoneTexte 1689">
            <a:extLst>
              <a:ext uri="{FF2B5EF4-FFF2-40B4-BE49-F238E27FC236}">
                <a16:creationId xmlns:a16="http://schemas.microsoft.com/office/drawing/2014/main" id="{533333DF-7837-479F-B46A-5EDADB17CE6F}"/>
              </a:ext>
            </a:extLst>
          </p:cNvPr>
          <p:cNvSpPr txBox="1"/>
          <p:nvPr/>
        </p:nvSpPr>
        <p:spPr>
          <a:xfrm>
            <a:off x="7279459" y="1928450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Q. As the treating physician, how concerned are you about each of the following constraints of</a:t>
            </a:r>
          </a:p>
          <a:p>
            <a:r>
              <a:rPr lang="en-US" sz="800" dirty="0"/>
              <a:t>Regimen Z? Please select one response for each statement. (4-Point Scale [1-Not At All Concerned,</a:t>
            </a:r>
          </a:p>
          <a:p>
            <a:r>
              <a:rPr lang="en-US" sz="800" dirty="0"/>
              <a:t>2-Not Very Concerned, 3-Somewhat Concerned, 4- Very Concerned]), report for scores ≥3 on the 4</a:t>
            </a:r>
          </a:p>
          <a:p>
            <a:r>
              <a:rPr lang="en-US" sz="800" dirty="0"/>
              <a:t>point scale. Top five by HCP Total.</a:t>
            </a:r>
            <a:endParaRPr lang="fr-FR" sz="800" dirty="0"/>
          </a:p>
        </p:txBody>
      </p:sp>
      <p:graphicFrame>
        <p:nvGraphicFramePr>
          <p:cNvPr id="1691" name="Graphique 1690">
            <a:extLst>
              <a:ext uri="{FF2B5EF4-FFF2-40B4-BE49-F238E27FC236}">
                <a16:creationId xmlns:a16="http://schemas.microsoft.com/office/drawing/2014/main" id="{DA49B12C-E4F3-4AE9-975B-E4A33D881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237645"/>
              </p:ext>
            </p:extLst>
          </p:nvPr>
        </p:nvGraphicFramePr>
        <p:xfrm>
          <a:off x="6897510" y="1842888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92" name="Graphique 1691">
            <a:extLst>
              <a:ext uri="{FF2B5EF4-FFF2-40B4-BE49-F238E27FC236}">
                <a16:creationId xmlns:a16="http://schemas.microsoft.com/office/drawing/2014/main" id="{81CF3D69-0323-4B1B-BA01-27A753E63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780309"/>
              </p:ext>
            </p:extLst>
          </p:nvPr>
        </p:nvGraphicFramePr>
        <p:xfrm>
          <a:off x="6897510" y="4124787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93" name="ZoneTexte 1692">
            <a:extLst>
              <a:ext uri="{FF2B5EF4-FFF2-40B4-BE49-F238E27FC236}">
                <a16:creationId xmlns:a16="http://schemas.microsoft.com/office/drawing/2014/main" id="{9207E484-A905-4AF8-B4A3-AF7B2F58B55A}"/>
              </a:ext>
            </a:extLst>
          </p:cNvPr>
          <p:cNvSpPr txBox="1"/>
          <p:nvPr/>
        </p:nvSpPr>
        <p:spPr>
          <a:xfrm>
            <a:off x="7279459" y="4270430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Q. What are the concerns you have with Regimen Z? Please select all that apply below.</a:t>
            </a:r>
            <a:br>
              <a:rPr lang="en-US" sz="900" dirty="0"/>
            </a:br>
            <a:r>
              <a:rPr lang="en-US" sz="900" dirty="0"/>
              <a:t>Top five by PLHIV Total.</a:t>
            </a:r>
          </a:p>
        </p:txBody>
      </p:sp>
      <p:sp>
        <p:nvSpPr>
          <p:cNvPr id="1694" name="ZoneTexte 1693">
            <a:extLst>
              <a:ext uri="{FF2B5EF4-FFF2-40B4-BE49-F238E27FC236}">
                <a16:creationId xmlns:a16="http://schemas.microsoft.com/office/drawing/2014/main" id="{A501C390-947A-4D5B-8A3D-5B5F154FE37C}"/>
              </a:ext>
            </a:extLst>
          </p:cNvPr>
          <p:cNvSpPr txBox="1"/>
          <p:nvPr/>
        </p:nvSpPr>
        <p:spPr>
          <a:xfrm>
            <a:off x="7038579" y="3766253"/>
            <a:ext cx="120898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Time/capacity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receive patients 6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times/year for injections</a:t>
            </a:r>
            <a:endParaRPr lang="fr-FR" sz="800" dirty="0"/>
          </a:p>
        </p:txBody>
      </p:sp>
      <p:sp>
        <p:nvSpPr>
          <p:cNvPr id="1695" name="ZoneTexte 1694">
            <a:extLst>
              <a:ext uri="{FF2B5EF4-FFF2-40B4-BE49-F238E27FC236}">
                <a16:creationId xmlns:a16="http://schemas.microsoft.com/office/drawing/2014/main" id="{A8E07B08-1166-4CA6-94E8-212DDE69BA03}"/>
              </a:ext>
            </a:extLst>
          </p:cNvPr>
          <p:cNvSpPr txBox="1"/>
          <p:nvPr/>
        </p:nvSpPr>
        <p:spPr>
          <a:xfrm>
            <a:off x="8067226" y="3766253"/>
            <a:ext cx="758541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Route of drug</a:t>
            </a:r>
            <a:br>
              <a:rPr lang="en-US" sz="800" dirty="0"/>
            </a:br>
            <a:r>
              <a:rPr lang="en-US" sz="800" dirty="0"/>
              <a:t>intake</a:t>
            </a:r>
            <a:endParaRPr lang="fr-FR" sz="800" dirty="0"/>
          </a:p>
        </p:txBody>
      </p:sp>
      <p:sp>
        <p:nvSpPr>
          <p:cNvPr id="1696" name="ZoneTexte 1695">
            <a:extLst>
              <a:ext uri="{FF2B5EF4-FFF2-40B4-BE49-F238E27FC236}">
                <a16:creationId xmlns:a16="http://schemas.microsoft.com/office/drawing/2014/main" id="{6AA9AC75-A7B2-4844-BDB7-1A041173A463}"/>
              </a:ext>
            </a:extLst>
          </p:cNvPr>
          <p:cNvSpPr txBox="1"/>
          <p:nvPr/>
        </p:nvSpPr>
        <p:spPr>
          <a:xfrm>
            <a:off x="8849600" y="3766253"/>
            <a:ext cx="721672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800" dirty="0"/>
              <a:t>Injection site</a:t>
            </a:r>
            <a:br>
              <a:rPr lang="fr-FR" sz="800" dirty="0"/>
            </a:br>
            <a:r>
              <a:rPr lang="en-US" sz="800" dirty="0"/>
              <a:t>reactions</a:t>
            </a:r>
          </a:p>
        </p:txBody>
      </p:sp>
      <p:sp>
        <p:nvSpPr>
          <p:cNvPr id="1697" name="ZoneTexte 1696">
            <a:extLst>
              <a:ext uri="{FF2B5EF4-FFF2-40B4-BE49-F238E27FC236}">
                <a16:creationId xmlns:a16="http://schemas.microsoft.com/office/drawing/2014/main" id="{15B562FF-176A-43CC-8CFE-AF34087B9141}"/>
              </a:ext>
            </a:extLst>
          </p:cNvPr>
          <p:cNvSpPr txBox="1"/>
          <p:nvPr/>
        </p:nvSpPr>
        <p:spPr>
          <a:xfrm>
            <a:off x="9448642" y="3766253"/>
            <a:ext cx="1130438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Taking a patient</a:t>
            </a:r>
            <a:br>
              <a:rPr lang="en-US" sz="800" dirty="0"/>
            </a:br>
            <a:r>
              <a:rPr lang="en-US" sz="800" dirty="0"/>
              <a:t>off long-acting</a:t>
            </a:r>
            <a:br>
              <a:rPr lang="en-US" sz="800" dirty="0"/>
            </a:br>
            <a:r>
              <a:rPr lang="en-US" sz="800" dirty="0"/>
              <a:t>regimen and switching</a:t>
            </a:r>
            <a:br>
              <a:rPr lang="en-US" sz="800" dirty="0"/>
            </a:br>
            <a:r>
              <a:rPr lang="en-US" sz="800" dirty="0"/>
              <a:t>back to oral ART</a:t>
            </a:r>
            <a:endParaRPr lang="fr-FR" sz="800" dirty="0"/>
          </a:p>
        </p:txBody>
      </p:sp>
      <p:sp>
        <p:nvSpPr>
          <p:cNvPr id="1698" name="ZoneTexte 1697">
            <a:extLst>
              <a:ext uri="{FF2B5EF4-FFF2-40B4-BE49-F238E27FC236}">
                <a16:creationId xmlns:a16="http://schemas.microsoft.com/office/drawing/2014/main" id="{A169BFE1-6BEE-4546-B97E-30C4EA2A60CC}"/>
              </a:ext>
            </a:extLst>
          </p:cNvPr>
          <p:cNvSpPr txBox="1"/>
          <p:nvPr/>
        </p:nvSpPr>
        <p:spPr>
          <a:xfrm>
            <a:off x="10269510" y="3766253"/>
            <a:ext cx="1077539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Patients missing</a:t>
            </a:r>
            <a:br>
              <a:rPr lang="en-US" sz="800" dirty="0"/>
            </a:br>
            <a:r>
              <a:rPr lang="en-US" sz="800" dirty="0"/>
              <a:t>their appointments / </a:t>
            </a:r>
            <a:br>
              <a:rPr lang="en-US" sz="800" dirty="0"/>
            </a:br>
            <a:r>
              <a:rPr lang="en-US" sz="800" dirty="0"/>
              <a:t>sending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reminders</a:t>
            </a:r>
            <a:endParaRPr lang="fr-FR" sz="800" dirty="0"/>
          </a:p>
        </p:txBody>
      </p:sp>
      <p:sp>
        <p:nvSpPr>
          <p:cNvPr id="1699" name="ZoneTexte 1698">
            <a:extLst>
              <a:ext uri="{FF2B5EF4-FFF2-40B4-BE49-F238E27FC236}">
                <a16:creationId xmlns:a16="http://schemas.microsoft.com/office/drawing/2014/main" id="{C265138D-0B34-438F-96CD-26A14EB683F3}"/>
              </a:ext>
            </a:extLst>
          </p:cNvPr>
          <p:cNvSpPr txBox="1"/>
          <p:nvPr/>
        </p:nvSpPr>
        <p:spPr>
          <a:xfrm>
            <a:off x="7136362" y="6082625"/>
            <a:ext cx="1013419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Scheduling travel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meet the 2-week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 window</a:t>
            </a:r>
          </a:p>
        </p:txBody>
      </p:sp>
      <p:sp>
        <p:nvSpPr>
          <p:cNvPr id="1700" name="ZoneTexte 1699">
            <a:extLst>
              <a:ext uri="{FF2B5EF4-FFF2-40B4-BE49-F238E27FC236}">
                <a16:creationId xmlns:a16="http://schemas.microsoft.com/office/drawing/2014/main" id="{A7388BDC-213C-4124-9E0E-866646400F32}"/>
              </a:ext>
            </a:extLst>
          </p:cNvPr>
          <p:cNvSpPr txBox="1"/>
          <p:nvPr/>
        </p:nvSpPr>
        <p:spPr>
          <a:xfrm>
            <a:off x="8128140" y="6082625"/>
            <a:ext cx="636713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Pain of the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injections</a:t>
            </a:r>
            <a:endParaRPr lang="fr-FR" sz="800" dirty="0"/>
          </a:p>
        </p:txBody>
      </p:sp>
      <p:sp>
        <p:nvSpPr>
          <p:cNvPr id="1701" name="ZoneTexte 1700">
            <a:extLst>
              <a:ext uri="{FF2B5EF4-FFF2-40B4-BE49-F238E27FC236}">
                <a16:creationId xmlns:a16="http://schemas.microsoft.com/office/drawing/2014/main" id="{29BA2BA5-E205-4403-8F17-DD40046179B0}"/>
              </a:ext>
            </a:extLst>
          </p:cNvPr>
          <p:cNvSpPr txBox="1"/>
          <p:nvPr/>
        </p:nvSpPr>
        <p:spPr>
          <a:xfrm>
            <a:off x="8757427" y="6082625"/>
            <a:ext cx="906017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Missing the</a:t>
            </a:r>
            <a:br>
              <a:rPr lang="en-US" sz="800" dirty="0"/>
            </a:br>
            <a:r>
              <a:rPr lang="en-US" sz="800" dirty="0"/>
              <a:t>2-week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 window</a:t>
            </a:r>
            <a:endParaRPr lang="fr-FR" sz="800" dirty="0"/>
          </a:p>
        </p:txBody>
      </p:sp>
      <p:sp>
        <p:nvSpPr>
          <p:cNvPr id="1702" name="ZoneTexte 1701">
            <a:extLst>
              <a:ext uri="{FF2B5EF4-FFF2-40B4-BE49-F238E27FC236}">
                <a16:creationId xmlns:a16="http://schemas.microsoft.com/office/drawing/2014/main" id="{CB15E15C-D8CD-4359-89F4-C442A403ECF9}"/>
              </a:ext>
            </a:extLst>
          </p:cNvPr>
          <p:cNvSpPr txBox="1"/>
          <p:nvPr/>
        </p:nvSpPr>
        <p:spPr>
          <a:xfrm>
            <a:off x="9560851" y="6082625"/>
            <a:ext cx="906017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Making the time</a:t>
            </a:r>
            <a:br>
              <a:rPr lang="en-US" sz="800" dirty="0"/>
            </a:br>
            <a:r>
              <a:rPr lang="en-US" sz="800" dirty="0"/>
              <a:t>to go to the clinic</a:t>
            </a:r>
            <a:br>
              <a:rPr lang="en-US" sz="800" dirty="0"/>
            </a:br>
            <a:r>
              <a:rPr lang="en-US" sz="800" dirty="0"/>
              <a:t>every 2 months</a:t>
            </a:r>
          </a:p>
        </p:txBody>
      </p:sp>
      <p:sp>
        <p:nvSpPr>
          <p:cNvPr id="1703" name="ZoneTexte 1702">
            <a:extLst>
              <a:ext uri="{FF2B5EF4-FFF2-40B4-BE49-F238E27FC236}">
                <a16:creationId xmlns:a16="http://schemas.microsoft.com/office/drawing/2014/main" id="{DD2DC8BB-C2E0-447D-BE28-D781E5B3F46E}"/>
              </a:ext>
            </a:extLst>
          </p:cNvPr>
          <p:cNvSpPr txBox="1"/>
          <p:nvPr/>
        </p:nvSpPr>
        <p:spPr>
          <a:xfrm>
            <a:off x="10330424" y="6082625"/>
            <a:ext cx="955711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Having to travel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the clinic every 2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months (cost)</a:t>
            </a:r>
            <a:endParaRPr lang="fr-FR" sz="800" dirty="0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60FEE3F2-23CB-4761-9758-AEBD2935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861" y="6457082"/>
            <a:ext cx="3362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Akinwunmi</a:t>
            </a:r>
            <a:r>
              <a:rPr lang="it-IT" sz="1400" i="1" dirty="0"/>
              <a:t> B, HIV Glasgow 2020, Abs P014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7AAEFC-9DC9-4F32-B961-338736B49A35}"/>
              </a:ext>
            </a:extLst>
          </p:cNvPr>
          <p:cNvSpPr txBox="1"/>
          <p:nvPr/>
        </p:nvSpPr>
        <p:spPr>
          <a:xfrm>
            <a:off x="2006679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BENEFITS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1D3FCA7-6F16-44D2-827E-90126003CE4C}"/>
              </a:ext>
            </a:extLst>
          </p:cNvPr>
          <p:cNvSpPr txBox="1"/>
          <p:nvPr/>
        </p:nvSpPr>
        <p:spPr>
          <a:xfrm>
            <a:off x="6966640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12969679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088075"/>
            <a:ext cx="10972800" cy="4572000"/>
          </a:xfrm>
        </p:spPr>
        <p:txBody>
          <a:bodyPr>
            <a:noAutofit/>
          </a:bodyPr>
          <a:lstStyle/>
          <a:p>
            <a:r>
              <a:rPr lang="en-US"/>
              <a:t>Cabotegravir</a:t>
            </a:r>
          </a:p>
          <a:p>
            <a:pPr lvl="1"/>
            <a:r>
              <a:rPr lang="en-US" sz="2000"/>
              <a:t>Integrase inhibitor, structural analogue of dolutegravir</a:t>
            </a:r>
          </a:p>
          <a:p>
            <a:pPr lvl="1"/>
            <a:r>
              <a:rPr lang="en-US" sz="2000"/>
              <a:t>Oral 30 mg tablet (t</a:t>
            </a:r>
            <a:r>
              <a:rPr lang="en-US" sz="2000" baseline="-25000"/>
              <a:t>1/2</a:t>
            </a:r>
            <a:r>
              <a:rPr lang="en-US" sz="2000"/>
              <a:t> ≈ 40 hours)</a:t>
            </a:r>
          </a:p>
          <a:p>
            <a:pPr lvl="1"/>
            <a:r>
              <a:rPr lang="en-US" sz="2000"/>
              <a:t>IM LA nanosuspension 200 mg/mL (t</a:t>
            </a:r>
            <a:r>
              <a:rPr lang="en-US" sz="2000" baseline="-25000"/>
              <a:t>1/2</a:t>
            </a:r>
            <a:r>
              <a:rPr lang="en-US" sz="2000"/>
              <a:t> ≈ 20-40 days)</a:t>
            </a:r>
          </a:p>
          <a:p>
            <a:pPr lvl="1"/>
            <a:endParaRPr lang="en-US" sz="2000"/>
          </a:p>
          <a:p>
            <a:r>
              <a:rPr lang="en-US"/>
              <a:t>Rilpivirine</a:t>
            </a:r>
          </a:p>
          <a:p>
            <a:pPr lvl="1"/>
            <a:r>
              <a:rPr lang="en-US" sz="2000"/>
              <a:t>Oral 25 mg tablet (t</a:t>
            </a:r>
            <a:r>
              <a:rPr lang="en-US" sz="2000" baseline="-25000"/>
              <a:t>1/2</a:t>
            </a:r>
            <a:r>
              <a:rPr lang="en-US" sz="2000"/>
              <a:t> ≈ 50 hours)</a:t>
            </a:r>
          </a:p>
          <a:p>
            <a:pPr lvl="1"/>
            <a:r>
              <a:rPr lang="en-US" sz="2000"/>
              <a:t>IM LA nanosuspension 300 mg/mL (t</a:t>
            </a:r>
            <a:r>
              <a:rPr lang="en-US" sz="2000" baseline="-25000"/>
              <a:t>1/2</a:t>
            </a:r>
            <a:r>
              <a:rPr lang="en-US" sz="2000"/>
              <a:t> ≈ 30-90 days)</a:t>
            </a:r>
          </a:p>
          <a:p>
            <a:pPr lvl="1"/>
            <a:endParaRPr lang="en-US" sz="2000"/>
          </a:p>
          <a:p>
            <a:r>
              <a:rPr lang="en-US"/>
              <a:t>CAB LA + RPV LA</a:t>
            </a:r>
          </a:p>
          <a:p>
            <a:pPr lvl="1"/>
            <a:r>
              <a:rPr lang="en-US" sz="2000"/>
              <a:t>Different MOA, resistance profile, metabolic pathways, lack of drug interaction between both ARVs</a:t>
            </a:r>
          </a:p>
          <a:p>
            <a:pPr lvl="1"/>
            <a:r>
              <a:rPr lang="en-US" sz="2000"/>
              <a:t>Experience with oral DTG/RPV (SWORD study)</a:t>
            </a:r>
          </a:p>
          <a:p>
            <a:pPr lvl="1"/>
            <a:r>
              <a:rPr lang="en-US" sz="2000"/>
              <a:t>Phase 3 trials support Q4W/Q8W synchronous dosing schedule</a:t>
            </a:r>
          </a:p>
          <a:p>
            <a:pPr lvl="1"/>
            <a:r>
              <a:rPr lang="en-US" sz="2000"/>
              <a:t>Oral combo formulation for treatment initiation, oral bridging, discontinuation strategies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6823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CAB LA + RPV LA IM</a:t>
            </a:r>
            <a:br>
              <a:rPr lang="en-US"/>
            </a:br>
            <a:r>
              <a:rPr lang="en-US"/>
              <a:t>Phase 3 programs for Treatment and Prevention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6337" y="2732713"/>
            <a:ext cx="204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FLAIR (N=620)</a:t>
            </a:r>
          </a:p>
          <a:p>
            <a:r>
              <a:rPr lang="en-US" sz="2400" b="1" dirty="0"/>
              <a:t>ATLAS (N=570)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37915" y="4094266"/>
            <a:ext cx="14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HPTN 083</a:t>
            </a:r>
          </a:p>
          <a:p>
            <a:r>
              <a:rPr lang="en-US" sz="2400" b="1" dirty="0"/>
              <a:t>(N=4500)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37915" y="5199291"/>
            <a:ext cx="14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HPTN 084</a:t>
            </a:r>
          </a:p>
          <a:p>
            <a:r>
              <a:rPr lang="en-US" sz="2400" b="1" dirty="0"/>
              <a:t>(N=3200)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10390" y="2732713"/>
            <a:ext cx="14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ATLAS 2M</a:t>
            </a:r>
          </a:p>
          <a:p>
            <a:r>
              <a:rPr lang="en-US" sz="2400" b="1" dirty="0"/>
              <a:t>(N=1020)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67294" y="2034368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Phase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48226" y="2034368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Phase 3b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43598" y="2034368"/>
            <a:ext cx="146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Indication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4650" y="2686546"/>
            <a:ext cx="14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Treatment</a:t>
            </a:r>
          </a:p>
          <a:p>
            <a:pPr algn="ctr"/>
            <a:r>
              <a:rPr lang="en-US"/>
              <a:t>(Switch as</a:t>
            </a:r>
          </a:p>
          <a:p>
            <a:pPr algn="ctr"/>
            <a:r>
              <a:rPr lang="en-US"/>
              <a:t>maintenance)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36434" y="4325098"/>
            <a:ext cx="123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Prevention</a:t>
            </a:r>
          </a:p>
          <a:p>
            <a:pPr algn="ctr"/>
            <a:r>
              <a:rPr lang="en-US"/>
              <a:t>MSM/TGW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89327" y="5430123"/>
            <a:ext cx="121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Prevention</a:t>
            </a:r>
          </a:p>
          <a:p>
            <a:pPr algn="ctr"/>
            <a:r>
              <a:rPr lang="en-US"/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582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FLAIR W96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E2053C-4DBB-47B7-81ED-93CDDD47B0D3}"/>
              </a:ext>
            </a:extLst>
          </p:cNvPr>
          <p:cNvGrpSpPr/>
          <p:nvPr/>
        </p:nvGrpSpPr>
        <p:grpSpPr>
          <a:xfrm>
            <a:off x="537881" y="2315747"/>
            <a:ext cx="11264850" cy="3597802"/>
            <a:chOff x="537881" y="2315747"/>
            <a:chExt cx="11264850" cy="35978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972B5461-2928-495C-9E12-3536E6C4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659" y="4839621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 dirty="0">
                  <a:latin typeface="+mn-lt"/>
                  <a:cs typeface="Arial" panose="020B0604020202020204" pitchFamily="34" charset="0"/>
                </a:rPr>
                <a:t>124</a:t>
              </a:r>
              <a:endParaRPr lang="en-GB" altLang="en-US" sz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E530E0E6-33EC-4648-856B-C49663DB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61" y="4855666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Day 1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FA85C70D-F3AE-4925-9E66-83021B5A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281" y="4848310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100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69867D45-55D9-47FA-BB52-4E47E7C3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355" y="4865577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 dirty="0">
                  <a:latin typeface="+mn-lt"/>
                  <a:cs typeface="Arial" panose="020B0604020202020204" pitchFamily="34" charset="0"/>
                </a:rPr>
                <a:t>48</a:t>
              </a:r>
              <a:endParaRPr lang="en-GB" altLang="en-US" sz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C69E3E74-B073-4807-A33F-DB37BF450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691" y="4851642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4</a:t>
              </a:r>
              <a:endParaRPr lang="en-GB" altLang="en-US" sz="1200" baseline="30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FFE4B9C6-EA92-4DF8-80F9-5C6BFBA8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406" y="4847503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96 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4AEAA16E-EADD-44F3-841E-7AD2089A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597" y="231574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Induction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323A4C99-EB29-400E-9F01-B8D49C6F7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815" y="2315747"/>
              <a:ext cx="98039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Maintenance</a:t>
              </a:r>
              <a:br>
                <a:rPr lang="en-GB" altLang="en-US" sz="1400" b="1" dirty="0">
                  <a:latin typeface="+mn-lt"/>
                  <a:cs typeface="Arial" panose="020B0604020202020204" pitchFamily="34" charset="0"/>
                </a:rPr>
              </a:b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ctangle 65">
              <a:extLst>
                <a:ext uri="{FF2B5EF4-FFF2-40B4-BE49-F238E27FC236}">
                  <a16:creationId xmlns:a16="http://schemas.microsoft.com/office/drawing/2014/main" id="{12D43661-E0AA-4493-BD2C-33C4CF09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619" y="2973266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>
                <a:solidFill>
                  <a:srgbClr val="071D49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Flowchart: Off-page Connector 3">
              <a:extLst>
                <a:ext uri="{FF2B5EF4-FFF2-40B4-BE49-F238E27FC236}">
                  <a16:creationId xmlns:a16="http://schemas.microsoft.com/office/drawing/2014/main" id="{580C6CD5-7567-4BF3-9AE5-2138DE903503}"/>
                </a:ext>
              </a:extLst>
            </p:cNvPr>
            <p:cNvSpPr/>
            <p:nvPr/>
          </p:nvSpPr>
          <p:spPr>
            <a:xfrm>
              <a:off x="7981134" y="3778250"/>
              <a:ext cx="3821597" cy="786384"/>
            </a:xfrm>
            <a:prstGeom prst="homePlate">
              <a:avLst>
                <a:gd name="adj" fmla="val 23723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Extension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switch/continue CAB (400 mg)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+ RPV (600 mg)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LA IM monthly N=475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Flowchart: Off-page Connector 3">
              <a:extLst>
                <a:ext uri="{FF2B5EF4-FFF2-40B4-BE49-F238E27FC236}">
                  <a16:creationId xmlns:a16="http://schemas.microsoft.com/office/drawing/2014/main" id="{D769D976-71B9-4B9C-A075-FFA17FFA3F28}"/>
                </a:ext>
              </a:extLst>
            </p:cNvPr>
            <p:cNvSpPr/>
            <p:nvPr/>
          </p:nvSpPr>
          <p:spPr>
            <a:xfrm>
              <a:off x="3574885" y="2847670"/>
              <a:ext cx="4370259" cy="753378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DTG/ABC/3TC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Oral daily 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N=283</a:t>
              </a:r>
            </a:p>
          </p:txBody>
        </p:sp>
        <p:sp>
          <p:nvSpPr>
            <p:cNvPr id="18" name="Arrow: Pentagon 49">
              <a:extLst>
                <a:ext uri="{FF2B5EF4-FFF2-40B4-BE49-F238E27FC236}">
                  <a16:creationId xmlns:a16="http://schemas.microsoft.com/office/drawing/2014/main" id="{A3C28483-7573-4646-9161-0EEE3C46C208}"/>
                </a:ext>
              </a:extLst>
            </p:cNvPr>
            <p:cNvSpPr/>
            <p:nvPr/>
          </p:nvSpPr>
          <p:spPr>
            <a:xfrm>
              <a:off x="2208602" y="2933039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A6A6A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N=629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DTG/ABC/3TC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single-tablet regimen for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20 weeks</a:t>
              </a:r>
              <a:endParaRPr lang="en-GB" altLang="en-US" sz="11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96D886-4952-49D7-BFDA-E10EDA2D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70" y="5359551"/>
              <a:ext cx="13338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Randomisation (1:1) 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Flowchart: Off-page Connector 3">
              <a:extLst>
                <a:ext uri="{FF2B5EF4-FFF2-40B4-BE49-F238E27FC236}">
                  <a16:creationId xmlns:a16="http://schemas.microsoft.com/office/drawing/2014/main" id="{2ED7248C-5746-4AA7-920E-A2F89433B75E}"/>
                </a:ext>
              </a:extLst>
            </p:cNvPr>
            <p:cNvSpPr/>
            <p:nvPr/>
          </p:nvSpPr>
          <p:spPr>
            <a:xfrm rot="16200000">
              <a:off x="3609248" y="3736731"/>
              <a:ext cx="777424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N=283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87AFBD91-C111-4647-AD6B-275D9A31C55B}"/>
                </a:ext>
              </a:extLst>
            </p:cNvPr>
            <p:cNvSpPr txBox="1"/>
            <p:nvPr/>
          </p:nvSpPr>
          <p:spPr>
            <a:xfrm>
              <a:off x="5597901" y="5359551"/>
              <a:ext cx="58208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Primary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Endpoint</a:t>
              </a: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368D1639-08D6-4149-8B9E-2CDB6755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325" y="2315747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Screening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B706FD-0F7E-41BC-9B58-8165901528D0}"/>
                </a:ext>
              </a:extLst>
            </p:cNvPr>
            <p:cNvSpPr/>
            <p:nvPr/>
          </p:nvSpPr>
          <p:spPr>
            <a:xfrm>
              <a:off x="537881" y="2903222"/>
              <a:ext cx="1631135" cy="1652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N=809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ART naive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HIV-1 RNA ≥1000 c/mL</a:t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r>
                <a:rPr lang="en-GB" altLang="en-US" sz="1100" b="1" dirty="0">
                  <a:solidFill>
                    <a:schemeClr val="tx1"/>
                  </a:solidFill>
                </a:rPr>
                <a:t>Any CD4 count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HBsAg-negative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NNRTI RAMs excluded </a:t>
              </a:r>
              <a:endParaRPr lang="en-GB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59F453AE-4B13-4C96-8CA1-D6F5A9B7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357" y="4842065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EB62DD1F-A630-4E46-B612-D45C33E7C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608" y="5359551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Confirm HIV-1 RNA</a:t>
              </a:r>
              <a:br>
                <a:rPr lang="en-GB" altLang="en-US" sz="1200" b="1">
                  <a:latin typeface="+mn-lt"/>
                  <a:cs typeface="Arial" panose="020B0604020202020204" pitchFamily="34" charset="0"/>
                </a:rPr>
              </a:b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CEBE56FD-EF0D-4151-A875-AD650342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000" y="4848390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27" name="Flowchart: Off-page Connector 3">
              <a:extLst>
                <a:ext uri="{FF2B5EF4-FFF2-40B4-BE49-F238E27FC236}">
                  <a16:creationId xmlns:a16="http://schemas.microsoft.com/office/drawing/2014/main" id="{15C9D85D-6104-4917-98C5-60DB850C5C98}"/>
                </a:ext>
              </a:extLst>
            </p:cNvPr>
            <p:cNvSpPr/>
            <p:nvPr/>
          </p:nvSpPr>
          <p:spPr>
            <a:xfrm>
              <a:off x="4440579" y="3778250"/>
              <a:ext cx="3496156" cy="786384"/>
            </a:xfrm>
            <a:prstGeom prst="homePlate">
              <a:avLst>
                <a:gd name="adj" fmla="val 22314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+ RPV (600 mg)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LA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lang="en-GB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IM monthly 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28" name="TextBox 60">
              <a:extLst>
                <a:ext uri="{FF2B5EF4-FFF2-40B4-BE49-F238E27FC236}">
                  <a16:creationId xmlns:a16="http://schemas.microsoft.com/office/drawing/2014/main" id="{FD1A2E0E-BA6F-478C-9C97-B7AC6C3F8E34}"/>
                </a:ext>
              </a:extLst>
            </p:cNvPr>
            <p:cNvSpPr txBox="1"/>
            <p:nvPr/>
          </p:nvSpPr>
          <p:spPr>
            <a:xfrm>
              <a:off x="998729" y="4828657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29" name="Straight Arrow Connector 68">
              <a:extLst>
                <a:ext uri="{FF2B5EF4-FFF2-40B4-BE49-F238E27FC236}">
                  <a16:creationId xmlns:a16="http://schemas.microsoft.com/office/drawing/2014/main" id="{2443D23B-E04C-4F3A-B29E-E539A186DC83}"/>
                </a:ext>
              </a:extLst>
            </p:cNvPr>
            <p:cNvCxnSpPr>
              <a:cxnSpLocks/>
            </p:cNvCxnSpPr>
            <p:nvPr/>
          </p:nvCxnSpPr>
          <p:spPr>
            <a:xfrm>
              <a:off x="2169017" y="4688375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70">
              <a:extLst>
                <a:ext uri="{FF2B5EF4-FFF2-40B4-BE49-F238E27FC236}">
                  <a16:creationId xmlns:a16="http://schemas.microsoft.com/office/drawing/2014/main" id="{C8CB2F8D-36E2-4263-864E-6A3B045C22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19238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71">
              <a:extLst>
                <a:ext uri="{FF2B5EF4-FFF2-40B4-BE49-F238E27FC236}">
                  <a16:creationId xmlns:a16="http://schemas.microsoft.com/office/drawing/2014/main" id="{52856C49-C455-4326-8878-F894F866A0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1679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72">
              <a:extLst>
                <a:ext uri="{FF2B5EF4-FFF2-40B4-BE49-F238E27FC236}">
                  <a16:creationId xmlns:a16="http://schemas.microsoft.com/office/drawing/2014/main" id="{52724A96-B0EB-4A6D-A0A5-EEAE0637BD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0689" y="474850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73">
              <a:extLst>
                <a:ext uri="{FF2B5EF4-FFF2-40B4-BE49-F238E27FC236}">
                  <a16:creationId xmlns:a16="http://schemas.microsoft.com/office/drawing/2014/main" id="{067BAB3B-00C6-41A2-B0D6-3A89140DAD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1355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74">
              <a:extLst>
                <a:ext uri="{FF2B5EF4-FFF2-40B4-BE49-F238E27FC236}">
                  <a16:creationId xmlns:a16="http://schemas.microsoft.com/office/drawing/2014/main" id="{4A0C66DE-2562-49CA-AF24-4C4AB29ED2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0097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75">
              <a:extLst>
                <a:ext uri="{FF2B5EF4-FFF2-40B4-BE49-F238E27FC236}">
                  <a16:creationId xmlns:a16="http://schemas.microsoft.com/office/drawing/2014/main" id="{2E1CC471-3190-42AF-AA6F-4B482D96EA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98544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85">
              <a:extLst>
                <a:ext uri="{FF2B5EF4-FFF2-40B4-BE49-F238E27FC236}">
                  <a16:creationId xmlns:a16="http://schemas.microsoft.com/office/drawing/2014/main" id="{1C12A226-B40E-417D-9932-11646F8823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2763" y="4737915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2">
              <a:extLst>
                <a:ext uri="{FF2B5EF4-FFF2-40B4-BE49-F238E27FC236}">
                  <a16:creationId xmlns:a16="http://schemas.microsoft.com/office/drawing/2014/main" id="{7F07D1E1-7F6A-46BB-BBA6-511B0A42FA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36910" y="4738154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63">
              <a:extLst>
                <a:ext uri="{FF2B5EF4-FFF2-40B4-BE49-F238E27FC236}">
                  <a16:creationId xmlns:a16="http://schemas.microsoft.com/office/drawing/2014/main" id="{F09081B4-2B34-4C19-94E2-57B71096D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772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65">
              <a:extLst>
                <a:ext uri="{FF2B5EF4-FFF2-40B4-BE49-F238E27FC236}">
                  <a16:creationId xmlns:a16="http://schemas.microsoft.com/office/drawing/2014/main" id="{952C7A11-713B-4980-9B8B-AC1A71412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6545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66">
              <a:extLst>
                <a:ext uri="{FF2B5EF4-FFF2-40B4-BE49-F238E27FC236}">
                  <a16:creationId xmlns:a16="http://schemas.microsoft.com/office/drawing/2014/main" id="{005CE936-B359-434B-8753-79FD5563C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046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95">
              <a:extLst>
                <a:ext uri="{FF2B5EF4-FFF2-40B4-BE49-F238E27FC236}">
                  <a16:creationId xmlns:a16="http://schemas.microsoft.com/office/drawing/2014/main" id="{6892CBF0-5F54-42D4-B8B2-D20F06421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668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D6E093-1378-480D-B55A-552D34AFBAD2}"/>
                </a:ext>
              </a:extLst>
            </p:cNvPr>
            <p:cNvSpPr/>
            <p:nvPr/>
          </p:nvSpPr>
          <p:spPr>
            <a:xfrm>
              <a:off x="7549277" y="4819412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</a:endParaRPr>
            </a:p>
          </p:txBody>
        </p:sp>
        <p:sp>
          <p:nvSpPr>
            <p:cNvPr id="53" name="TextBox 64">
              <a:extLst>
                <a:ext uri="{FF2B5EF4-FFF2-40B4-BE49-F238E27FC236}">
                  <a16:creationId xmlns:a16="http://schemas.microsoft.com/office/drawing/2014/main" id="{CB8945A9-169F-498A-815F-66C9C8EA4073}"/>
                </a:ext>
              </a:extLst>
            </p:cNvPr>
            <p:cNvSpPr txBox="1"/>
            <p:nvPr/>
          </p:nvSpPr>
          <p:spPr>
            <a:xfrm>
              <a:off x="7464427" y="5359551"/>
              <a:ext cx="4440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Data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Cut-off</a:t>
              </a:r>
              <a:endParaRPr lang="en-GB" sz="1200" b="1" baseline="30000" dirty="0">
                <a:cs typeface="Arial" panose="020B0604020202020204" pitchFamily="34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5D65D643-3D66-412E-88F2-07E78BAA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742" y="2315747"/>
              <a:ext cx="7255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Extension</a:t>
              </a:r>
              <a:br>
                <a:rPr lang="en-GB" altLang="en-US" sz="1400" b="1" dirty="0">
                  <a:latin typeface="+mn-lt"/>
                  <a:cs typeface="Arial" panose="020B0604020202020204" pitchFamily="34" charset="0"/>
                </a:rPr>
              </a:b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8" name="Straight Arrow Connector 67">
              <a:extLst>
                <a:ext uri="{FF2B5EF4-FFF2-40B4-BE49-F238E27FC236}">
                  <a16:creationId xmlns:a16="http://schemas.microsoft.com/office/drawing/2014/main" id="{A21131C8-8DD9-4EAB-9865-860608F9F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1793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78">
              <a:extLst>
                <a:ext uri="{FF2B5EF4-FFF2-40B4-BE49-F238E27FC236}">
                  <a16:creationId xmlns:a16="http://schemas.microsoft.com/office/drawing/2014/main" id="{357C6AC4-AA93-401F-9D39-5079E1A4EF41}"/>
                </a:ext>
              </a:extLst>
            </p:cNvPr>
            <p:cNvSpPr txBox="1"/>
            <p:nvPr/>
          </p:nvSpPr>
          <p:spPr>
            <a:xfrm>
              <a:off x="9036266" y="5359551"/>
              <a:ext cx="521617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Oral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Lead-In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E3C99D7-444F-48EE-BB3A-1B224585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878" y="2847670"/>
              <a:ext cx="14369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Switch to LA N=232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A18B5B5C-8672-40B2-8C0C-492BF94F10F1}"/>
                </a:ext>
              </a:extLst>
            </p:cNvPr>
            <p:cNvSpPr/>
            <p:nvPr/>
          </p:nvSpPr>
          <p:spPr>
            <a:xfrm>
              <a:off x="8048457" y="3176312"/>
              <a:ext cx="478971" cy="566057"/>
            </a:xfrm>
            <a:custGeom>
              <a:avLst/>
              <a:gdLst>
                <a:gd name="connsiteX0" fmla="*/ 0 w 478971"/>
                <a:gd name="connsiteY0" fmla="*/ 0 h 566057"/>
                <a:gd name="connsiteX1" fmla="*/ 478971 w 478971"/>
                <a:gd name="connsiteY1" fmla="*/ 0 h 566057"/>
                <a:gd name="connsiteX2" fmla="*/ 478971 w 478971"/>
                <a:gd name="connsiteY2" fmla="*/ 566057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566057">
                  <a:moveTo>
                    <a:pt x="0" y="0"/>
                  </a:moveTo>
                  <a:lnTo>
                    <a:pt x="478971" y="0"/>
                  </a:lnTo>
                  <a:lnTo>
                    <a:pt x="478971" y="566057"/>
                  </a:lnTo>
                </a:path>
              </a:pathLst>
            </a:custGeom>
            <a:noFill/>
            <a:ln w="38100">
              <a:solidFill>
                <a:srgbClr val="00A7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Text Box 3">
            <a:extLst>
              <a:ext uri="{FF2B5EF4-FFF2-40B4-BE49-F238E27FC236}">
                <a16:creationId xmlns:a16="http://schemas.microsoft.com/office/drawing/2014/main" id="{CF8F9C95-EE9C-4256-8640-ED1B2DD0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57082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Orkin</a:t>
            </a:r>
            <a:r>
              <a:rPr lang="it-IT" sz="1400" i="1" dirty="0"/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9254627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FLAIR W96</a:t>
            </a:r>
          </a:p>
        </p:txBody>
      </p:sp>
      <p:sp>
        <p:nvSpPr>
          <p:cNvPr id="60" name="TextBox 51">
            <a:extLst>
              <a:ext uri="{FF2B5EF4-FFF2-40B4-BE49-F238E27FC236}">
                <a16:creationId xmlns:a16="http://schemas.microsoft.com/office/drawing/2014/main" id="{D3B0B5D5-E612-45F9-9526-024ED3B1A64F}"/>
              </a:ext>
            </a:extLst>
          </p:cNvPr>
          <p:cNvSpPr txBox="1"/>
          <p:nvPr/>
        </p:nvSpPr>
        <p:spPr>
          <a:xfrm>
            <a:off x="501291" y="5604855"/>
            <a:ext cx="22133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Virologic non-response 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HIV RNA ≥ 50 c/mL</a:t>
            </a:r>
          </a:p>
        </p:txBody>
      </p:sp>
      <p:sp>
        <p:nvSpPr>
          <p:cNvPr id="61" name="TextBox 55">
            <a:extLst>
              <a:ext uri="{FF2B5EF4-FFF2-40B4-BE49-F238E27FC236}">
                <a16:creationId xmlns:a16="http://schemas.microsoft.com/office/drawing/2014/main" id="{326D7D1B-DB19-4D94-8198-91D1AE63BF23}"/>
              </a:ext>
            </a:extLst>
          </p:cNvPr>
          <p:cNvSpPr txBox="1"/>
          <p:nvPr/>
        </p:nvSpPr>
        <p:spPr>
          <a:xfrm>
            <a:off x="2885688" y="5604855"/>
            <a:ext cx="18951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Virologic success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HIV RNA &lt; 50 c/mL</a:t>
            </a:r>
          </a:p>
        </p:txBody>
      </p:sp>
      <p:sp>
        <p:nvSpPr>
          <p:cNvPr id="62" name="TextBox 56">
            <a:extLst>
              <a:ext uri="{FF2B5EF4-FFF2-40B4-BE49-F238E27FC236}">
                <a16:creationId xmlns:a16="http://schemas.microsoft.com/office/drawing/2014/main" id="{23B1713E-409D-406A-8777-3DFE0BDEB800}"/>
              </a:ext>
            </a:extLst>
          </p:cNvPr>
          <p:cNvSpPr txBox="1"/>
          <p:nvPr/>
        </p:nvSpPr>
        <p:spPr>
          <a:xfrm>
            <a:off x="4780813" y="5604855"/>
            <a:ext cx="20202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No virologic data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89B21D-948E-4816-85DD-682F9678EFDB}"/>
              </a:ext>
            </a:extLst>
          </p:cNvPr>
          <p:cNvSpPr/>
          <p:nvPr/>
        </p:nvSpPr>
        <p:spPr bwMode="auto">
          <a:xfrm>
            <a:off x="754447" y="2086509"/>
            <a:ext cx="166871" cy="1790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194A54-6772-4B14-BF86-80B549FDEE6D}"/>
              </a:ext>
            </a:extLst>
          </p:cNvPr>
          <p:cNvSpPr/>
          <p:nvPr/>
        </p:nvSpPr>
        <p:spPr bwMode="auto">
          <a:xfrm>
            <a:off x="754447" y="2394027"/>
            <a:ext cx="176586" cy="179053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DA51B12-BC14-444A-9564-F450717CE9D4}"/>
              </a:ext>
            </a:extLst>
          </p:cNvPr>
          <p:cNvSpPr txBox="1"/>
          <p:nvPr/>
        </p:nvSpPr>
        <p:spPr>
          <a:xfrm>
            <a:off x="253121" y="1630254"/>
            <a:ext cx="49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%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2374C0B-DF51-46BC-AA64-7FD0D3B4F92F}"/>
              </a:ext>
            </a:extLst>
          </p:cNvPr>
          <p:cNvGrpSpPr/>
          <p:nvPr/>
        </p:nvGrpSpPr>
        <p:grpSpPr>
          <a:xfrm>
            <a:off x="425408" y="2117463"/>
            <a:ext cx="75883" cy="3372279"/>
            <a:chOff x="801903" y="2526245"/>
            <a:chExt cx="151435" cy="3372279"/>
          </a:xfrm>
        </p:grpSpPr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C60568EB-18B1-4CAA-9DCC-51CC286EF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2526245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7" name="Line 18">
              <a:extLst>
                <a:ext uri="{FF2B5EF4-FFF2-40B4-BE49-F238E27FC236}">
                  <a16:creationId xmlns:a16="http://schemas.microsoft.com/office/drawing/2014/main" id="{B2116030-9E4E-4723-891B-AD83B4C35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193381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8" name="Line 19">
              <a:extLst>
                <a:ext uri="{FF2B5EF4-FFF2-40B4-BE49-F238E27FC236}">
                  <a16:creationId xmlns:a16="http://schemas.microsoft.com/office/drawing/2014/main" id="{089CF319-2FEC-40B0-A43F-7F530D31B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872803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9" name="Line 20">
              <a:extLst>
                <a:ext uri="{FF2B5EF4-FFF2-40B4-BE49-F238E27FC236}">
                  <a16:creationId xmlns:a16="http://schemas.microsoft.com/office/drawing/2014/main" id="{971D9785-F125-415B-BA1C-BE2D9DBB9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4540740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85FBC0C6-8FDC-4715-8914-9E0540A67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208676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3342BADE-EDDA-443B-BC5D-1423116DC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898524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5AD1D04E-0FAD-4434-B0B1-BF7B9426854C}"/>
              </a:ext>
            </a:extLst>
          </p:cNvPr>
          <p:cNvSpPr txBox="1"/>
          <p:nvPr/>
        </p:nvSpPr>
        <p:spPr>
          <a:xfrm>
            <a:off x="99119" y="4633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20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D0EC2B9-A117-42C0-8EA2-810D814524B6}"/>
              </a:ext>
            </a:extLst>
          </p:cNvPr>
          <p:cNvSpPr txBox="1"/>
          <p:nvPr/>
        </p:nvSpPr>
        <p:spPr>
          <a:xfrm>
            <a:off x="99119" y="3967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40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4CB2893-C26C-4DDE-A036-D2B4C890EF8F}"/>
              </a:ext>
            </a:extLst>
          </p:cNvPr>
          <p:cNvSpPr txBox="1"/>
          <p:nvPr/>
        </p:nvSpPr>
        <p:spPr>
          <a:xfrm>
            <a:off x="99119" y="330115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60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1D36789-6C05-4C6F-B0BF-A2264855BF36}"/>
              </a:ext>
            </a:extLst>
          </p:cNvPr>
          <p:cNvSpPr txBox="1"/>
          <p:nvPr/>
        </p:nvSpPr>
        <p:spPr>
          <a:xfrm>
            <a:off x="99119" y="26191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7A1DD7B-4302-4692-8938-0FE2C37F375F}"/>
              </a:ext>
            </a:extLst>
          </p:cNvPr>
          <p:cNvSpPr txBox="1"/>
          <p:nvPr/>
        </p:nvSpPr>
        <p:spPr>
          <a:xfrm>
            <a:off x="7748" y="19694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100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447E326-3F3C-4612-B9E0-F82F8251D132}"/>
              </a:ext>
            </a:extLst>
          </p:cNvPr>
          <p:cNvSpPr txBox="1"/>
          <p:nvPr/>
        </p:nvSpPr>
        <p:spPr>
          <a:xfrm>
            <a:off x="3020620" y="2219908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86,6</a:t>
            </a:r>
          </a:p>
        </p:txBody>
      </p:sp>
      <p:sp>
        <p:nvSpPr>
          <p:cNvPr id="78" name="Freeform 24">
            <a:extLst>
              <a:ext uri="{FF2B5EF4-FFF2-40B4-BE49-F238E27FC236}">
                <a16:creationId xmlns:a16="http://schemas.microsoft.com/office/drawing/2014/main" id="{36DCC72E-AD93-4C82-AEAE-EFF9C9B3D741}"/>
              </a:ext>
            </a:extLst>
          </p:cNvPr>
          <p:cNvSpPr>
            <a:spLocks/>
          </p:cNvSpPr>
          <p:nvPr/>
        </p:nvSpPr>
        <p:spPr bwMode="auto">
          <a:xfrm>
            <a:off x="2963082" y="2556667"/>
            <a:ext cx="652998" cy="293307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" name="Freeform 24">
            <a:extLst>
              <a:ext uri="{FF2B5EF4-FFF2-40B4-BE49-F238E27FC236}">
                <a16:creationId xmlns:a16="http://schemas.microsoft.com/office/drawing/2014/main" id="{15BBDD15-280D-4C75-84FB-77D044C548E0}"/>
              </a:ext>
            </a:extLst>
          </p:cNvPr>
          <p:cNvSpPr>
            <a:spLocks/>
          </p:cNvSpPr>
          <p:nvPr/>
        </p:nvSpPr>
        <p:spPr bwMode="auto">
          <a:xfrm>
            <a:off x="3778578" y="2463466"/>
            <a:ext cx="652998" cy="30262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4AE31C2-B029-4950-BC51-C4B631C28049}"/>
              </a:ext>
            </a:extLst>
          </p:cNvPr>
          <p:cNvSpPr txBox="1"/>
          <p:nvPr/>
        </p:nvSpPr>
        <p:spPr>
          <a:xfrm>
            <a:off x="3857907" y="2112500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89,4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DF1B6DD-2BFB-455D-8E76-1FF76212F48D}"/>
              </a:ext>
            </a:extLst>
          </p:cNvPr>
          <p:cNvSpPr txBox="1"/>
          <p:nvPr/>
        </p:nvSpPr>
        <p:spPr>
          <a:xfrm>
            <a:off x="5137922" y="4773182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10,2</a:t>
            </a:r>
          </a:p>
        </p:txBody>
      </p:sp>
      <p:sp>
        <p:nvSpPr>
          <p:cNvPr id="82" name="Freeform 24">
            <a:extLst>
              <a:ext uri="{FF2B5EF4-FFF2-40B4-BE49-F238E27FC236}">
                <a16:creationId xmlns:a16="http://schemas.microsoft.com/office/drawing/2014/main" id="{2F7B26A0-300E-4DA6-85CF-0BF46D493914}"/>
              </a:ext>
            </a:extLst>
          </p:cNvPr>
          <p:cNvSpPr>
            <a:spLocks/>
          </p:cNvSpPr>
          <p:nvPr/>
        </p:nvSpPr>
        <p:spPr bwMode="auto">
          <a:xfrm>
            <a:off x="5073583" y="5141118"/>
            <a:ext cx="652998" cy="34862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Freeform 24">
            <a:extLst>
              <a:ext uri="{FF2B5EF4-FFF2-40B4-BE49-F238E27FC236}">
                <a16:creationId xmlns:a16="http://schemas.microsoft.com/office/drawing/2014/main" id="{E733F997-E328-44F4-BD0C-B8C3028F43F9}"/>
              </a:ext>
            </a:extLst>
          </p:cNvPr>
          <p:cNvSpPr>
            <a:spLocks/>
          </p:cNvSpPr>
          <p:nvPr/>
        </p:nvSpPr>
        <p:spPr bwMode="auto">
          <a:xfrm>
            <a:off x="5889080" y="5249067"/>
            <a:ext cx="652998" cy="2406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8F5EFE8-BFEA-426E-868D-D6D5BB29F38F}"/>
              </a:ext>
            </a:extLst>
          </p:cNvPr>
          <p:cNvSpPr txBox="1"/>
          <p:nvPr/>
        </p:nvSpPr>
        <p:spPr>
          <a:xfrm>
            <a:off x="6002987" y="492600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7,4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606BE6C-4FD5-4B11-B50D-E52422C0E92A}"/>
              </a:ext>
            </a:extLst>
          </p:cNvPr>
          <p:cNvSpPr txBox="1"/>
          <p:nvPr/>
        </p:nvSpPr>
        <p:spPr>
          <a:xfrm>
            <a:off x="937734" y="50428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3,2</a:t>
            </a:r>
          </a:p>
        </p:txBody>
      </p:sp>
      <p:sp>
        <p:nvSpPr>
          <p:cNvPr id="86" name="Freeform 24">
            <a:extLst>
              <a:ext uri="{FF2B5EF4-FFF2-40B4-BE49-F238E27FC236}">
                <a16:creationId xmlns:a16="http://schemas.microsoft.com/office/drawing/2014/main" id="{289BC510-8EF2-45AB-B2B6-7F028B95F0C0}"/>
              </a:ext>
            </a:extLst>
          </p:cNvPr>
          <p:cNvSpPr>
            <a:spLocks/>
          </p:cNvSpPr>
          <p:nvPr/>
        </p:nvSpPr>
        <p:spPr bwMode="auto">
          <a:xfrm>
            <a:off x="818181" y="5372893"/>
            <a:ext cx="652998" cy="116847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7" name="Freeform 24">
            <a:extLst>
              <a:ext uri="{FF2B5EF4-FFF2-40B4-BE49-F238E27FC236}">
                <a16:creationId xmlns:a16="http://schemas.microsoft.com/office/drawing/2014/main" id="{331DA1ED-672E-48C1-975B-6DA05794BF2D}"/>
              </a:ext>
            </a:extLst>
          </p:cNvPr>
          <p:cNvSpPr>
            <a:spLocks/>
          </p:cNvSpPr>
          <p:nvPr/>
        </p:nvSpPr>
        <p:spPr bwMode="auto">
          <a:xfrm>
            <a:off x="1633678" y="5372893"/>
            <a:ext cx="652998" cy="116849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4EC8FAF-D169-43FA-9CE3-D71C06AF52DD}"/>
              </a:ext>
            </a:extLst>
          </p:cNvPr>
          <p:cNvSpPr txBox="1"/>
          <p:nvPr/>
        </p:nvSpPr>
        <p:spPr>
          <a:xfrm>
            <a:off x="1757104" y="50428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3,2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2CC0FC9-78A9-4AF3-83FF-A09D94A52C59}"/>
              </a:ext>
            </a:extLst>
          </p:cNvPr>
          <p:cNvSpPr txBox="1"/>
          <p:nvPr/>
        </p:nvSpPr>
        <p:spPr>
          <a:xfrm>
            <a:off x="909523" y="2022147"/>
            <a:ext cx="197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CAB + RPV LA </a:t>
            </a:r>
            <a:r>
              <a:rPr lang="fr-FR" sz="1400" dirty="0"/>
              <a:t>(N=283)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41C9376-C0E2-462D-9B3F-B4EB16862C11}"/>
              </a:ext>
            </a:extLst>
          </p:cNvPr>
          <p:cNvSpPr txBox="1"/>
          <p:nvPr/>
        </p:nvSpPr>
        <p:spPr>
          <a:xfrm>
            <a:off x="909523" y="2329665"/>
            <a:ext cx="18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DTG/ABC/3TC </a:t>
            </a:r>
            <a:r>
              <a:rPr lang="fr-FR" sz="1400" dirty="0"/>
              <a:t>(N=283)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6126AA1-7D72-42D1-A63C-AB234E0AAF3F}"/>
              </a:ext>
            </a:extLst>
          </p:cNvPr>
          <p:cNvSpPr txBox="1"/>
          <p:nvPr/>
        </p:nvSpPr>
        <p:spPr>
          <a:xfrm>
            <a:off x="190490" y="5331420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0</a:t>
            </a:r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EA2AEA47-B129-42F4-A606-65CF8CF9337F}"/>
              </a:ext>
            </a:extLst>
          </p:cNvPr>
          <p:cNvSpPr>
            <a:spLocks/>
          </p:cNvSpPr>
          <p:nvPr/>
        </p:nvSpPr>
        <p:spPr bwMode="auto">
          <a:xfrm>
            <a:off x="501290" y="2045410"/>
            <a:ext cx="6283608" cy="3444331"/>
          </a:xfrm>
          <a:custGeom>
            <a:avLst/>
            <a:gdLst>
              <a:gd name="T0" fmla="*/ 2683 w 2683"/>
              <a:gd name="T1" fmla="*/ 2010 h 2010"/>
              <a:gd name="T2" fmla="*/ 0 w 2683"/>
              <a:gd name="T3" fmla="*/ 2010 h 2010"/>
              <a:gd name="T4" fmla="*/ 0 w 2683"/>
              <a:gd name="T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3" h="2010">
                <a:moveTo>
                  <a:pt x="2683" y="2010"/>
                </a:moveTo>
                <a:lnTo>
                  <a:pt x="0" y="2010"/>
                </a:lnTo>
                <a:lnTo>
                  <a:pt x="0" y="0"/>
                </a:ln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C497E9C-00DC-44C3-9AEC-12815AB1DA33}"/>
              </a:ext>
            </a:extLst>
          </p:cNvPr>
          <p:cNvGrpSpPr/>
          <p:nvPr/>
        </p:nvGrpSpPr>
        <p:grpSpPr>
          <a:xfrm>
            <a:off x="6992423" y="1844554"/>
            <a:ext cx="5106784" cy="4255581"/>
            <a:chOff x="1371844" y="1844554"/>
            <a:chExt cx="5106784" cy="4255581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AEF78BBA-87C9-4283-97C7-982B908F12EB}"/>
                </a:ext>
              </a:extLst>
            </p:cNvPr>
            <p:cNvSpPr txBox="1">
              <a:spLocks/>
            </p:cNvSpPr>
            <p:nvPr/>
          </p:nvSpPr>
          <p:spPr>
            <a:xfrm>
              <a:off x="3068710" y="5823136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F304CAB6-DC14-43C4-A044-6C40DF6832B6}"/>
                </a:ext>
              </a:extLst>
            </p:cNvPr>
            <p:cNvSpPr txBox="1"/>
            <p:nvPr/>
          </p:nvSpPr>
          <p:spPr>
            <a:xfrm>
              <a:off x="2047132" y="500468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- 8,2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EB47AFB4-C663-4F83-9C04-56544916A544}"/>
                </a:ext>
              </a:extLst>
            </p:cNvPr>
            <p:cNvSpPr txBox="1"/>
            <p:nvPr/>
          </p:nvSpPr>
          <p:spPr>
            <a:xfrm>
              <a:off x="3878072" y="503893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734DDD7F-AFF1-48A5-B7AE-9BA6BE22A3BA}"/>
                </a:ext>
              </a:extLst>
            </p:cNvPr>
            <p:cNvSpPr txBox="1"/>
            <p:nvPr/>
          </p:nvSpPr>
          <p:spPr>
            <a:xfrm>
              <a:off x="2975859" y="4957600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-2.8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AD52001F-6C3E-4DAB-8277-C2904CE986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775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1F6DD2D3-E034-4013-8E92-6BFBA55D11FB}"/>
                </a:ext>
              </a:extLst>
            </p:cNvPr>
            <p:cNvSpPr/>
            <p:nvPr/>
          </p:nvSpPr>
          <p:spPr>
            <a:xfrm rot="16200000">
              <a:off x="4260760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ADFFC9D1-DA5F-4DB2-9CEF-6E36A7213034}"/>
                </a:ext>
              </a:extLst>
            </p:cNvPr>
            <p:cNvSpPr/>
            <p:nvPr/>
          </p:nvSpPr>
          <p:spPr>
            <a:xfrm rot="5400000">
              <a:off x="2605184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5C0EA47B-3964-421D-8098-EC6444EE6951}"/>
                </a:ext>
              </a:extLst>
            </p:cNvPr>
            <p:cNvSpPr txBox="1"/>
            <p:nvPr/>
          </p:nvSpPr>
          <p:spPr>
            <a:xfrm>
              <a:off x="1371844" y="4800672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non</a:t>
              </a:r>
              <a:br>
                <a:rPr lang="en-US" sz="1050">
                  <a:latin typeface="Arial" charset="0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inferiority</a:t>
              </a:r>
              <a:br>
                <a:rPr lang="en-US" sz="1050">
                  <a:latin typeface="Arial" charset="0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margin</a:t>
              </a:r>
              <a:endParaRPr lang="en-US" sz="1050" dirty="0">
                <a:latin typeface="Arial" charset="0"/>
                <a:cs typeface="Arial" charset="0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E2EC7FC-45E8-4980-94DD-ABA77CF76A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6566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75BC6F3-5DFD-4613-8B65-A18101DB6DBB}"/>
                </a:ext>
              </a:extLst>
            </p:cNvPr>
            <p:cNvSpPr txBox="1"/>
            <p:nvPr/>
          </p:nvSpPr>
          <p:spPr>
            <a:xfrm>
              <a:off x="1796596" y="5605164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6D5016C2-6191-4AB0-860B-D56CA86161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017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72A481-3B4E-44DB-B2EE-8522539155FD}"/>
                </a:ext>
              </a:extLst>
            </p:cNvPr>
            <p:cNvSpPr txBox="1"/>
            <p:nvPr/>
          </p:nvSpPr>
          <p:spPr>
            <a:xfrm>
              <a:off x="217515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364EB898-FA90-4390-937C-7FC6F40C2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31945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35FAEF6-2F7B-4035-BECB-C1E37D611DBA}"/>
                </a:ext>
              </a:extLst>
            </p:cNvPr>
            <p:cNvSpPr txBox="1"/>
            <p:nvPr/>
          </p:nvSpPr>
          <p:spPr>
            <a:xfrm>
              <a:off x="2505353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C64BA942-CB6E-4C25-8A57-276E8C990A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6802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05BE244-F00C-4155-82F1-3BCBD050C008}"/>
                </a:ext>
              </a:extLst>
            </p:cNvPr>
            <p:cNvSpPr txBox="1"/>
            <p:nvPr/>
          </p:nvSpPr>
          <p:spPr>
            <a:xfrm>
              <a:off x="2841436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0A58588D-1B1E-445E-8DEB-3BBE1AC3B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92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283D9FC-6412-4B34-899B-35CF439C3FCE}"/>
                </a:ext>
              </a:extLst>
            </p:cNvPr>
            <p:cNvSpPr txBox="1"/>
            <p:nvPr/>
          </p:nvSpPr>
          <p:spPr>
            <a:xfrm>
              <a:off x="318266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BE739FBB-69FB-4887-8948-F0FAADDE0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4534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F44CB02-7A4F-4928-BF49-BEBE9147632B}"/>
                </a:ext>
              </a:extLst>
            </p:cNvPr>
            <p:cNvSpPr txBox="1"/>
            <p:nvPr/>
          </p:nvSpPr>
          <p:spPr>
            <a:xfrm>
              <a:off x="354440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613727B2-D2AD-4CC3-84BE-20122326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99199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DDD4EF8-A136-488D-A2A4-1C7C516C79FC}"/>
                </a:ext>
              </a:extLst>
            </p:cNvPr>
            <p:cNvSpPr txBox="1"/>
            <p:nvPr/>
          </p:nvSpPr>
          <p:spPr>
            <a:xfrm>
              <a:off x="3891049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35F874EA-614D-4B91-9466-4FB8904C7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2807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BA2A9FF-5F10-4954-BC14-3B193C765E49}"/>
                </a:ext>
              </a:extLst>
            </p:cNvPr>
            <p:cNvSpPr txBox="1"/>
            <p:nvPr/>
          </p:nvSpPr>
          <p:spPr>
            <a:xfrm>
              <a:off x="422713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DEB9851-C1BC-45B3-AE9C-982F31FFB2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897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BCFD679-F02E-4764-B7BA-734A563C4077}"/>
                </a:ext>
              </a:extLst>
            </p:cNvPr>
            <p:cNvSpPr txBox="1"/>
            <p:nvPr/>
          </p:nvSpPr>
          <p:spPr>
            <a:xfrm>
              <a:off x="4558034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8A0254CC-AC8F-4B6B-B82C-CA2A9F19F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950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C3D380C-D96D-4694-940C-579427FE2E3F}"/>
                </a:ext>
              </a:extLst>
            </p:cNvPr>
            <p:cNvSpPr txBox="1"/>
            <p:nvPr/>
          </p:nvSpPr>
          <p:spPr>
            <a:xfrm>
              <a:off x="489411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8CE1DF04-686F-49DA-A476-EF499CD5D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3114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C581ED84-67F5-463E-B4E6-F59939C3F62A}"/>
                </a:ext>
              </a:extLst>
            </p:cNvPr>
            <p:cNvSpPr txBox="1"/>
            <p:nvPr/>
          </p:nvSpPr>
          <p:spPr>
            <a:xfrm>
              <a:off x="5187719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3637608A-FD7C-4940-821B-B5DCD96154DF}"/>
                </a:ext>
              </a:extLst>
            </p:cNvPr>
            <p:cNvCxnSpPr/>
            <p:nvPr/>
          </p:nvCxnSpPr>
          <p:spPr bwMode="auto">
            <a:xfrm>
              <a:off x="1999537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00F0CC7B-40EA-4FB6-9585-8BCFE30D25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367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17255ED-D8F4-4FFE-8485-7283ED0A600E}"/>
                </a:ext>
              </a:extLst>
            </p:cNvPr>
            <p:cNvSpPr/>
            <p:nvPr/>
          </p:nvSpPr>
          <p:spPr bwMode="auto">
            <a:xfrm>
              <a:off x="3140291" y="5222724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8" name="Forme libre 129">
              <a:extLst>
                <a:ext uri="{FF2B5EF4-FFF2-40B4-BE49-F238E27FC236}">
                  <a16:creationId xmlns:a16="http://schemas.microsoft.com/office/drawing/2014/main" id="{80E0349F-109C-470B-89BE-3BE27DD01CDB}"/>
                </a:ext>
              </a:extLst>
            </p:cNvPr>
            <p:cNvSpPr/>
            <p:nvPr/>
          </p:nvSpPr>
          <p:spPr>
            <a:xfrm rot="5400000">
              <a:off x="3137734" y="4387699"/>
              <a:ext cx="128727" cy="17936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09" name="Text Box 2">
              <a:extLst>
                <a:ext uri="{FF2B5EF4-FFF2-40B4-BE49-F238E27FC236}">
                  <a16:creationId xmlns:a16="http://schemas.microsoft.com/office/drawing/2014/main" id="{5FD00FA5-0C05-4AB8-BEDD-7991DEBD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090" y="1844554"/>
              <a:ext cx="4443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Arial" charset="0"/>
                </a:rPr>
                <a:t>Adjusted treatment difference (95% CI)*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Content Placeholder 1">
              <a:extLst>
                <a:ext uri="{FF2B5EF4-FFF2-40B4-BE49-F238E27FC236}">
                  <a16:creationId xmlns:a16="http://schemas.microsoft.com/office/drawing/2014/main" id="{EE5F6E5F-EDF4-4780-B323-0275323D7746}"/>
                </a:ext>
              </a:extLst>
            </p:cNvPr>
            <p:cNvSpPr txBox="1">
              <a:spLocks/>
            </p:cNvSpPr>
            <p:nvPr/>
          </p:nvSpPr>
          <p:spPr>
            <a:xfrm>
              <a:off x="3086367" y="3668321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TextBox 48">
              <a:extLst>
                <a:ext uri="{FF2B5EF4-FFF2-40B4-BE49-F238E27FC236}">
                  <a16:creationId xmlns:a16="http://schemas.microsoft.com/office/drawing/2014/main" id="{00D10DCA-B8CD-424C-91E1-C5A75A47AC67}"/>
                </a:ext>
              </a:extLst>
            </p:cNvPr>
            <p:cNvSpPr txBox="1"/>
            <p:nvPr/>
          </p:nvSpPr>
          <p:spPr>
            <a:xfrm>
              <a:off x="2960465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- 2.9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97181A46-D8AC-46CB-B9FA-BF35721822C5}"/>
                </a:ext>
              </a:extLst>
            </p:cNvPr>
            <p:cNvSpPr txBox="1"/>
            <p:nvPr/>
          </p:nvSpPr>
          <p:spPr>
            <a:xfrm>
              <a:off x="3985592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13" name="TextBox 52">
              <a:extLst>
                <a:ext uri="{FF2B5EF4-FFF2-40B4-BE49-F238E27FC236}">
                  <a16:creationId xmlns:a16="http://schemas.microsoft.com/office/drawing/2014/main" id="{BA566D7D-12F3-4638-B848-61F00F36FD69}"/>
                </a:ext>
              </a:extLst>
            </p:cNvPr>
            <p:cNvSpPr txBox="1"/>
            <p:nvPr/>
          </p:nvSpPr>
          <p:spPr>
            <a:xfrm>
              <a:off x="3543581" y="2738447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</a:t>
              </a:r>
            </a:p>
          </p:txBody>
        </p:sp>
        <p:cxnSp>
          <p:nvCxnSpPr>
            <p:cNvPr id="114" name="Straight Connector 12">
              <a:extLst>
                <a:ext uri="{FF2B5EF4-FFF2-40B4-BE49-F238E27FC236}">
                  <a16:creationId xmlns:a16="http://schemas.microsoft.com/office/drawing/2014/main" id="{ED361BA7-F07A-4091-A846-C1EDE380D5ED}"/>
                </a:ext>
              </a:extLst>
            </p:cNvPr>
            <p:cNvCxnSpPr>
              <a:cxnSpLocks/>
            </p:cNvCxnSpPr>
            <p:nvPr/>
          </p:nvCxnSpPr>
          <p:spPr>
            <a:xfrm>
              <a:off x="4710503" y="258255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D430DBC7-2C85-4BA2-BC51-49AD985FE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8332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08AEC8B-5A63-4968-8349-F8037767930F}"/>
                </a:ext>
              </a:extLst>
            </p:cNvPr>
            <p:cNvSpPr txBox="1"/>
            <p:nvPr/>
          </p:nvSpPr>
          <p:spPr>
            <a:xfrm>
              <a:off x="1814253" y="3439725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FFA00AB-5AA0-46FE-9C20-B4144A0486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1940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EECFCC1-ABB4-4AE1-A9D1-61BCDFA0FFBC}"/>
                </a:ext>
              </a:extLst>
            </p:cNvPr>
            <p:cNvSpPr txBox="1"/>
            <p:nvPr/>
          </p:nvSpPr>
          <p:spPr>
            <a:xfrm>
              <a:off x="219281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8C5527CA-9C13-44AD-B37B-E0C6B9CCB3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49602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B580E49B-80CE-4709-9E26-F67082A0C64A}"/>
                </a:ext>
              </a:extLst>
            </p:cNvPr>
            <p:cNvSpPr txBox="1"/>
            <p:nvPr/>
          </p:nvSpPr>
          <p:spPr>
            <a:xfrm>
              <a:off x="2523010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502572A8-A395-4A6A-BDA6-8616C6BD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8568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41059A56-F2AA-4158-8188-3B60700DD949}"/>
                </a:ext>
              </a:extLst>
            </p:cNvPr>
            <p:cNvSpPr txBox="1"/>
            <p:nvPr/>
          </p:nvSpPr>
          <p:spPr>
            <a:xfrm>
              <a:off x="2859093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10EB84EC-8512-48B6-9028-775186C44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69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1D68D83-E328-4EA7-9125-4E94799EE66E}"/>
                </a:ext>
              </a:extLst>
            </p:cNvPr>
            <p:cNvSpPr txBox="1"/>
            <p:nvPr/>
          </p:nvSpPr>
          <p:spPr>
            <a:xfrm>
              <a:off x="320032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6486D17D-D85E-4F99-B4C1-CF6D24DCD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63001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7ABA2A2E-125C-4C73-A713-8A6687C43BFF}"/>
                </a:ext>
              </a:extLst>
            </p:cNvPr>
            <p:cNvSpPr txBox="1"/>
            <p:nvPr/>
          </p:nvSpPr>
          <p:spPr>
            <a:xfrm>
              <a:off x="3562057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27" name="Line 21">
              <a:extLst>
                <a:ext uri="{FF2B5EF4-FFF2-40B4-BE49-F238E27FC236}">
                  <a16:creationId xmlns:a16="http://schemas.microsoft.com/office/drawing/2014/main" id="{7089C29D-6575-4E0A-8CF4-825F20597B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0965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3071C697-2CA9-4DD6-84D8-78AC70B46125}"/>
                </a:ext>
              </a:extLst>
            </p:cNvPr>
            <p:cNvSpPr txBox="1"/>
            <p:nvPr/>
          </p:nvSpPr>
          <p:spPr>
            <a:xfrm>
              <a:off x="3908706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9C845232-ECF5-4345-9815-83A762C702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45733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11D1270F-0BF3-47ED-A44D-1638FF4520FE}"/>
                </a:ext>
              </a:extLst>
            </p:cNvPr>
            <p:cNvSpPr txBox="1"/>
            <p:nvPr/>
          </p:nvSpPr>
          <p:spPr>
            <a:xfrm>
              <a:off x="4244789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31" name="Line 21">
              <a:extLst>
                <a:ext uri="{FF2B5EF4-FFF2-40B4-BE49-F238E27FC236}">
                  <a16:creationId xmlns:a16="http://schemas.microsoft.com/office/drawing/2014/main" id="{0C392059-09DD-4FB8-9C4E-349DF6EA8D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7663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B8DBEEA1-DED7-4A3D-A063-69B404783329}"/>
                </a:ext>
              </a:extLst>
            </p:cNvPr>
            <p:cNvSpPr txBox="1"/>
            <p:nvPr/>
          </p:nvSpPr>
          <p:spPr>
            <a:xfrm>
              <a:off x="4575691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2D578F44-03C8-46E3-AEB7-2DDE002FB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0127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F4896806-3DFC-4F1D-8EEA-6A2AA5A1B888}"/>
                </a:ext>
              </a:extLst>
            </p:cNvPr>
            <p:cNvSpPr txBox="1"/>
            <p:nvPr/>
          </p:nvSpPr>
          <p:spPr>
            <a:xfrm>
              <a:off x="4911774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35" name="Line 21">
              <a:extLst>
                <a:ext uri="{FF2B5EF4-FFF2-40B4-BE49-F238E27FC236}">
                  <a16:creationId xmlns:a16="http://schemas.microsoft.com/office/drawing/2014/main" id="{B5A21F95-1A91-4287-A309-E6194686C2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4880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65623D44-6AA5-44DD-9D08-AC7994CD48BE}"/>
                </a:ext>
              </a:extLst>
            </p:cNvPr>
            <p:cNvSpPr txBox="1"/>
            <p:nvPr/>
          </p:nvSpPr>
          <p:spPr>
            <a:xfrm>
              <a:off x="5205376" y="34397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0BAD36C-46C3-43D9-AE5C-CD082731375A}"/>
                </a:ext>
              </a:extLst>
            </p:cNvPr>
            <p:cNvCxnSpPr/>
            <p:nvPr/>
          </p:nvCxnSpPr>
          <p:spPr bwMode="auto">
            <a:xfrm>
              <a:off x="2017194" y="338572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5915E533-2ED9-4265-A18A-0E3EBA3439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9549" y="298193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9E59491-B586-4EAF-B636-88F87DEF473B}"/>
                </a:ext>
              </a:extLst>
            </p:cNvPr>
            <p:cNvSpPr/>
            <p:nvPr/>
          </p:nvSpPr>
          <p:spPr bwMode="auto">
            <a:xfrm>
              <a:off x="3633430" y="299113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0" name="Forme libre 129">
              <a:extLst>
                <a:ext uri="{FF2B5EF4-FFF2-40B4-BE49-F238E27FC236}">
                  <a16:creationId xmlns:a16="http://schemas.microsoft.com/office/drawing/2014/main" id="{DC478F83-D56E-41BA-8DD0-B9876C027CD6}"/>
                </a:ext>
              </a:extLst>
            </p:cNvPr>
            <p:cNvSpPr/>
            <p:nvPr/>
          </p:nvSpPr>
          <p:spPr>
            <a:xfrm rot="5400000">
              <a:off x="3642877" y="2560711"/>
              <a:ext cx="128727" cy="98193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41" name="Down Arrow 10">
              <a:extLst>
                <a:ext uri="{FF2B5EF4-FFF2-40B4-BE49-F238E27FC236}">
                  <a16:creationId xmlns:a16="http://schemas.microsoft.com/office/drawing/2014/main" id="{7CF83BE2-0CFC-41E1-8237-A8E3B63B4FE1}"/>
                </a:ext>
              </a:extLst>
            </p:cNvPr>
            <p:cNvSpPr/>
            <p:nvPr/>
          </p:nvSpPr>
          <p:spPr>
            <a:xfrm rot="16200000">
              <a:off x="4278418" y="1636417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2" name="Down Arrow 11">
              <a:extLst>
                <a:ext uri="{FF2B5EF4-FFF2-40B4-BE49-F238E27FC236}">
                  <a16:creationId xmlns:a16="http://schemas.microsoft.com/office/drawing/2014/main" id="{240B8270-F269-4E4F-8C1C-A99D0BF6E2E8}"/>
                </a:ext>
              </a:extLst>
            </p:cNvPr>
            <p:cNvSpPr/>
            <p:nvPr/>
          </p:nvSpPr>
          <p:spPr>
            <a:xfrm rot="5400000">
              <a:off x="2622842" y="1643618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143" name="TextBox 43">
              <a:extLst>
                <a:ext uri="{FF2B5EF4-FFF2-40B4-BE49-F238E27FC236}">
                  <a16:creationId xmlns:a16="http://schemas.microsoft.com/office/drawing/2014/main" id="{8CB12408-7C57-4EDA-ABDA-C8BF85FDA235}"/>
                </a:ext>
              </a:extLst>
            </p:cNvPr>
            <p:cNvSpPr txBox="1"/>
            <p:nvPr/>
          </p:nvSpPr>
          <p:spPr>
            <a:xfrm>
              <a:off x="4799816" y="2664147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lang="en-US" sz="1050" dirty="0">
                  <a:latin typeface="Arial" charset="0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144" name="TextBox 43">
              <a:extLst>
                <a:ext uri="{FF2B5EF4-FFF2-40B4-BE49-F238E27FC236}">
                  <a16:creationId xmlns:a16="http://schemas.microsoft.com/office/drawing/2014/main" id="{55E4BD33-AF1B-4223-B7BB-1802D1590EE7}"/>
                </a:ext>
              </a:extLst>
            </p:cNvPr>
            <p:cNvSpPr txBox="1"/>
            <p:nvPr/>
          </p:nvSpPr>
          <p:spPr>
            <a:xfrm>
              <a:off x="5437863" y="2535382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(≥50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5" name="TextBox 43">
              <a:extLst>
                <a:ext uri="{FF2B5EF4-FFF2-40B4-BE49-F238E27FC236}">
                  <a16:creationId xmlns:a16="http://schemas.microsoft.com/office/drawing/2014/main" id="{61582F32-60F4-4E7F-963E-68C3FC984FD5}"/>
                </a:ext>
              </a:extLst>
            </p:cNvPr>
            <p:cNvSpPr txBox="1"/>
            <p:nvPr/>
          </p:nvSpPr>
          <p:spPr>
            <a:xfrm>
              <a:off x="5437863" y="4526713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(&lt;50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146" name="Text Box 3">
            <a:extLst>
              <a:ext uri="{FF2B5EF4-FFF2-40B4-BE49-F238E27FC236}">
                <a16:creationId xmlns:a16="http://schemas.microsoft.com/office/drawing/2014/main" id="{4D737DCB-35C2-4551-A5A9-6ED1F128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57082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Orkin</a:t>
            </a:r>
            <a:r>
              <a:rPr lang="it-IT" sz="1400" i="1" dirty="0"/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280969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09600" y="1679645"/>
            <a:ext cx="5334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Pooled efficacy outcome, ITT-E snapshot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9600" y="5738723"/>
            <a:ext cx="566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 = Standard oral </a:t>
            </a:r>
            <a:r>
              <a:rPr lang="fr-FR" sz="1400" dirty="0" err="1"/>
              <a:t>cART</a:t>
            </a:r>
            <a:r>
              <a:rPr lang="fr-FR" sz="1400" dirty="0"/>
              <a:t> (ATLAS), N=308 ; ABC/3TC/DTG (FLAIR), N=283 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E883B2-420B-4A64-B125-AA663E5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Long-Acting Injectable cabotegravir + </a:t>
            </a:r>
            <a:r>
              <a:rPr lang="en-US" sz="2800" dirty="0" err="1"/>
              <a:t>rilpivirine</a:t>
            </a:r>
            <a:r>
              <a:rPr lang="en-US" sz="2800" dirty="0"/>
              <a:t> for HIV</a:t>
            </a:r>
            <a:br>
              <a:rPr lang="en-US" sz="2800" dirty="0"/>
            </a:br>
            <a:r>
              <a:rPr lang="en-US" sz="2400" dirty="0"/>
              <a:t>Maintenance Therapy: Week 48 Pooled Analysis of Phase 3</a:t>
            </a:r>
            <a:r>
              <a:rPr lang="en-US" sz="2800" dirty="0"/>
              <a:t> ATLAS and FLAIR Trials</a:t>
            </a:r>
            <a:endParaRPr lang="fr-FR" sz="2800" dirty="0"/>
          </a:p>
        </p:txBody>
      </p:sp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33B67154-8EFA-4AC2-B275-2669210C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63205"/>
              </p:ext>
            </p:extLst>
          </p:nvPr>
        </p:nvGraphicFramePr>
        <p:xfrm>
          <a:off x="609600" y="2368597"/>
          <a:ext cx="10668096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548">
                  <a:extLst>
                    <a:ext uri="{9D8B030D-6E8A-4147-A177-3AD203B41FA5}">
                      <a16:colId xmlns:a16="http://schemas.microsoft.com/office/drawing/2014/main" val="1151073159"/>
                    </a:ext>
                  </a:extLst>
                </a:gridCol>
                <a:gridCol w="1128305">
                  <a:extLst>
                    <a:ext uri="{9D8B030D-6E8A-4147-A177-3AD203B41FA5}">
                      <a16:colId xmlns:a16="http://schemas.microsoft.com/office/drawing/2014/main" val="566972662"/>
                    </a:ext>
                  </a:extLst>
                </a:gridCol>
                <a:gridCol w="1255188">
                  <a:extLst>
                    <a:ext uri="{9D8B030D-6E8A-4147-A177-3AD203B41FA5}">
                      <a16:colId xmlns:a16="http://schemas.microsoft.com/office/drawing/2014/main" val="3221371887"/>
                    </a:ext>
                  </a:extLst>
                </a:gridCol>
                <a:gridCol w="1901381">
                  <a:extLst>
                    <a:ext uri="{9D8B030D-6E8A-4147-A177-3AD203B41FA5}">
                      <a16:colId xmlns:a16="http://schemas.microsoft.com/office/drawing/2014/main" val="410745801"/>
                    </a:ext>
                  </a:extLst>
                </a:gridCol>
                <a:gridCol w="1035674">
                  <a:extLst>
                    <a:ext uri="{9D8B030D-6E8A-4147-A177-3AD203B41FA5}">
                      <a16:colId xmlns:a16="http://schemas.microsoft.com/office/drawing/2014/main" val="32228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LA, N=591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fr-FR" sz="13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CAR, N=591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fr-FR" sz="13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Adjusted</a:t>
                      </a: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5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(95% CI)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 </a:t>
                      </a:r>
                      <a:r>
                        <a:rPr lang="fr-FR" dirty="0" err="1"/>
                        <a:t>margin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08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 &lt; 50 copies/mL at week 48*</a:t>
                      </a:r>
                      <a:b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(key secondary endpoint)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(93.1)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558 (94.4)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- 1.37 (- 4.12 to 1.39)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8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 ≥ 50 copies/mL at week 48*</a:t>
                      </a:r>
                      <a:b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(primary endpoint)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in window not below threshold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for lack of efficacy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for other reason while not below </a:t>
                      </a:r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threshold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in background therapy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(1.9)</a:t>
                      </a:r>
                    </a:p>
                    <a:p>
                      <a:pPr algn="ctr"/>
                      <a:endParaRPr lang="fr-FR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(0.5)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(0.2)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(1.7)</a:t>
                      </a:r>
                    </a:p>
                    <a:p>
                      <a:pPr algn="ctr"/>
                      <a:endParaRPr lang="fr-FR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(0.5)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(0.8)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(0.3)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 (- 1.35 to 1.67)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5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study because of AE or death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study for other reasons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study but missing data in window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(5.1)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(3.2)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(1.9)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(3.9)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(2.7)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78431"/>
                  </a:ext>
                </a:extLst>
              </a:tr>
            </a:tbl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C29C7E4E-5E48-4C52-BB1F-4CB73A6B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671" y="6457082"/>
            <a:ext cx="2887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Rizzardini G, JAIDS 2020;85:498-506</a:t>
            </a:r>
          </a:p>
        </p:txBody>
      </p:sp>
    </p:spTree>
    <p:extLst>
      <p:ext uri="{BB962C8B-B14F-4D97-AF65-F5344CB8AC3E}">
        <p14:creationId xmlns:p14="http://schemas.microsoft.com/office/powerpoint/2010/main" val="226802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Design</a:t>
            </a:r>
            <a:br>
              <a:rPr lang="fr-FR" dirty="0"/>
            </a:br>
            <a:r>
              <a:rPr lang="fr-FR" dirty="0"/>
              <a:t>CAB LA + RPV LA Q4W vs Q8W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B75E242-FB56-4952-ADC8-833A377539DD}"/>
              </a:ext>
            </a:extLst>
          </p:cNvPr>
          <p:cNvGrpSpPr/>
          <p:nvPr/>
        </p:nvGrpSpPr>
        <p:grpSpPr>
          <a:xfrm>
            <a:off x="216211" y="2318759"/>
            <a:ext cx="11816355" cy="3769231"/>
            <a:chOff x="362856" y="2318759"/>
            <a:chExt cx="11816355" cy="3769231"/>
          </a:xfrm>
        </p:grpSpPr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A61FC8A5-B79D-4872-BF44-7DFD9EE4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731" y="2318759"/>
              <a:ext cx="17749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Maintenance Phase*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" name="Rectangle 50">
              <a:extLst>
                <a:ext uri="{FF2B5EF4-FFF2-40B4-BE49-F238E27FC236}">
                  <a16:creationId xmlns:a16="http://schemas.microsoft.com/office/drawing/2014/main" id="{8A4F47C7-C7A6-427F-BE43-8A667FBB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848" y="2318759"/>
              <a:ext cx="17677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Screening Phase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F18C9983-D1DF-43EB-9F7C-298FE2BE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0" y="2318759"/>
              <a:ext cx="13792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Extension Phase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675ED-5A0D-4A5D-9861-0A528282748A}"/>
                </a:ext>
              </a:extLst>
            </p:cNvPr>
            <p:cNvSpPr/>
            <p:nvPr/>
          </p:nvSpPr>
          <p:spPr>
            <a:xfrm>
              <a:off x="362856" y="2571356"/>
              <a:ext cx="2339840" cy="11756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391† ATLAS phase 3 study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(cabotegravir plus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 err="1">
                  <a:solidFill>
                    <a:schemeClr val="tx1"/>
                  </a:solidFill>
                </a:rPr>
                <a:t>rilpivirine</a:t>
              </a:r>
              <a:r>
                <a:rPr lang="en-US" sz="1400" dirty="0">
                  <a:solidFill>
                    <a:schemeClr val="tx1"/>
                  </a:solidFill>
                </a:rPr>
                <a:t> LA every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 weeks)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0A93C-9A30-4373-A4AA-00D2A7EC64F5}"/>
                </a:ext>
              </a:extLst>
            </p:cNvPr>
            <p:cNvSpPr/>
            <p:nvPr/>
          </p:nvSpPr>
          <p:spPr>
            <a:xfrm>
              <a:off x="362856" y="3991428"/>
              <a:ext cx="2339840" cy="1854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654</a:t>
              </a:r>
              <a:r>
                <a:rPr lang="en-US" sz="1400" dirty="0">
                  <a:solidFill>
                    <a:schemeClr val="tx1"/>
                  </a:solidFill>
                </a:rPr>
                <a:t> †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ATLAS standard-of-care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group +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additional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standard-of-care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Participants</a:t>
              </a:r>
              <a:r>
                <a:rPr lang="fr-FR" sz="1400" b="0" i="0" u="none" strike="noStrike" baseline="30000" dirty="0">
                  <a:solidFill>
                    <a:schemeClr val="tx1"/>
                  </a:solidFill>
                  <a:latin typeface="+mj-lt"/>
                </a:rPr>
                <a:t>§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: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protease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inhibitor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, NNRTI, or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INSTI-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based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regimen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with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2 NRTI backbone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50">
              <a:extLst>
                <a:ext uri="{FF2B5EF4-FFF2-40B4-BE49-F238E27FC236}">
                  <a16:creationId xmlns:a16="http://schemas.microsoft.com/office/drawing/2014/main" id="{4871C21A-1196-449B-ABDA-985CD030F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92" y="3345097"/>
              <a:ext cx="9018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Randomly</a:t>
              </a:r>
              <a:br>
                <a:rPr lang="en-GB" altLang="en-US" sz="1400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assigned</a:t>
              </a:r>
              <a:br>
                <a:rPr lang="en-GB" altLang="en-US" sz="1400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1:1</a:t>
              </a:r>
              <a:r>
                <a:rPr lang="en-GB" altLang="en-US" sz="1400" baseline="30000" dirty="0">
                  <a:latin typeface="+mj-lt"/>
                  <a:cs typeface="Arial" panose="020B0604020202020204" pitchFamily="34" charset="0"/>
                </a:rPr>
                <a:t>‡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6DB5D2-0ABB-48FF-AB9F-0FA2CA21A581}"/>
                </a:ext>
              </a:extLst>
            </p:cNvPr>
            <p:cNvSpPr/>
            <p:nvPr/>
          </p:nvSpPr>
          <p:spPr>
            <a:xfrm>
              <a:off x="3952875" y="3111709"/>
              <a:ext cx="1235075" cy="1854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Oral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cabotegravir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plus </a:t>
              </a:r>
              <a:r>
                <a:rPr lang="en-US" sz="1400" dirty="0" err="1">
                  <a:solidFill>
                    <a:schemeClr val="bg1"/>
                  </a:solidFill>
                </a:rPr>
                <a:t>rilpivirine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Except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participants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from ATLAS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already on LA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therapy</a:t>
              </a:r>
            </a:p>
          </p:txBody>
        </p: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id="{DB9EB275-50BC-46F8-8841-7618846370A5}"/>
                </a:ext>
              </a:extLst>
            </p:cNvPr>
            <p:cNvCxnSpPr>
              <a:cxnSpLocks/>
              <a:stCxn id="2" idx="3"/>
              <a:endCxn id="10" idx="3"/>
            </p:cNvCxnSpPr>
            <p:nvPr/>
          </p:nvCxnSpPr>
          <p:spPr>
            <a:xfrm>
              <a:off x="2702696" y="3159185"/>
              <a:ext cx="12700" cy="1759437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49AB4E0-8933-491E-95E7-5F116BE2E38D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4040709"/>
              <a:ext cx="1019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68">
              <a:extLst>
                <a:ext uri="{FF2B5EF4-FFF2-40B4-BE49-F238E27FC236}">
                  <a16:creationId xmlns:a16="http://schemas.microsoft.com/office/drawing/2014/main" id="{69413363-C89E-40F3-95A0-BA3BCAFCE2E4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0" y="5649878"/>
              <a:ext cx="8201094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75">
              <a:extLst>
                <a:ext uri="{FF2B5EF4-FFF2-40B4-BE49-F238E27FC236}">
                  <a16:creationId xmlns:a16="http://schemas.microsoft.com/office/drawing/2014/main" id="{93FFE1B6-32EF-4546-92E2-21CD981228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03729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4E8A05-2C1B-42DD-B53C-AB9CADE95353}"/>
                </a:ext>
              </a:extLst>
            </p:cNvPr>
            <p:cNvSpPr/>
            <p:nvPr/>
          </p:nvSpPr>
          <p:spPr>
            <a:xfrm>
              <a:off x="5542733" y="3111709"/>
              <a:ext cx="3207567" cy="6665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522 every 8 weeks cabotegravir (600 mg)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plus </a:t>
              </a:r>
              <a:r>
                <a:rPr lang="fr-FR" sz="1400" dirty="0" err="1">
                  <a:solidFill>
                    <a:schemeClr val="bg1"/>
                  </a:solidFill>
                </a:rPr>
                <a:t>rilpivirine</a:t>
              </a:r>
              <a:r>
                <a:rPr lang="fr-FR" sz="1400" dirty="0">
                  <a:solidFill>
                    <a:schemeClr val="bg1"/>
                  </a:solidFill>
                </a:rPr>
                <a:t> (900 mg) LA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C91EF4-6D8B-474D-8FDB-40C90FB78A3A}"/>
                </a:ext>
              </a:extLst>
            </p:cNvPr>
            <p:cNvSpPr/>
            <p:nvPr/>
          </p:nvSpPr>
          <p:spPr>
            <a:xfrm>
              <a:off x="5542733" y="4122274"/>
              <a:ext cx="3207567" cy="66654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523 every 4 weeks cabotegravir (400 mg)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plus </a:t>
              </a:r>
              <a:r>
                <a:rPr lang="fr-FR" sz="1400" dirty="0" err="1">
                  <a:solidFill>
                    <a:schemeClr val="bg1"/>
                  </a:solidFill>
                </a:rPr>
                <a:t>rilpivirine</a:t>
              </a:r>
              <a:r>
                <a:rPr lang="fr-FR" sz="1400" dirty="0">
                  <a:solidFill>
                    <a:schemeClr val="bg1"/>
                  </a:solidFill>
                </a:rPr>
                <a:t> (600 mg) LA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èche : pentagone 24">
              <a:extLst>
                <a:ext uri="{FF2B5EF4-FFF2-40B4-BE49-F238E27FC236}">
                  <a16:creationId xmlns:a16="http://schemas.microsoft.com/office/drawing/2014/main" id="{6AE45ADB-F4EF-4A58-9B6B-334BE927157F}"/>
                </a:ext>
              </a:extLst>
            </p:cNvPr>
            <p:cNvSpPr/>
            <p:nvPr/>
          </p:nvSpPr>
          <p:spPr>
            <a:xfrm>
              <a:off x="9258300" y="3505247"/>
              <a:ext cx="2920911" cy="933114"/>
            </a:xfrm>
            <a:prstGeom prst="homePlate">
              <a:avLst/>
            </a:prstGeom>
            <a:solidFill>
              <a:srgbClr val="FFE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Option to continue randomized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cabotegravir plus </a:t>
              </a:r>
              <a:r>
                <a:rPr lang="en-US" sz="1400" dirty="0" err="1">
                  <a:solidFill>
                    <a:schemeClr val="tx1"/>
                  </a:solidFill>
                </a:rPr>
                <a:t>rilpivirine</a:t>
              </a:r>
              <a:r>
                <a:rPr lang="en-US" sz="1400" dirty="0">
                  <a:solidFill>
                    <a:schemeClr val="tx1"/>
                  </a:solidFill>
                </a:rPr>
                <a:t> LA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every 4 weeks or every 8 weeks at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week 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F3A31A6-9652-4E2F-9209-B4BBC532160D}"/>
                </a:ext>
              </a:extLst>
            </p:cNvPr>
            <p:cNvSpPr txBox="1"/>
            <p:nvPr/>
          </p:nvSpPr>
          <p:spPr>
            <a:xfrm>
              <a:off x="3617773" y="5749436"/>
              <a:ext cx="648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Day 1</a:t>
              </a:r>
            </a:p>
          </p:txBody>
        </p:sp>
        <p:cxnSp>
          <p:nvCxnSpPr>
            <p:cNvPr id="27" name="Straight Arrow Connector 75">
              <a:extLst>
                <a:ext uri="{FF2B5EF4-FFF2-40B4-BE49-F238E27FC236}">
                  <a16:creationId xmlns:a16="http://schemas.microsoft.com/office/drawing/2014/main" id="{6C82B1A0-1BAA-48F2-9364-B9DF025577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56248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99B46BB-0449-476E-BEC9-D5FB4A1CEC3E}"/>
                </a:ext>
              </a:extLst>
            </p:cNvPr>
            <p:cNvSpPr txBox="1"/>
            <p:nvPr/>
          </p:nvSpPr>
          <p:spPr>
            <a:xfrm>
              <a:off x="5358691" y="574943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W4</a:t>
              </a:r>
            </a:p>
          </p:txBody>
        </p:sp>
        <p:cxnSp>
          <p:nvCxnSpPr>
            <p:cNvPr id="29" name="Straight Arrow Connector 75">
              <a:extLst>
                <a:ext uri="{FF2B5EF4-FFF2-40B4-BE49-F238E27FC236}">
                  <a16:creationId xmlns:a16="http://schemas.microsoft.com/office/drawing/2014/main" id="{B0F7AD5F-596D-4BC1-BAD1-98DC016851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67590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4F8BD7A-A9A5-4493-A8FF-6197862B0EC8}"/>
                </a:ext>
              </a:extLst>
            </p:cNvPr>
            <p:cNvSpPr txBox="1"/>
            <p:nvPr/>
          </p:nvSpPr>
          <p:spPr>
            <a:xfrm>
              <a:off x="6829469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W48</a:t>
              </a:r>
            </a:p>
          </p:txBody>
        </p:sp>
        <p:cxnSp>
          <p:nvCxnSpPr>
            <p:cNvPr id="31" name="Straight Arrow Connector 75">
              <a:extLst>
                <a:ext uri="{FF2B5EF4-FFF2-40B4-BE49-F238E27FC236}">
                  <a16:creationId xmlns:a16="http://schemas.microsoft.com/office/drawing/2014/main" id="{23BF346E-5F79-43F5-BE7F-84C85B5BFD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86007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81B67C0-A044-457D-99EE-856EA6E22E8B}"/>
                </a:ext>
              </a:extLst>
            </p:cNvPr>
            <p:cNvSpPr txBox="1"/>
            <p:nvPr/>
          </p:nvSpPr>
          <p:spPr>
            <a:xfrm>
              <a:off x="8447886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W96</a:t>
              </a:r>
            </a:p>
          </p:txBody>
        </p:sp>
        <p:cxnSp>
          <p:nvCxnSpPr>
            <p:cNvPr id="33" name="Straight Arrow Connector 75">
              <a:extLst>
                <a:ext uri="{FF2B5EF4-FFF2-40B4-BE49-F238E27FC236}">
                  <a16:creationId xmlns:a16="http://schemas.microsoft.com/office/drawing/2014/main" id="{6579CA39-B151-4C0B-BBFD-9C1A88780C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35372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7728F6E-455C-48DF-814E-11E2CF103BE3}"/>
                </a:ext>
              </a:extLst>
            </p:cNvPr>
            <p:cNvSpPr txBox="1"/>
            <p:nvPr/>
          </p:nvSpPr>
          <p:spPr>
            <a:xfrm>
              <a:off x="9045154" y="5749436"/>
              <a:ext cx="6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W100</a:t>
              </a: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897072CD-00F2-4910-BA8A-C81838D5C2E9}"/>
                </a:ext>
              </a:extLst>
            </p:cNvPr>
            <p:cNvCxnSpPr>
              <a:cxnSpLocks/>
              <a:stCxn id="23" idx="1"/>
              <a:endCxn id="24" idx="1"/>
            </p:cNvCxnSpPr>
            <p:nvPr/>
          </p:nvCxnSpPr>
          <p:spPr>
            <a:xfrm rot="10800000" flipV="1">
              <a:off x="5542733" y="3444979"/>
              <a:ext cx="12700" cy="1010565"/>
            </a:xfrm>
            <a:prstGeom prst="bentConnector3">
              <a:avLst>
                <a:gd name="adj1" fmla="val 130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3F3A5BB1-932E-4515-873B-12C585B1F130}"/>
                </a:ext>
              </a:extLst>
            </p:cNvPr>
            <p:cNvCxnSpPr>
              <a:cxnSpLocks/>
              <a:stCxn id="23" idx="3"/>
              <a:endCxn id="24" idx="3"/>
            </p:cNvCxnSpPr>
            <p:nvPr/>
          </p:nvCxnSpPr>
          <p:spPr>
            <a:xfrm>
              <a:off x="8750300" y="3444980"/>
              <a:ext cx="12700" cy="101056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A2CD820-B80D-4FBD-AE7D-1A22289195DE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3977209"/>
              <a:ext cx="2413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3AEC3273-8B0F-4BA3-BFE6-FF293B5E5DB3}"/>
                </a:ext>
              </a:extLst>
            </p:cNvPr>
            <p:cNvCxnSpPr>
              <a:cxnSpLocks/>
            </p:cNvCxnSpPr>
            <p:nvPr/>
          </p:nvCxnSpPr>
          <p:spPr>
            <a:xfrm>
              <a:off x="5187950" y="3977209"/>
              <a:ext cx="19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008C197-3C4D-459E-B408-BD9059E567DA}"/>
                </a:ext>
              </a:extLst>
            </p:cNvPr>
            <p:cNvSpPr txBox="1"/>
            <p:nvPr/>
          </p:nvSpPr>
          <p:spPr>
            <a:xfrm>
              <a:off x="6298527" y="486593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/>
                <a:t>Primary</a:t>
              </a:r>
              <a:r>
                <a:rPr lang="fr-FR" sz="1600" dirty="0"/>
                <a:t> </a:t>
              </a:r>
              <a:r>
                <a:rPr lang="fr-FR" sz="1600" dirty="0" err="1"/>
                <a:t>endpoint</a:t>
              </a:r>
              <a:endParaRPr lang="fr-FR" sz="1600" dirty="0"/>
            </a:p>
          </p:txBody>
        </p: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C504E704-66EF-4F51-8014-C1A4ED7473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47075" y="537666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3">
            <a:extLst>
              <a:ext uri="{FF2B5EF4-FFF2-40B4-BE49-F238E27FC236}">
                <a16:creationId xmlns:a16="http://schemas.microsoft.com/office/drawing/2014/main" id="{15D599A4-CA7D-48E7-9323-C314A3E3D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57082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Lancet 2020 </a:t>
            </a:r>
            <a:r>
              <a:rPr lang="fr-FR" sz="1400" i="1" dirty="0" err="1"/>
              <a:t>Dec</a:t>
            </a:r>
            <a:r>
              <a:rPr lang="fr-FR" sz="1400" i="1" dirty="0"/>
              <a:t> 19;396:1994-2005</a:t>
            </a:r>
          </a:p>
        </p:txBody>
      </p:sp>
    </p:spTree>
    <p:extLst>
      <p:ext uri="{BB962C8B-B14F-4D97-AF65-F5344CB8AC3E}">
        <p14:creationId xmlns:p14="http://schemas.microsoft.com/office/powerpoint/2010/main" val="220589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1">
            <a:extLst>
              <a:ext uri="{FF2B5EF4-FFF2-40B4-BE49-F238E27FC236}">
                <a16:creationId xmlns:a16="http://schemas.microsoft.com/office/drawing/2014/main" id="{E5C9C43F-824A-49CF-91A6-2BC78F307CE9}"/>
              </a:ext>
            </a:extLst>
          </p:cNvPr>
          <p:cNvSpPr txBox="1"/>
          <p:nvPr/>
        </p:nvSpPr>
        <p:spPr>
          <a:xfrm>
            <a:off x="543155" y="5601259"/>
            <a:ext cx="22133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Virologic non-response 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HIV RNA ≥ 50 c/mL</a:t>
            </a:r>
          </a:p>
        </p:txBody>
      </p:sp>
      <p:sp>
        <p:nvSpPr>
          <p:cNvPr id="8" name="TextBox 55">
            <a:extLst>
              <a:ext uri="{FF2B5EF4-FFF2-40B4-BE49-F238E27FC236}">
                <a16:creationId xmlns:a16="http://schemas.microsoft.com/office/drawing/2014/main" id="{F2167FE1-56E6-49A2-A7B3-22A419353C21}"/>
              </a:ext>
            </a:extLst>
          </p:cNvPr>
          <p:cNvSpPr txBox="1"/>
          <p:nvPr/>
        </p:nvSpPr>
        <p:spPr>
          <a:xfrm>
            <a:off x="2927552" y="5601259"/>
            <a:ext cx="18951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Virologic success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HIV RNA &lt; 50 c/mL</a:t>
            </a:r>
          </a:p>
        </p:txBody>
      </p:sp>
      <p:sp>
        <p:nvSpPr>
          <p:cNvPr id="9" name="TextBox 56">
            <a:extLst>
              <a:ext uri="{FF2B5EF4-FFF2-40B4-BE49-F238E27FC236}">
                <a16:creationId xmlns:a16="http://schemas.microsoft.com/office/drawing/2014/main" id="{D45EFE1D-113B-4927-A39D-96C02BE1573A}"/>
              </a:ext>
            </a:extLst>
          </p:cNvPr>
          <p:cNvSpPr txBox="1"/>
          <p:nvPr/>
        </p:nvSpPr>
        <p:spPr>
          <a:xfrm>
            <a:off x="4793585" y="5601259"/>
            <a:ext cx="20202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No virologic data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43D687-4DE9-41E6-A66B-F301870A3295}"/>
              </a:ext>
            </a:extLst>
          </p:cNvPr>
          <p:cNvSpPr txBox="1"/>
          <p:nvPr/>
        </p:nvSpPr>
        <p:spPr>
          <a:xfrm>
            <a:off x="3013540" y="2085391"/>
            <a:ext cx="50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91.0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B1FC1CE-1E93-4858-B861-C44F35E16F40}"/>
              </a:ext>
            </a:extLst>
          </p:cNvPr>
          <p:cNvSpPr>
            <a:spLocks/>
          </p:cNvSpPr>
          <p:nvPr/>
        </p:nvSpPr>
        <p:spPr bwMode="auto">
          <a:xfrm>
            <a:off x="2975854" y="2420774"/>
            <a:ext cx="652998" cy="3065371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092DAE6F-4DEA-42C4-AAE7-ACF78F4A64DB}"/>
              </a:ext>
            </a:extLst>
          </p:cNvPr>
          <p:cNvSpPr>
            <a:spLocks/>
          </p:cNvSpPr>
          <p:nvPr/>
        </p:nvSpPr>
        <p:spPr bwMode="auto">
          <a:xfrm>
            <a:off x="3791350" y="2459869"/>
            <a:ext cx="652998" cy="30262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466F62-B404-434D-9914-264E068FF152}"/>
              </a:ext>
            </a:extLst>
          </p:cNvPr>
          <p:cNvSpPr txBox="1"/>
          <p:nvPr/>
        </p:nvSpPr>
        <p:spPr>
          <a:xfrm>
            <a:off x="3850828" y="2114234"/>
            <a:ext cx="50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90.2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64E2922-0E28-4024-B885-DDA88AA0C59F}"/>
              </a:ext>
            </a:extLst>
          </p:cNvPr>
          <p:cNvSpPr txBox="1"/>
          <p:nvPr/>
        </p:nvSpPr>
        <p:spPr>
          <a:xfrm>
            <a:off x="5205104" y="4921675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6.0</a:t>
            </a: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9B38A6E3-4095-42A7-ABB9-841D7ABF1F4C}"/>
              </a:ext>
            </a:extLst>
          </p:cNvPr>
          <p:cNvSpPr>
            <a:spLocks/>
          </p:cNvSpPr>
          <p:nvPr/>
        </p:nvSpPr>
        <p:spPr bwMode="auto">
          <a:xfrm>
            <a:off x="5086355" y="5239651"/>
            <a:ext cx="652998" cy="24649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B2D0DFFA-670D-4137-8E89-2EA5847D014D}"/>
              </a:ext>
            </a:extLst>
          </p:cNvPr>
          <p:cNvSpPr>
            <a:spLocks/>
          </p:cNvSpPr>
          <p:nvPr/>
        </p:nvSpPr>
        <p:spPr bwMode="auto">
          <a:xfrm>
            <a:off x="5901852" y="5197660"/>
            <a:ext cx="652998" cy="288486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B3D2A1-1D52-4771-B9F9-B70B5A035EF8}"/>
              </a:ext>
            </a:extLst>
          </p:cNvPr>
          <p:cNvSpPr txBox="1"/>
          <p:nvPr/>
        </p:nvSpPr>
        <p:spPr>
          <a:xfrm>
            <a:off x="6024483" y="4884311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8.6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82B632-E1D4-4539-8115-FC2A5CB34F59}"/>
              </a:ext>
            </a:extLst>
          </p:cNvPr>
          <p:cNvSpPr txBox="1"/>
          <p:nvPr/>
        </p:nvSpPr>
        <p:spPr>
          <a:xfrm>
            <a:off x="949705" y="5039262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2.1</a:t>
            </a:r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9BDB89F0-4A98-4024-8C90-9A4680A38D0D}"/>
              </a:ext>
            </a:extLst>
          </p:cNvPr>
          <p:cNvSpPr>
            <a:spLocks/>
          </p:cNvSpPr>
          <p:nvPr/>
        </p:nvSpPr>
        <p:spPr bwMode="auto">
          <a:xfrm>
            <a:off x="830953" y="5416871"/>
            <a:ext cx="652998" cy="6927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6DA60E8D-4A63-45EF-84A3-6FD3481AD74E}"/>
              </a:ext>
            </a:extLst>
          </p:cNvPr>
          <p:cNvSpPr>
            <a:spLocks/>
          </p:cNvSpPr>
          <p:nvPr/>
        </p:nvSpPr>
        <p:spPr bwMode="auto">
          <a:xfrm>
            <a:off x="1646450" y="5439150"/>
            <a:ext cx="652998" cy="4699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FABC19-DB36-4E69-ADA4-68F3227A40AA}"/>
              </a:ext>
            </a:extLst>
          </p:cNvPr>
          <p:cNvSpPr txBox="1"/>
          <p:nvPr/>
        </p:nvSpPr>
        <p:spPr>
          <a:xfrm>
            <a:off x="1769075" y="5071847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1.1</a:t>
            </a:r>
          </a:p>
        </p:txBody>
      </p:sp>
      <p:grpSp>
        <p:nvGrpSpPr>
          <p:cNvPr id="40" name="Groupe 4">
            <a:extLst>
              <a:ext uri="{FF2B5EF4-FFF2-40B4-BE49-F238E27FC236}">
                <a16:creationId xmlns:a16="http://schemas.microsoft.com/office/drawing/2014/main" id="{AD8DDF34-17EE-4878-8C02-702BFC35A9C7}"/>
              </a:ext>
            </a:extLst>
          </p:cNvPr>
          <p:cNvGrpSpPr/>
          <p:nvPr/>
        </p:nvGrpSpPr>
        <p:grpSpPr>
          <a:xfrm>
            <a:off x="7576470" y="4398810"/>
            <a:ext cx="3736891" cy="1755115"/>
            <a:chOff x="7576470" y="4398810"/>
            <a:chExt cx="3736891" cy="1755115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2D1B92E0-E87B-46B0-9388-8D1EC90AEA9F}"/>
                </a:ext>
              </a:extLst>
            </p:cNvPr>
            <p:cNvSpPr txBox="1">
              <a:spLocks/>
            </p:cNvSpPr>
            <p:nvPr/>
          </p:nvSpPr>
          <p:spPr>
            <a:xfrm>
              <a:off x="8938520" y="5876926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9CF917F7-672B-4D47-9A59-0E64F3A95F1E}"/>
                </a:ext>
              </a:extLst>
            </p:cNvPr>
            <p:cNvSpPr txBox="1"/>
            <p:nvPr/>
          </p:nvSpPr>
          <p:spPr>
            <a:xfrm>
              <a:off x="8693279" y="487950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- 2.8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683EBB2C-E778-408D-9A83-198D732D164E}"/>
                </a:ext>
              </a:extLst>
            </p:cNvPr>
            <p:cNvSpPr txBox="1"/>
            <p:nvPr/>
          </p:nvSpPr>
          <p:spPr>
            <a:xfrm>
              <a:off x="9933635" y="487246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4.3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26BCCC4E-2CDE-4100-BA8F-707685F21E19}"/>
                </a:ext>
              </a:extLst>
            </p:cNvPr>
            <p:cNvSpPr txBox="1"/>
            <p:nvPr/>
          </p:nvSpPr>
          <p:spPr>
            <a:xfrm>
              <a:off x="9471416" y="4836780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6D3D20B2-4926-48A6-992C-989452DC278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833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777548A7-09C1-4C03-8DAD-ACC89B717253}"/>
                </a:ext>
              </a:extLst>
            </p:cNvPr>
            <p:cNvSpPr/>
            <p:nvPr/>
          </p:nvSpPr>
          <p:spPr>
            <a:xfrm rot="16200000">
              <a:off x="10031818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Q8S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82F504CA-2F23-4F5B-A5F9-7540FB41447F}"/>
                </a:ext>
              </a:extLst>
            </p:cNvPr>
            <p:cNvSpPr/>
            <p:nvPr/>
          </p:nvSpPr>
          <p:spPr>
            <a:xfrm rot="5400000">
              <a:off x="8376242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Q4S</a:t>
              </a: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CAECBA3E-1C97-4E25-AC59-0A5A14AC2A4C}"/>
                </a:ext>
              </a:extLst>
            </p:cNvPr>
            <p:cNvSpPr txBox="1"/>
            <p:nvPr/>
          </p:nvSpPr>
          <p:spPr>
            <a:xfrm>
              <a:off x="7838613" y="4954402"/>
              <a:ext cx="1275574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lang="en-US" sz="1050">
                  <a:cs typeface="Arial" charset="0"/>
                </a:rPr>
                <a:t>non inferiority</a:t>
              </a:r>
              <a:br>
                <a:rPr lang="en-US" sz="1050">
                  <a:cs typeface="Arial" charset="0"/>
                </a:rPr>
              </a:br>
              <a:r>
                <a:rPr lang="en-US" sz="1050">
                  <a:cs typeface="Arial" charset="0"/>
                </a:rPr>
                <a:t>margin</a:t>
              </a: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DB1BCC54-A959-4BAE-A907-628853B29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672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124D3BFA-50FF-4E16-AF78-9E66A45852E5}"/>
                </a:ext>
              </a:extLst>
            </p:cNvPr>
            <p:cNvSpPr txBox="1"/>
            <p:nvPr/>
          </p:nvSpPr>
          <p:spPr>
            <a:xfrm>
              <a:off x="7576470" y="5605164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86AADF80-75EE-47D5-B9F1-384F425971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7280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C0B94DC-26D6-47D8-A261-E57424D01F3F}"/>
                </a:ext>
              </a:extLst>
            </p:cNvPr>
            <p:cNvSpPr txBox="1"/>
            <p:nvPr/>
          </p:nvSpPr>
          <p:spPr>
            <a:xfrm>
              <a:off x="794621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077ABC1A-6DC5-4B25-B341-AC4952284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0300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95D4EE3-6DFB-4F44-B4E5-AC84870D8D02}"/>
                </a:ext>
              </a:extLst>
            </p:cNvPr>
            <p:cNvSpPr txBox="1"/>
            <p:nvPr/>
          </p:nvSpPr>
          <p:spPr>
            <a:xfrm>
              <a:off x="8276411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E1921506-08C9-47E7-8FC2-A89E96629E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3908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1219EEE-1B65-4F36-8CF6-9294FF0F5B17}"/>
                </a:ext>
              </a:extLst>
            </p:cNvPr>
            <p:cNvSpPr txBox="1"/>
            <p:nvPr/>
          </p:nvSpPr>
          <p:spPr>
            <a:xfrm>
              <a:off x="8612494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6A74164-8028-427E-8643-B3B03A0A93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803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2DE65AD-C802-4D6C-B9E7-9288F2DD8342}"/>
                </a:ext>
              </a:extLst>
            </p:cNvPr>
            <p:cNvSpPr txBox="1"/>
            <p:nvPr/>
          </p:nvSpPr>
          <p:spPr>
            <a:xfrm>
              <a:off x="895372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E282A2CE-287A-45C7-81C8-5A6D3E684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16402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F240121-1A6C-4708-A651-CEC378497E6F}"/>
                </a:ext>
              </a:extLst>
            </p:cNvPr>
            <p:cNvSpPr txBox="1"/>
            <p:nvPr/>
          </p:nvSpPr>
          <p:spPr>
            <a:xfrm>
              <a:off x="9315458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A39CB476-DCE3-4980-B4A5-094B30ADC2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630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3C5EB05-E90B-4DD4-9AA5-A821576C6BD3}"/>
                </a:ext>
              </a:extLst>
            </p:cNvPr>
            <p:cNvSpPr txBox="1"/>
            <p:nvPr/>
          </p:nvSpPr>
          <p:spPr>
            <a:xfrm>
              <a:off x="966210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9E937E13-8ACE-44F4-9FE7-0DFBF9F36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9913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2610F8C-419D-4E0F-8D60-E13536219CBD}"/>
                </a:ext>
              </a:extLst>
            </p:cNvPr>
            <p:cNvSpPr txBox="1"/>
            <p:nvPr/>
          </p:nvSpPr>
          <p:spPr>
            <a:xfrm>
              <a:off x="999819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36F4A9CC-B8FD-43DE-9E2B-068F6F190A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03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E2CC88A-CD05-4EF4-ABF0-769993AC2C02}"/>
                </a:ext>
              </a:extLst>
            </p:cNvPr>
            <p:cNvSpPr txBox="1"/>
            <p:nvPr/>
          </p:nvSpPr>
          <p:spPr>
            <a:xfrm>
              <a:off x="1032909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54298B57-F13A-4B34-916E-2F20E2868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661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7DC957B-7D87-49CB-AD34-ACE7DD2EED5C}"/>
                </a:ext>
              </a:extLst>
            </p:cNvPr>
            <p:cNvSpPr txBox="1"/>
            <p:nvPr/>
          </p:nvSpPr>
          <p:spPr>
            <a:xfrm>
              <a:off x="10665175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1B09D634-7A70-4BF4-A02A-979F1B4A4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220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F41D85D-C345-4A79-BBF5-C9358CD84546}"/>
                </a:ext>
              </a:extLst>
            </p:cNvPr>
            <p:cNvSpPr txBox="1"/>
            <p:nvPr/>
          </p:nvSpPr>
          <p:spPr>
            <a:xfrm>
              <a:off x="10958777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92BC2D-D124-4B5D-97A2-90A927E40C01}"/>
                </a:ext>
              </a:extLst>
            </p:cNvPr>
            <p:cNvCxnSpPr/>
            <p:nvPr/>
          </p:nvCxnSpPr>
          <p:spPr bwMode="auto">
            <a:xfrm>
              <a:off x="7770595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0E75A470-CA49-4B63-8DF2-4AA66DB55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73425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CCFD22-1EC3-4BD9-9C4F-77A5874A8A48}"/>
                </a:ext>
              </a:extLst>
            </p:cNvPr>
            <p:cNvSpPr/>
            <p:nvPr/>
          </p:nvSpPr>
          <p:spPr bwMode="auto">
            <a:xfrm>
              <a:off x="9500446" y="508024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74" name="Forme libre 129">
              <a:extLst>
                <a:ext uri="{FF2B5EF4-FFF2-40B4-BE49-F238E27FC236}">
                  <a16:creationId xmlns:a16="http://schemas.microsoft.com/office/drawing/2014/main" id="{2A2F5C4F-E6FD-43E3-AB74-9305E44C1D4E}"/>
                </a:ext>
              </a:extLst>
            </p:cNvPr>
            <p:cNvSpPr/>
            <p:nvPr/>
          </p:nvSpPr>
          <p:spPr>
            <a:xfrm rot="5400000">
              <a:off x="9491092" y="4552543"/>
              <a:ext cx="128727" cy="1189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66"/>
                </a:solidFill>
              </a:endParaRP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8769B203-E9F4-4146-B49A-7C05002A2B5A}"/>
              </a:ext>
            </a:extLst>
          </p:cNvPr>
          <p:cNvSpPr txBox="1"/>
          <p:nvPr/>
        </p:nvSpPr>
        <p:spPr>
          <a:xfrm>
            <a:off x="1231639" y="1522711"/>
            <a:ext cx="485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 outcomes at W96 – ITT-E snapshot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011B7BEA-5538-4E77-933C-E441810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1844554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8193555-25D1-433A-B86A-AB141B0A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3986901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&lt;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78" name="Groupe 2">
            <a:extLst>
              <a:ext uri="{FF2B5EF4-FFF2-40B4-BE49-F238E27FC236}">
                <a16:creationId xmlns:a16="http://schemas.microsoft.com/office/drawing/2014/main" id="{59FA2867-F729-452D-A096-365F9A859CCA}"/>
              </a:ext>
            </a:extLst>
          </p:cNvPr>
          <p:cNvGrpSpPr/>
          <p:nvPr/>
        </p:nvGrpSpPr>
        <p:grpSpPr>
          <a:xfrm>
            <a:off x="7594127" y="2217965"/>
            <a:ext cx="3931782" cy="1709425"/>
            <a:chOff x="7594127" y="1893412"/>
            <a:chExt cx="3931782" cy="1709425"/>
          </a:xfrm>
        </p:grpSpPr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789C0623-30B3-440A-95B6-BAA65AA324DA}"/>
                </a:ext>
              </a:extLst>
            </p:cNvPr>
            <p:cNvSpPr txBox="1">
              <a:spLocks/>
            </p:cNvSpPr>
            <p:nvPr/>
          </p:nvSpPr>
          <p:spPr>
            <a:xfrm>
              <a:off x="8956177" y="332583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835C832-7FFA-47AF-856A-080B230155DA}"/>
                </a:ext>
              </a:extLst>
            </p:cNvPr>
            <p:cNvSpPr txBox="1"/>
            <p:nvPr/>
          </p:nvSpPr>
          <p:spPr>
            <a:xfrm>
              <a:off x="8978291" y="269655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- 0.6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7D8DEE75-13B6-4861-BCD2-303EE46027DF}"/>
                </a:ext>
              </a:extLst>
            </p:cNvPr>
            <p:cNvSpPr txBox="1"/>
            <p:nvPr/>
          </p:nvSpPr>
          <p:spPr>
            <a:xfrm>
              <a:off x="9722657" y="2722429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3DD03612-F4C0-47BB-9A55-A67C601D90F1}"/>
                </a:ext>
              </a:extLst>
            </p:cNvPr>
            <p:cNvSpPr txBox="1"/>
            <p:nvPr/>
          </p:nvSpPr>
          <p:spPr>
            <a:xfrm>
              <a:off x="9489073" y="2346788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1.0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67A899A3-16CD-4D5B-8CD4-77D8601076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2918" y="225800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394FAD47-3282-4385-9BE0-67E0B17F7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5438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37B4EC9-E616-4676-B494-C77B7164DD28}"/>
                </a:ext>
              </a:extLst>
            </p:cNvPr>
            <p:cNvSpPr txBox="1"/>
            <p:nvPr/>
          </p:nvSpPr>
          <p:spPr>
            <a:xfrm>
              <a:off x="7594127" y="311517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5EFEDCF-76CF-4D86-B11D-C5AE924527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046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CD547BB-F4CD-472F-96DB-3398A96153D7}"/>
                </a:ext>
              </a:extLst>
            </p:cNvPr>
            <p:cNvSpPr txBox="1"/>
            <p:nvPr/>
          </p:nvSpPr>
          <p:spPr>
            <a:xfrm>
              <a:off x="796387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90F769E9-6CEA-4495-AF5C-12880D903A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20660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E12BD69-D454-4687-8427-A2212E8421E7}"/>
                </a:ext>
              </a:extLst>
            </p:cNvPr>
            <p:cNvSpPr txBox="1"/>
            <p:nvPr/>
          </p:nvSpPr>
          <p:spPr>
            <a:xfrm>
              <a:off x="8294068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C94CA6E5-4F3C-4809-94A9-FBC40480FB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5674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FED685-B610-4804-8108-B9790A620775}"/>
                </a:ext>
              </a:extLst>
            </p:cNvPr>
            <p:cNvSpPr txBox="1"/>
            <p:nvPr/>
          </p:nvSpPr>
          <p:spPr>
            <a:xfrm>
              <a:off x="8630151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95C3C582-2122-42C6-938D-735AE07CD6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79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452BC53-7127-4F71-9201-4E88F7F5752C}"/>
                </a:ext>
              </a:extLst>
            </p:cNvPr>
            <p:cNvSpPr txBox="1"/>
            <p:nvPr/>
          </p:nvSpPr>
          <p:spPr>
            <a:xfrm>
              <a:off x="897138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987D73A-02D6-4197-B016-88177AA994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059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3BADEA97-64F2-42A3-AFC8-2272A27C1CAA}"/>
                </a:ext>
              </a:extLst>
            </p:cNvPr>
            <p:cNvSpPr txBox="1"/>
            <p:nvPr/>
          </p:nvSpPr>
          <p:spPr>
            <a:xfrm>
              <a:off x="9333115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B859843-0A6A-4FD5-9F6C-DFDBBD751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8070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D3A84B9-068E-4717-8765-F620DF672385}"/>
                </a:ext>
              </a:extLst>
            </p:cNvPr>
            <p:cNvSpPr txBox="1"/>
            <p:nvPr/>
          </p:nvSpPr>
          <p:spPr>
            <a:xfrm>
              <a:off x="9679764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58BAF846-30DE-489B-9A4D-984BD17397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16791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1F8B22D4-D705-4140-9BD9-CAB23C2C8D04}"/>
                </a:ext>
              </a:extLst>
            </p:cNvPr>
            <p:cNvSpPr txBox="1"/>
            <p:nvPr/>
          </p:nvSpPr>
          <p:spPr>
            <a:xfrm>
              <a:off x="10015847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7D748715-39A9-47CF-B3B9-EFF516F30F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4769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D76326D-EFB2-4E8F-B39A-BCFA9132B58A}"/>
                </a:ext>
              </a:extLst>
            </p:cNvPr>
            <p:cNvSpPr txBox="1"/>
            <p:nvPr/>
          </p:nvSpPr>
          <p:spPr>
            <a:xfrm>
              <a:off x="10346749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8AF12219-D767-491B-ABAA-023327328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837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0DC4BF0-2CDD-4309-A4BC-384B575814C2}"/>
                </a:ext>
              </a:extLst>
            </p:cNvPr>
            <p:cNvSpPr txBox="1"/>
            <p:nvPr/>
          </p:nvSpPr>
          <p:spPr>
            <a:xfrm>
              <a:off x="10682832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B57E5809-56F1-47BF-AED5-3FC7550E48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1985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10808B7F-62FD-4516-84B6-78B3C2E20D40}"/>
                </a:ext>
              </a:extLst>
            </p:cNvPr>
            <p:cNvSpPr txBox="1"/>
            <p:nvPr/>
          </p:nvSpPr>
          <p:spPr>
            <a:xfrm>
              <a:off x="10976434" y="311517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67C56F0C-8012-4495-ACF0-0E8545249E8A}"/>
                </a:ext>
              </a:extLst>
            </p:cNvPr>
            <p:cNvCxnSpPr/>
            <p:nvPr/>
          </p:nvCxnSpPr>
          <p:spPr bwMode="auto">
            <a:xfrm>
              <a:off x="7788252" y="306116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3920AD76-3285-4D35-A1B9-8C5B9B597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1082" y="265738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9925578-B599-49C5-9BD7-CF51C0524EA9}"/>
                </a:ext>
              </a:extLst>
            </p:cNvPr>
            <p:cNvSpPr/>
            <p:nvPr/>
          </p:nvSpPr>
          <p:spPr bwMode="auto">
            <a:xfrm>
              <a:off x="9576730" y="259025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ED78FCC0-D81F-4B09-9212-28A7343E95C3}"/>
                </a:ext>
              </a:extLst>
            </p:cNvPr>
            <p:cNvSpPr/>
            <p:nvPr/>
          </p:nvSpPr>
          <p:spPr>
            <a:xfrm rot="5400000">
              <a:off x="9580488" y="2396231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4DCBAA6-4FD6-4B4B-A731-D090B1D1C4CF}"/>
                </a:ext>
              </a:extLst>
            </p:cNvPr>
            <p:cNvSpPr/>
            <p:nvPr/>
          </p:nvSpPr>
          <p:spPr>
            <a:xfrm rot="16200000">
              <a:off x="10049476" y="1311864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3FFD3600-9B9E-4480-921A-5D5912E3E295}"/>
                </a:ext>
              </a:extLst>
            </p:cNvPr>
            <p:cNvSpPr/>
            <p:nvPr/>
          </p:nvSpPr>
          <p:spPr>
            <a:xfrm rot="5400000">
              <a:off x="8393900" y="1319065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204B7493-5C26-404C-8AB7-08930C7EB037}"/>
                </a:ext>
              </a:extLst>
            </p:cNvPr>
            <p:cNvSpPr txBox="1"/>
            <p:nvPr/>
          </p:nvSpPr>
          <p:spPr>
            <a:xfrm>
              <a:off x="10291640" y="2467636"/>
              <a:ext cx="1234269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4%</a:t>
              </a:r>
              <a:b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non inferiority margin</a:t>
              </a:r>
            </a:p>
          </p:txBody>
        </p:sp>
      </p:grpSp>
      <p:sp>
        <p:nvSpPr>
          <p:cNvPr id="114" name="Titre 6"/>
          <p:cNvSpPr>
            <a:spLocks noGrp="1"/>
          </p:cNvSpPr>
          <p:nvPr>
            <p:ph type="title"/>
          </p:nvPr>
        </p:nvSpPr>
        <p:spPr>
          <a:xfrm>
            <a:off x="638692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W96 results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83B87B3-EDDE-45B1-BA19-D07A5F7FB991}"/>
              </a:ext>
            </a:extLst>
          </p:cNvPr>
          <p:cNvSpPr/>
          <p:nvPr/>
        </p:nvSpPr>
        <p:spPr bwMode="auto">
          <a:xfrm>
            <a:off x="754447" y="2086509"/>
            <a:ext cx="166871" cy="1790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8D3304-56CB-4EC0-B341-E99356AC4E47}"/>
              </a:ext>
            </a:extLst>
          </p:cNvPr>
          <p:cNvSpPr/>
          <p:nvPr/>
        </p:nvSpPr>
        <p:spPr bwMode="auto">
          <a:xfrm>
            <a:off x="754447" y="2671708"/>
            <a:ext cx="176586" cy="179053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974E5DD-9BE8-4471-B5CC-AEF3AA8A80D1}"/>
              </a:ext>
            </a:extLst>
          </p:cNvPr>
          <p:cNvSpPr txBox="1"/>
          <p:nvPr/>
        </p:nvSpPr>
        <p:spPr>
          <a:xfrm>
            <a:off x="253121" y="1630254"/>
            <a:ext cx="49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%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DE743542-BC2A-451C-8088-90D81AF9D477}"/>
              </a:ext>
            </a:extLst>
          </p:cNvPr>
          <p:cNvSpPr txBox="1"/>
          <p:nvPr/>
        </p:nvSpPr>
        <p:spPr>
          <a:xfrm>
            <a:off x="99119" y="4633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20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B913EDD4-D13A-4002-BFBA-8E59953BC79F}"/>
              </a:ext>
            </a:extLst>
          </p:cNvPr>
          <p:cNvSpPr txBox="1"/>
          <p:nvPr/>
        </p:nvSpPr>
        <p:spPr>
          <a:xfrm>
            <a:off x="99119" y="3967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40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337E5610-AD15-4340-A674-51BDB83EAE82}"/>
              </a:ext>
            </a:extLst>
          </p:cNvPr>
          <p:cNvSpPr txBox="1"/>
          <p:nvPr/>
        </p:nvSpPr>
        <p:spPr>
          <a:xfrm>
            <a:off x="99119" y="330115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60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DFEC8EF3-DC7B-4171-B9CD-5B82FB4D6762}"/>
              </a:ext>
            </a:extLst>
          </p:cNvPr>
          <p:cNvSpPr txBox="1"/>
          <p:nvPr/>
        </p:nvSpPr>
        <p:spPr>
          <a:xfrm>
            <a:off x="99119" y="26191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80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63A02043-5DB1-43CE-84E0-5E0A6A238895}"/>
              </a:ext>
            </a:extLst>
          </p:cNvPr>
          <p:cNvSpPr txBox="1"/>
          <p:nvPr/>
        </p:nvSpPr>
        <p:spPr>
          <a:xfrm>
            <a:off x="7748" y="19694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100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4AAB35A-2DD9-448D-8D12-7455C40049F8}"/>
              </a:ext>
            </a:extLst>
          </p:cNvPr>
          <p:cNvSpPr txBox="1"/>
          <p:nvPr/>
        </p:nvSpPr>
        <p:spPr>
          <a:xfrm>
            <a:off x="909523" y="2022147"/>
            <a:ext cx="197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Q8W</a:t>
            </a:r>
            <a:r>
              <a:rPr lang="fr-FR" sz="1400" dirty="0">
                <a:latin typeface="+mj-lt"/>
              </a:rPr>
              <a:t> CAB + RPV LA</a:t>
            </a:r>
          </a:p>
          <a:p>
            <a:r>
              <a:rPr lang="fr-FR" sz="1400" dirty="0">
                <a:latin typeface="+mj-lt"/>
              </a:rPr>
              <a:t>(N=522)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B654B502-8E99-438E-8645-CFEF162CD0A3}"/>
              </a:ext>
            </a:extLst>
          </p:cNvPr>
          <p:cNvSpPr txBox="1"/>
          <p:nvPr/>
        </p:nvSpPr>
        <p:spPr>
          <a:xfrm>
            <a:off x="909523" y="2607346"/>
            <a:ext cx="18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Q4W</a:t>
            </a:r>
            <a:r>
              <a:rPr lang="fr-FR" sz="1400" dirty="0">
                <a:latin typeface="+mj-lt"/>
              </a:rPr>
              <a:t> CAB + RPV LA</a:t>
            </a:r>
          </a:p>
          <a:p>
            <a:r>
              <a:rPr lang="fr-FR" sz="1400" dirty="0">
                <a:latin typeface="+mj-lt"/>
              </a:rPr>
              <a:t>(N=523)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703E6E90-B871-4F9D-AD0B-40B94C2AB2BE}"/>
              </a:ext>
            </a:extLst>
          </p:cNvPr>
          <p:cNvSpPr txBox="1"/>
          <p:nvPr/>
        </p:nvSpPr>
        <p:spPr>
          <a:xfrm>
            <a:off x="190490" y="5331420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0</a:t>
            </a: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FB85DA1-F217-49B8-B0FA-33B9B4BA6963}"/>
              </a:ext>
            </a:extLst>
          </p:cNvPr>
          <p:cNvGrpSpPr/>
          <p:nvPr/>
        </p:nvGrpSpPr>
        <p:grpSpPr>
          <a:xfrm>
            <a:off x="425408" y="2117463"/>
            <a:ext cx="75883" cy="3372279"/>
            <a:chOff x="801903" y="2526245"/>
            <a:chExt cx="151435" cy="3372279"/>
          </a:xfrm>
        </p:grpSpPr>
        <p:sp>
          <p:nvSpPr>
            <p:cNvPr id="129" name="Line 16">
              <a:extLst>
                <a:ext uri="{FF2B5EF4-FFF2-40B4-BE49-F238E27FC236}">
                  <a16:creationId xmlns:a16="http://schemas.microsoft.com/office/drawing/2014/main" id="{FA40E5C2-FB3C-4275-B981-BBBBCB2ED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2526245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0" name="Line 18">
              <a:extLst>
                <a:ext uri="{FF2B5EF4-FFF2-40B4-BE49-F238E27FC236}">
                  <a16:creationId xmlns:a16="http://schemas.microsoft.com/office/drawing/2014/main" id="{386C1E35-6053-4033-98B4-AA6DCBE69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193381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1" name="Line 19">
              <a:extLst>
                <a:ext uri="{FF2B5EF4-FFF2-40B4-BE49-F238E27FC236}">
                  <a16:creationId xmlns:a16="http://schemas.microsoft.com/office/drawing/2014/main" id="{F6160C36-FDA5-4077-A8BA-EA7AE0827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872803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2" name="Line 20">
              <a:extLst>
                <a:ext uri="{FF2B5EF4-FFF2-40B4-BE49-F238E27FC236}">
                  <a16:creationId xmlns:a16="http://schemas.microsoft.com/office/drawing/2014/main" id="{A76573DC-B8B0-498F-BF5B-BEE584B4E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4540740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724FBAEF-7D44-4EBB-A106-26A40AF24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208676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4" name="Line 22">
              <a:extLst>
                <a:ext uri="{FF2B5EF4-FFF2-40B4-BE49-F238E27FC236}">
                  <a16:creationId xmlns:a16="http://schemas.microsoft.com/office/drawing/2014/main" id="{9D0B5A12-67A9-473E-A157-9BD86C234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898524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135" name="Freeform 5">
            <a:extLst>
              <a:ext uri="{FF2B5EF4-FFF2-40B4-BE49-F238E27FC236}">
                <a16:creationId xmlns:a16="http://schemas.microsoft.com/office/drawing/2014/main" id="{1CDCD536-06A2-4D1A-9235-A7718B235DAB}"/>
              </a:ext>
            </a:extLst>
          </p:cNvPr>
          <p:cNvSpPr>
            <a:spLocks/>
          </p:cNvSpPr>
          <p:nvPr/>
        </p:nvSpPr>
        <p:spPr bwMode="auto">
          <a:xfrm>
            <a:off x="501290" y="2045410"/>
            <a:ext cx="6283608" cy="3444331"/>
          </a:xfrm>
          <a:custGeom>
            <a:avLst/>
            <a:gdLst>
              <a:gd name="T0" fmla="*/ 2683 w 2683"/>
              <a:gd name="T1" fmla="*/ 2010 h 2010"/>
              <a:gd name="T2" fmla="*/ 0 w 2683"/>
              <a:gd name="T3" fmla="*/ 2010 h 2010"/>
              <a:gd name="T4" fmla="*/ 0 w 2683"/>
              <a:gd name="T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3" h="2010">
                <a:moveTo>
                  <a:pt x="2683" y="2010"/>
                </a:moveTo>
                <a:lnTo>
                  <a:pt x="0" y="2010"/>
                </a:lnTo>
                <a:lnTo>
                  <a:pt x="0" y="0"/>
                </a:ln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6" name="Text Box 3">
            <a:extLst>
              <a:ext uri="{FF2B5EF4-FFF2-40B4-BE49-F238E27FC236}">
                <a16:creationId xmlns:a16="http://schemas.microsoft.com/office/drawing/2014/main" id="{78339842-E57D-48A6-A726-D95387E6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545" y="6457082"/>
            <a:ext cx="2365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/>
              <a:t>Jaeger H, CROI 2021, Abs. 401</a:t>
            </a:r>
          </a:p>
        </p:txBody>
      </p:sp>
    </p:spTree>
    <p:extLst>
      <p:ext uri="{BB962C8B-B14F-4D97-AF65-F5344CB8AC3E}">
        <p14:creationId xmlns:p14="http://schemas.microsoft.com/office/powerpoint/2010/main" val="426026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Injection site </a:t>
            </a:r>
            <a:r>
              <a:rPr lang="en-US" dirty="0"/>
              <a:t>reactions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69B203-E9F4-4146-B49A-7C05002A2B5A}"/>
              </a:ext>
            </a:extLst>
          </p:cNvPr>
          <p:cNvSpPr txBox="1"/>
          <p:nvPr/>
        </p:nvSpPr>
        <p:spPr>
          <a:xfrm>
            <a:off x="5039934" y="124913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Injection site reactions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105483E-811E-48B9-AB48-9274C640B13D}"/>
              </a:ext>
            </a:extLst>
          </p:cNvPr>
          <p:cNvGrpSpPr/>
          <p:nvPr/>
        </p:nvGrpSpPr>
        <p:grpSpPr>
          <a:xfrm>
            <a:off x="1215661" y="1945342"/>
            <a:ext cx="8898826" cy="4405823"/>
            <a:chOff x="1215661" y="1945342"/>
            <a:chExt cx="8898826" cy="4405823"/>
          </a:xfrm>
        </p:grpSpPr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2AC8B2F9-B9A0-4DB5-A157-F8FC0ECB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948" y="4838004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>
                  <a:latin typeface="Calibri" panose="020F0502020204030204" pitchFamily="34" charset="0"/>
                </a:rPr>
                <a:t>0</a:t>
              </a:r>
              <a:endParaRPr lang="fr-FR" altLang="fr-FR">
                <a:latin typeface="Calibri" panose="020F050202020403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A259D019-D344-4D60-94F5-B91C3F600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4269769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20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BB825A0-4C7D-43E4-A5D0-F5E15943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3690822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40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1DFBE417-F42F-402A-B551-A24C8BB1D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3103235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60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A5672AC1-E354-4A20-89CA-D3F90A0B7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2524288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80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73141320-8E87-4995-8774-1B5C6E16D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82" y="1945342"/>
              <a:ext cx="2933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100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8F94C6FE-01E0-4EBA-AE4C-4364714B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641" y="5108593"/>
              <a:ext cx="43403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Day 1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8461B31D-1488-499E-8CA7-AAA2E46A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36" y="5108593"/>
              <a:ext cx="155291" cy="2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8C6FE510-9E67-486A-A30E-9B5EC78D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457" y="5108593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79E7B8F7-A7C4-4E15-A5B0-79A3F731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958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12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262AE173-8B67-415B-A475-3062DFF2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562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18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55">
              <a:extLst>
                <a:ext uri="{FF2B5EF4-FFF2-40B4-BE49-F238E27FC236}">
                  <a16:creationId xmlns:a16="http://schemas.microsoft.com/office/drawing/2014/main" id="{3C2E8DC6-1ED0-44DE-8401-B4D44C3B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873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D95CF7FD-108F-4D6F-9E77-212A2720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533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5A24C9C9-92A8-4F4E-A1FA-6FA8D932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789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75BE6E3D-2E8C-4344-B111-28F689BD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449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32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E8C264DC-5668-49D2-A578-5D94A17CA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157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36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C57E96FE-C0AA-489D-A2B0-3F20F455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2897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6651DE35-B406-4CE3-BCC4-86F71C8F8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7501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92CE42A6-6876-46D8-B792-42C84DF4E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0678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E5B5E4F5-B959-4A52-92C9-B23BD288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282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52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6" name="Rectangle 69">
              <a:extLst>
                <a:ext uri="{FF2B5EF4-FFF2-40B4-BE49-F238E27FC236}">
                  <a16:creationId xmlns:a16="http://schemas.microsoft.com/office/drawing/2014/main" id="{743278D7-7FEA-4796-ADA4-32A745C78A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3629" y="3277019"/>
              <a:ext cx="21033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fr-FR" sz="1500" b="1">
                  <a:latin typeface="Calibri" panose="020F0502020204030204" pitchFamily="34" charset="0"/>
                </a:rPr>
                <a:t>Participants with</a:t>
              </a:r>
              <a:br>
                <a:rPr lang="en-US" altLang="fr-FR" sz="1500" b="1">
                  <a:latin typeface="Calibri" panose="020F0502020204030204" pitchFamily="34" charset="0"/>
                </a:rPr>
              </a:br>
              <a:r>
                <a:rPr lang="en-US" altLang="fr-FR" sz="1500" b="1">
                  <a:latin typeface="Calibri" panose="020F0502020204030204" pitchFamily="34" charset="0"/>
                </a:rPr>
                <a:t>injection site reactions (%)</a:t>
              </a:r>
              <a:endParaRPr lang="en-US" altLang="fr-FR" b="1">
                <a:latin typeface="Calibri" panose="020F0502020204030204" pitchFamily="34" charset="0"/>
              </a:endParaRPr>
            </a:p>
          </p:txBody>
        </p:sp>
        <p:sp>
          <p:nvSpPr>
            <p:cNvPr id="67" name="Rectangle 70">
              <a:extLst>
                <a:ext uri="{FF2B5EF4-FFF2-40B4-BE49-F238E27FC236}">
                  <a16:creationId xmlns:a16="http://schemas.microsoft.com/office/drawing/2014/main" id="{C94CB130-5117-48A8-AE9E-F9E912928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788" y="5519039"/>
              <a:ext cx="98276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fr-FR" sz="1500" b="1">
                  <a:latin typeface="Calibri" panose="020F0502020204030204" pitchFamily="34" charset="0"/>
                </a:rPr>
                <a:t>Time (week)</a:t>
              </a:r>
              <a:endParaRPr lang="en-US" altLang="fr-FR" b="1">
                <a:latin typeface="Calibri" panose="020F0502020204030204" pitchFamily="34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3B1E8D4-E95D-4C59-8AAE-F9AD8ADE1DB6}"/>
                </a:ext>
              </a:extLst>
            </p:cNvPr>
            <p:cNvSpPr txBox="1"/>
            <p:nvPr/>
          </p:nvSpPr>
          <p:spPr>
            <a:xfrm>
              <a:off x="8470961" y="349519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Primary endpoint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8C85EBCD-8085-43DA-9E56-7D8591C84D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19509" y="400592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331451B-33D1-4293-9CCA-13E790C06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427" y="2058323"/>
              <a:ext cx="0" cy="290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644F3530-7EA9-4714-A4EE-FC7EAB87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96169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4D0613F9-E00B-45BB-BF53-832089B22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667902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06E1CA8-9E52-401D-959A-EFE0E73DE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382750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E87F6AF8-876D-41B6-9E67-FBC389F0B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08895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FF1A53B-F5D7-40C0-90B0-8918024BC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80380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81E001FB-A020-4FAB-9CAB-240F73771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510010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5B59AB7D-778B-40F2-8178-9CF18DC12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21621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2AF4CDB-3017-4E85-8F6B-365C0B7AA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93106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9D0A10D1-5064-419B-9D06-CC55DC1C1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637269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693A3CFA-77B9-4778-944B-7F8A71088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352117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5AAAA12B-1288-4E2D-99FD-A27EE3911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05832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FB6D1C1D-7507-4C81-9EE2-F672A821F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427" y="4961696"/>
              <a:ext cx="723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BC812B46-7B27-4C81-BE72-5D716A17A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342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18396A1-69FB-4D04-BA19-2D4C285B2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680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43FCA2C-B5DD-4AEC-98EF-677BC337B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111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92055792-D2F7-42AF-82CC-2B407CC2F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491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D94A081C-0B64-409E-B1E0-E2F5BB786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620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4AAEEABC-B0B1-4BE9-BAA5-8AA12DCA0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8650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5CC25D4C-75E5-4C55-9348-E47F191F3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779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A5485CF6-7A51-4531-9C9F-7C0161E5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228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088517A4-1D58-4579-B78C-F9634710E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18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3C71B10D-CC28-41C3-B485-D42FEC62A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2223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2F836BC9-CEB9-49FD-91D8-CBE6C5C26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317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4F11397-853C-400A-B3A6-89927955C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3382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10535D7-E327-42A9-8275-2D2DD7CAF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3386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271BA1F1-2E68-4527-89A7-8429F4AA9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1116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4C3F01D9-5802-4884-A839-8B5326DC8743}"/>
                </a:ext>
              </a:extLst>
            </p:cNvPr>
            <p:cNvGrpSpPr/>
            <p:nvPr/>
          </p:nvGrpSpPr>
          <p:grpSpPr>
            <a:xfrm>
              <a:off x="2951759" y="2946400"/>
              <a:ext cx="7098206" cy="2015295"/>
              <a:chOff x="3236331" y="2946401"/>
              <a:chExt cx="7098206" cy="200871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C0CE0F-7363-4FCB-9EA6-95CDDE8281CD}"/>
                  </a:ext>
                </a:extLst>
              </p:cNvPr>
              <p:cNvSpPr/>
              <p:nvPr/>
            </p:nvSpPr>
            <p:spPr bwMode="auto">
              <a:xfrm>
                <a:off x="3236331" y="3974305"/>
                <a:ext cx="167943" cy="98080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8DA5DCE-8A6A-4228-88FA-9F1C1BA67924}"/>
                  </a:ext>
                </a:extLst>
              </p:cNvPr>
              <p:cNvSpPr/>
              <p:nvPr/>
            </p:nvSpPr>
            <p:spPr bwMode="auto">
              <a:xfrm>
                <a:off x="3449832" y="4436269"/>
                <a:ext cx="167943" cy="518843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7E36903-1E80-40B2-9E47-8A46F278BBA9}"/>
                  </a:ext>
                </a:extLst>
              </p:cNvPr>
              <p:cNvSpPr/>
              <p:nvPr/>
            </p:nvSpPr>
            <p:spPr bwMode="auto">
              <a:xfrm>
                <a:off x="3755588" y="2946401"/>
                <a:ext cx="167943" cy="20087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766D515-7594-4790-8457-0D063F1C8EE5}"/>
                  </a:ext>
                </a:extLst>
              </p:cNvPr>
              <p:cNvSpPr/>
              <p:nvPr/>
            </p:nvSpPr>
            <p:spPr bwMode="auto">
              <a:xfrm>
                <a:off x="3969089" y="3419475"/>
                <a:ext cx="167943" cy="15356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7001961-CB82-44C6-A7A7-07E90261CE0C}"/>
                  </a:ext>
                </a:extLst>
              </p:cNvPr>
              <p:cNvSpPr/>
              <p:nvPr/>
            </p:nvSpPr>
            <p:spPr bwMode="auto">
              <a:xfrm>
                <a:off x="4266507" y="3568701"/>
                <a:ext cx="167943" cy="13864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8793F35-835A-4B3C-9BC3-61FA34207C00}"/>
                  </a:ext>
                </a:extLst>
              </p:cNvPr>
              <p:cNvSpPr/>
              <p:nvPr/>
            </p:nvSpPr>
            <p:spPr bwMode="auto">
              <a:xfrm>
                <a:off x="4480008" y="3924301"/>
                <a:ext cx="167943" cy="10308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C11A79E-A4DE-496F-BF6D-61CB1F48B09F}"/>
                  </a:ext>
                </a:extLst>
              </p:cNvPr>
              <p:cNvSpPr/>
              <p:nvPr/>
            </p:nvSpPr>
            <p:spPr bwMode="auto">
              <a:xfrm>
                <a:off x="4993277" y="4149725"/>
                <a:ext cx="167943" cy="8053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973587-5EBA-49D2-976A-8AFD4E72CFAA}"/>
                  </a:ext>
                </a:extLst>
              </p:cNvPr>
              <p:cNvSpPr/>
              <p:nvPr/>
            </p:nvSpPr>
            <p:spPr bwMode="auto">
              <a:xfrm>
                <a:off x="5296220" y="4016375"/>
                <a:ext cx="167943" cy="93873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BFE61-7726-4EDD-896C-B4D98D8D8587}"/>
                  </a:ext>
                </a:extLst>
              </p:cNvPr>
              <p:cNvSpPr/>
              <p:nvPr/>
            </p:nvSpPr>
            <p:spPr bwMode="auto">
              <a:xfrm>
                <a:off x="5509721" y="4175125"/>
                <a:ext cx="167943" cy="7799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8925977-4B59-42A1-8294-17AA4AAB3707}"/>
                  </a:ext>
                </a:extLst>
              </p:cNvPr>
              <p:cNvSpPr/>
              <p:nvPr/>
            </p:nvSpPr>
            <p:spPr bwMode="auto">
              <a:xfrm>
                <a:off x="6043291" y="4086225"/>
                <a:ext cx="167943" cy="8688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F58C634-3B66-4617-B846-89885B1859AA}"/>
                  </a:ext>
                </a:extLst>
              </p:cNvPr>
              <p:cNvSpPr/>
              <p:nvPr/>
            </p:nvSpPr>
            <p:spPr bwMode="auto">
              <a:xfrm>
                <a:off x="6333333" y="4149725"/>
                <a:ext cx="167943" cy="80538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F0AF500-7E6F-489D-BF70-0F9311EBDF2C}"/>
                  </a:ext>
                </a:extLst>
              </p:cNvPr>
              <p:cNvSpPr/>
              <p:nvPr/>
            </p:nvSpPr>
            <p:spPr bwMode="auto">
              <a:xfrm>
                <a:off x="6546834" y="4311650"/>
                <a:ext cx="167943" cy="64346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DD32325-3F0C-4050-AA09-5978D019ED1C}"/>
                  </a:ext>
                </a:extLst>
              </p:cNvPr>
              <p:cNvSpPr/>
              <p:nvPr/>
            </p:nvSpPr>
            <p:spPr bwMode="auto">
              <a:xfrm>
                <a:off x="7065361" y="4359275"/>
                <a:ext cx="167943" cy="595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CD7B8A8-DE00-4E24-AAB0-E6C9DB7E5223}"/>
                  </a:ext>
                </a:extLst>
              </p:cNvPr>
              <p:cNvSpPr/>
              <p:nvPr/>
            </p:nvSpPr>
            <p:spPr bwMode="auto">
              <a:xfrm>
                <a:off x="7357351" y="4203701"/>
                <a:ext cx="167943" cy="7514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974F9C-B5A2-4251-9ACA-26AD8C9A2925}"/>
                  </a:ext>
                </a:extLst>
              </p:cNvPr>
              <p:cNvSpPr/>
              <p:nvPr/>
            </p:nvSpPr>
            <p:spPr bwMode="auto">
              <a:xfrm>
                <a:off x="7570852" y="4381500"/>
                <a:ext cx="167943" cy="5736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0D31010-8E75-477D-98F3-776DA0EE9F8B}"/>
                  </a:ext>
                </a:extLst>
              </p:cNvPr>
              <p:cNvSpPr/>
              <p:nvPr/>
            </p:nvSpPr>
            <p:spPr bwMode="auto">
              <a:xfrm>
                <a:off x="8089379" y="4352925"/>
                <a:ext cx="167943" cy="6021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07FE359-55A6-4032-8D54-1F3790FA0C3C}"/>
                  </a:ext>
                </a:extLst>
              </p:cNvPr>
              <p:cNvSpPr/>
              <p:nvPr/>
            </p:nvSpPr>
            <p:spPr bwMode="auto">
              <a:xfrm>
                <a:off x="8394405" y="3971925"/>
                <a:ext cx="167943" cy="98318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77EE5E1-E8B5-45F1-BC8F-6292867361B6}"/>
                  </a:ext>
                </a:extLst>
              </p:cNvPr>
              <p:cNvSpPr/>
              <p:nvPr/>
            </p:nvSpPr>
            <p:spPr bwMode="auto">
              <a:xfrm>
                <a:off x="8607906" y="4359275"/>
                <a:ext cx="167943" cy="595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DC69D69-7FEF-4A95-94D2-E03084D5F7EB}"/>
                  </a:ext>
                </a:extLst>
              </p:cNvPr>
              <p:cNvSpPr/>
              <p:nvPr/>
            </p:nvSpPr>
            <p:spPr bwMode="auto">
              <a:xfrm>
                <a:off x="9413343" y="4375150"/>
                <a:ext cx="167943" cy="57996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B1100A3-C8BA-467B-85EA-AEE537116FBE}"/>
                  </a:ext>
                </a:extLst>
              </p:cNvPr>
              <p:cNvSpPr/>
              <p:nvPr/>
            </p:nvSpPr>
            <p:spPr bwMode="auto">
              <a:xfrm>
                <a:off x="9634464" y="4403725"/>
                <a:ext cx="167943" cy="5513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8FF3558-D79B-4748-8947-B90FDC9BE221}"/>
                  </a:ext>
                </a:extLst>
              </p:cNvPr>
              <p:cNvSpPr/>
              <p:nvPr/>
            </p:nvSpPr>
            <p:spPr bwMode="auto">
              <a:xfrm>
                <a:off x="10166594" y="4613275"/>
                <a:ext cx="167943" cy="341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5785BB1-4CF2-4E37-9EC9-D2725219D8BC}"/>
                  </a:ext>
                </a:extLst>
              </p:cNvPr>
              <p:cNvSpPr/>
              <p:nvPr/>
            </p:nvSpPr>
            <p:spPr bwMode="auto">
              <a:xfrm>
                <a:off x="9115870" y="4381500"/>
                <a:ext cx="167943" cy="5736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05613B8-392F-435D-94DD-610B94E18288}"/>
                </a:ext>
              </a:extLst>
            </p:cNvPr>
            <p:cNvSpPr/>
            <p:nvPr/>
          </p:nvSpPr>
          <p:spPr bwMode="auto">
            <a:xfrm>
              <a:off x="3076353" y="2021126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6C28D42-DEC1-4CB3-946A-B0B00FF6D825}"/>
                </a:ext>
              </a:extLst>
            </p:cNvPr>
            <p:cNvSpPr/>
            <p:nvPr/>
          </p:nvSpPr>
          <p:spPr bwMode="auto">
            <a:xfrm>
              <a:off x="3076353" y="2328644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8C7B5D3D-50C0-454A-8B99-2E74CD1AF084}"/>
                </a:ext>
              </a:extLst>
            </p:cNvPr>
            <p:cNvSpPr txBox="1"/>
            <p:nvPr/>
          </p:nvSpPr>
          <p:spPr>
            <a:xfrm>
              <a:off x="3231429" y="1956764"/>
              <a:ext cx="1977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Every 8 weeks group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FBABABFB-2C91-44D8-8500-C1FEC779AFE6}"/>
                </a:ext>
              </a:extLst>
            </p:cNvPr>
            <p:cNvSpPr txBox="1"/>
            <p:nvPr/>
          </p:nvSpPr>
          <p:spPr>
            <a:xfrm>
              <a:off x="3231429" y="2264282"/>
              <a:ext cx="1877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Every 4 weeks group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86ED692-EFF7-4C6C-938A-84E05221D48E}"/>
                </a:ext>
              </a:extLst>
            </p:cNvPr>
            <p:cNvSpPr txBox="1"/>
            <p:nvPr/>
          </p:nvSpPr>
          <p:spPr>
            <a:xfrm>
              <a:off x="1215661" y="5704834"/>
              <a:ext cx="1475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Partcipants at visit</a:t>
              </a:r>
            </a:p>
            <a:p>
              <a:r>
                <a:rPr lang="en-US" sz="1200"/>
                <a:t>Every 8 weeks group</a:t>
              </a:r>
            </a:p>
            <a:p>
              <a:r>
                <a:rPr lang="en-US" sz="1200"/>
                <a:t>Every 4 weeks group</a:t>
              </a: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7E270D0A-825B-4D83-80D9-856B2164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835" y="5981833"/>
              <a:ext cx="2356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194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196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id="{58FDD425-A1FF-45F8-827F-021F25FC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16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321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515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id="{50FBA566-5562-40F9-886C-E5F0436B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528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514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515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2" name="Rectangle 53">
              <a:extLst>
                <a:ext uri="{FF2B5EF4-FFF2-40B4-BE49-F238E27FC236}">
                  <a16:creationId xmlns:a16="http://schemas.microsoft.com/office/drawing/2014/main" id="{B215C705-E036-4FBF-9BF8-6A2FAD535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92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513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3" name="Rectangle 54">
              <a:extLst>
                <a:ext uri="{FF2B5EF4-FFF2-40B4-BE49-F238E27FC236}">
                  <a16:creationId xmlns:a16="http://schemas.microsoft.com/office/drawing/2014/main" id="{77A351C9-14B0-4753-8FF2-660D24BE4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524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511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508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4" name="Rectangle 55">
              <a:extLst>
                <a:ext uri="{FF2B5EF4-FFF2-40B4-BE49-F238E27FC236}">
                  <a16:creationId xmlns:a16="http://schemas.microsoft.com/office/drawing/2014/main" id="{55C4F519-6DBB-45FA-861D-AA4BEBB3C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835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5" name="Rectangle 56">
              <a:extLst>
                <a:ext uri="{FF2B5EF4-FFF2-40B4-BE49-F238E27FC236}">
                  <a16:creationId xmlns:a16="http://schemas.microsoft.com/office/drawing/2014/main" id="{EB641BDA-AA2D-496F-94F4-95460FC1B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495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503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F598B973-487D-41FF-859A-88BF7255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751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7" name="Rectangle 58">
              <a:extLst>
                <a:ext uri="{FF2B5EF4-FFF2-40B4-BE49-F238E27FC236}">
                  <a16:creationId xmlns:a16="http://schemas.microsoft.com/office/drawing/2014/main" id="{3A0D6C2C-ED68-4DFD-B498-5D49B8749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411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496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499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FC2D99BB-BFDD-4384-BA3A-D4731F46B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5119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35477370-BB48-45F3-8540-C67C8E8DD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859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495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491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794F88DC-5695-4218-8F5D-AF78E13B6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7463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490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1" name="Rectangle 63">
              <a:extLst>
                <a:ext uri="{FF2B5EF4-FFF2-40B4-BE49-F238E27FC236}">
                  <a16:creationId xmlns:a16="http://schemas.microsoft.com/office/drawing/2014/main" id="{9609B853-12CB-40FD-BAF3-12B4E673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64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493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488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99099890-69BA-4618-8018-1F26BB55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244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476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3" name="Accolade ouvrante 112">
              <a:extLst>
                <a:ext uri="{FF2B5EF4-FFF2-40B4-BE49-F238E27FC236}">
                  <a16:creationId xmlns:a16="http://schemas.microsoft.com/office/drawing/2014/main" id="{A72870ED-FC47-439C-93CD-500A6A8C1FD8}"/>
                </a:ext>
              </a:extLst>
            </p:cNvPr>
            <p:cNvSpPr/>
            <p:nvPr/>
          </p:nvSpPr>
          <p:spPr>
            <a:xfrm rot="16200000">
              <a:off x="6652619" y="2055620"/>
              <a:ext cx="193352" cy="6658669"/>
            </a:xfrm>
            <a:prstGeom prst="leftBrac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Text Box 3">
            <a:extLst>
              <a:ext uri="{FF2B5EF4-FFF2-40B4-BE49-F238E27FC236}">
                <a16:creationId xmlns:a16="http://schemas.microsoft.com/office/drawing/2014/main" id="{7D71C369-633E-4267-A076-DD227D61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57082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Lancet 2020 </a:t>
            </a:r>
            <a:r>
              <a:rPr lang="fr-FR" sz="1400" i="1" dirty="0" err="1"/>
              <a:t>Dec</a:t>
            </a:r>
            <a:r>
              <a:rPr lang="fr-FR" sz="1400" i="1" dirty="0"/>
              <a:t> 19;396:1994-2005</a:t>
            </a:r>
          </a:p>
        </p:txBody>
      </p:sp>
    </p:spTree>
    <p:extLst>
      <p:ext uri="{BB962C8B-B14F-4D97-AF65-F5344CB8AC3E}">
        <p14:creationId xmlns:p14="http://schemas.microsoft.com/office/powerpoint/2010/main" val="138407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CB LA + RPV LA</a:t>
            </a:r>
            <a:br>
              <a:rPr lang="en-US"/>
            </a:br>
            <a:r>
              <a:rPr lang="en-US" sz="2700"/>
              <a:t>Pooled analysis of confirmed virologic failures, resistance emergence at failure, and discontinuations for AE</a:t>
            </a:r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2786545-1176-4A9B-BED1-4CA18E04A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22692"/>
              </p:ext>
            </p:extLst>
          </p:nvPr>
        </p:nvGraphicFramePr>
        <p:xfrm>
          <a:off x="197557" y="1900997"/>
          <a:ext cx="1175455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5617">
                  <a:extLst>
                    <a:ext uri="{9D8B030D-6E8A-4147-A177-3AD203B41FA5}">
                      <a16:colId xmlns:a16="http://schemas.microsoft.com/office/drawing/2014/main" val="1450966289"/>
                    </a:ext>
                  </a:extLst>
                </a:gridCol>
                <a:gridCol w="1627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91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ATLAS-2M W96 </a:t>
                      </a:r>
                      <a:r>
                        <a:rPr lang="fr-FR" sz="1600" baseline="30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FLAIR W96 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ATLAS W48 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Q8W 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N=522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N=523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N=283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DTG/ABC/3TC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N=283</a:t>
                      </a:r>
                    </a:p>
                  </a:txBody>
                  <a:tcPr anchor="ctr" horzOverflow="overflow">
                    <a:solidFill>
                      <a:srgbClr val="050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N=308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CAR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N=308</a:t>
                      </a:r>
                    </a:p>
                  </a:txBody>
                  <a:tcPr anchor="ctr" horzOverflow="overflow">
                    <a:solidFill>
                      <a:srgbClr val="050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*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9 (1.7 %)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2 (0.4 %)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4 (1.4 %)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(1.4 %)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3 (1 %)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(1.3 %)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HIV-1 sub-type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A1 = 3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A1 = 2, AG = 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with RPV mutations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mutations at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7/9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K101E, E138E/K, E138A, Y188L,Y181C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K101E, M230L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3/4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K101E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E138/E/A/K/</a:t>
                      </a:r>
                      <a:r>
                        <a:rPr kumimoji="0" lang="fr-F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E138K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E138E/K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Emergence of NRTI mutations in 3/4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with INSTI mutations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 mutations at failure</a:t>
                      </a: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5/9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Q148R, N155H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2/2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E138E/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Q148R, N155N/H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3/4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G140R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Q148R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N155H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Discontinuations for AE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18 (3.4 %)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19 (3.6 %)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12 (4 %)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14 (4.5 %)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5 1.6 %)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Discontinuations for ISR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7 (1.3 %)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11 (2.1 %)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6 (2.1 %)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(1.3 %)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3445" y="62540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ea typeface="ＭＳ Ｐゴシック" pitchFamily="34" charset="-128"/>
              </a:rPr>
              <a:t>* CVF = Confirmed virologic failures (CVF) = 2 consecutive HIV RNA ≥ 200 c/mL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208ED5A-A2D3-49BC-85AD-2B5C5B34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85" y="6241639"/>
            <a:ext cx="6188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US" sz="1400" i="1" dirty="0"/>
              <a:t>1. Jaeger H, CROI 2021, Abs. 401 ; 2. Orkin C, Lancet HIV 2021 April;8:e185-96 ;</a:t>
            </a:r>
            <a:br>
              <a:rPr lang="en-US" sz="1400" i="1" dirty="0"/>
            </a:br>
            <a:r>
              <a:rPr lang="en-US" sz="1400" i="1" dirty="0"/>
              <a:t> 3. </a:t>
            </a:r>
            <a:r>
              <a:rPr lang="en-US" sz="1400" i="1" dirty="0" err="1"/>
              <a:t>Rizzardini</a:t>
            </a:r>
            <a:r>
              <a:rPr lang="en-US" sz="1400" i="1" dirty="0"/>
              <a:t> G. JAIDS 2020;85:498-506 </a:t>
            </a:r>
          </a:p>
        </p:txBody>
      </p:sp>
    </p:spTree>
    <p:extLst>
      <p:ext uri="{BB962C8B-B14F-4D97-AF65-F5344CB8AC3E}">
        <p14:creationId xmlns:p14="http://schemas.microsoft.com/office/powerpoint/2010/main" val="41349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  <a:br>
              <a:rPr lang="fr-FR" dirty="0"/>
            </a:br>
            <a:r>
              <a:rPr lang="fr-FR" dirty="0"/>
              <a:t>Indication and </a:t>
            </a:r>
            <a:r>
              <a:rPr lang="fr-FR" dirty="0" err="1"/>
              <a:t>Practical</a:t>
            </a:r>
            <a:r>
              <a:rPr lang="fr-FR" dirty="0"/>
              <a:t>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2016064"/>
            <a:ext cx="11243352" cy="48722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EMA approval / </a:t>
            </a:r>
            <a:r>
              <a:rPr lang="en-US" dirty="0">
                <a:solidFill>
                  <a:srgbClr val="0000FF"/>
                </a:solidFill>
              </a:rPr>
              <a:t>FDA approval (</a:t>
            </a:r>
            <a:r>
              <a:rPr lang="en-US" dirty="0" err="1">
                <a:solidFill>
                  <a:srgbClr val="0000FF"/>
                </a:solidFill>
              </a:rPr>
              <a:t>Cabenuva</a:t>
            </a:r>
            <a:r>
              <a:rPr lang="en-US" dirty="0">
                <a:solidFill>
                  <a:srgbClr val="0000FF"/>
                </a:solidFill>
              </a:rPr>
              <a:t>®)</a:t>
            </a:r>
          </a:p>
          <a:p>
            <a:pPr lvl="1"/>
            <a:r>
              <a:rPr lang="en-US" sz="2200" dirty="0"/>
              <a:t>CAB LA (</a:t>
            </a:r>
            <a:r>
              <a:rPr lang="en-US" sz="2200" dirty="0" err="1"/>
              <a:t>Vocabria</a:t>
            </a:r>
            <a:r>
              <a:rPr lang="en-US" sz="2200" dirty="0"/>
              <a:t>®)  IM + RPV LA (</a:t>
            </a:r>
            <a:r>
              <a:rPr lang="en-US" sz="2200" dirty="0" err="1"/>
              <a:t>Rekambys</a:t>
            </a:r>
            <a:r>
              <a:rPr lang="en-US" sz="2200" dirty="0"/>
              <a:t>®) IM indicated for the treatment of HIV-1 infection in adults </a:t>
            </a:r>
            <a:r>
              <a:rPr lang="en-US" sz="2200" dirty="0">
                <a:solidFill>
                  <a:srgbClr val="0000FF"/>
                </a:solidFill>
              </a:rPr>
              <a:t>(to replace current ART) </a:t>
            </a:r>
            <a:r>
              <a:rPr lang="en-US" sz="2200" dirty="0"/>
              <a:t>who are virologically suppressed (HIV RNA &lt;50 cp/mL) on a stable ART </a:t>
            </a:r>
            <a:r>
              <a:rPr lang="en-US" sz="2200" i="1" dirty="0"/>
              <a:t>without present or past evidence of viral resistance to, and no prior virological failure with agents of the NNRTI and INI class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(with no history of treatment failure and with no known or suspected resistance to CAB or RPV) </a:t>
            </a:r>
          </a:p>
          <a:p>
            <a:pPr lvl="1"/>
            <a:r>
              <a:rPr lang="en-US" sz="2200" dirty="0"/>
              <a:t>Oral lead-in CAB 30 mg </a:t>
            </a:r>
            <a:r>
              <a:rPr lang="en-US" sz="2200" dirty="0" err="1"/>
              <a:t>qd</a:t>
            </a:r>
            <a:r>
              <a:rPr lang="en-US" sz="2200" dirty="0"/>
              <a:t> + RPV 25 mg </a:t>
            </a:r>
            <a:r>
              <a:rPr lang="en-US" sz="2200" dirty="0" err="1"/>
              <a:t>qd</a:t>
            </a:r>
            <a:r>
              <a:rPr lang="en-US" sz="2200" dirty="0"/>
              <a:t> x 28 days)</a:t>
            </a:r>
          </a:p>
          <a:p>
            <a:pPr lvl="1"/>
            <a:r>
              <a:rPr lang="en-US" sz="2200" dirty="0"/>
              <a:t>CAB LA + RPV LA IM</a:t>
            </a:r>
            <a:endParaRPr lang="en-US" dirty="0"/>
          </a:p>
          <a:p>
            <a:pPr lvl="3"/>
            <a:r>
              <a:rPr lang="en-US" sz="1700" dirty="0"/>
              <a:t>Monthly dosing: 600 mg CAB + 900 mg RPV (initial dose) then 400 mg CAB + 600 mg RPV every month (EMA /</a:t>
            </a:r>
            <a:r>
              <a:rPr lang="en-US" sz="1700" dirty="0">
                <a:solidFill>
                  <a:srgbClr val="0000FF"/>
                </a:solidFill>
              </a:rPr>
              <a:t> FDA</a:t>
            </a:r>
            <a:r>
              <a:rPr lang="en-US" sz="1700" dirty="0"/>
              <a:t>)</a:t>
            </a:r>
          </a:p>
          <a:p>
            <a:pPr lvl="3"/>
            <a:r>
              <a:rPr lang="en-US" sz="1700" dirty="0"/>
              <a:t>Every 2 months dosing: 600 mg CAB + 900 mg RPV at M1 and M2, then every 2 months (EMA)</a:t>
            </a:r>
          </a:p>
          <a:p>
            <a:pPr lvl="3"/>
            <a:endParaRPr lang="en-US" dirty="0"/>
          </a:p>
          <a:p>
            <a:r>
              <a:rPr lang="en-US" dirty="0"/>
              <a:t>Questions for clinical use ?</a:t>
            </a:r>
          </a:p>
          <a:p>
            <a:pPr lvl="1"/>
            <a:r>
              <a:rPr lang="en-US" dirty="0"/>
              <a:t>Patients’ satisfaction QM vs Q2M</a:t>
            </a:r>
          </a:p>
          <a:p>
            <a:pPr lvl="1"/>
            <a:r>
              <a:rPr lang="en-US" dirty="0"/>
              <a:t>Predicting virologic failure</a:t>
            </a:r>
          </a:p>
          <a:p>
            <a:pPr lvl="1"/>
            <a:r>
              <a:rPr lang="en-US" dirty="0"/>
              <a:t>Oral lead-in </a:t>
            </a:r>
          </a:p>
          <a:p>
            <a:pPr lvl="1"/>
            <a:r>
              <a:rPr lang="en-US" dirty="0"/>
              <a:t>Missed doses</a:t>
            </a:r>
          </a:p>
          <a:p>
            <a:pPr lvl="1"/>
            <a:r>
              <a:rPr lang="en-US" dirty="0"/>
              <a:t>Oral bridging</a:t>
            </a:r>
          </a:p>
          <a:p>
            <a:pPr lvl="1"/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25878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15EF06-1951-42EA-9B77-906E84B9A829}"/>
              </a:ext>
            </a:extLst>
          </p:cNvPr>
          <p:cNvSpPr/>
          <p:nvPr/>
        </p:nvSpPr>
        <p:spPr>
          <a:xfrm>
            <a:off x="657694" y="1216867"/>
            <a:ext cx="9179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HIVTSQs Change From Baseline in Those Without Prior CAB + RPV Exposure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781BCE-B676-4E7A-9A62-C50220D2BE5F}"/>
              </a:ext>
            </a:extLst>
          </p:cNvPr>
          <p:cNvSpPr txBox="1"/>
          <p:nvPr/>
        </p:nvSpPr>
        <p:spPr>
          <a:xfrm>
            <a:off x="1410190" y="6420232"/>
            <a:ext cx="526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*HIVTSQ was adapted to include two additional questions relating to injectable treatment.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0D1D27-B968-4B06-9C66-B0543EA73B3A}"/>
              </a:ext>
            </a:extLst>
          </p:cNvPr>
          <p:cNvGrpSpPr/>
          <p:nvPr/>
        </p:nvGrpSpPr>
        <p:grpSpPr>
          <a:xfrm>
            <a:off x="1386573" y="1689637"/>
            <a:ext cx="9223909" cy="4719418"/>
            <a:chOff x="1386573" y="1689637"/>
            <a:chExt cx="9223909" cy="47194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F18979-2F47-437D-BBC8-8264DA9E4E02}"/>
                </a:ext>
              </a:extLst>
            </p:cNvPr>
            <p:cNvSpPr txBox="1"/>
            <p:nvPr/>
          </p:nvSpPr>
          <p:spPr>
            <a:xfrm>
              <a:off x="1386573" y="1963532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Satisfaction Items :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08082-237C-405D-BC4D-9B2D7CEBEB28}"/>
                </a:ext>
              </a:extLst>
            </p:cNvPr>
            <p:cNvSpPr txBox="1"/>
            <p:nvPr/>
          </p:nvSpPr>
          <p:spPr>
            <a:xfrm>
              <a:off x="1386573" y="2271770"/>
              <a:ext cx="2919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continuing present treatment?</a:t>
              </a:r>
              <a:endParaRPr lang="fr-FR" sz="110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8ED19B-DF2A-41BE-AD27-2954E75078D3}"/>
                </a:ext>
              </a:extLst>
            </p:cNvPr>
            <p:cNvSpPr txBox="1"/>
            <p:nvPr/>
          </p:nvSpPr>
          <p:spPr>
            <a:xfrm>
              <a:off x="1386573" y="2580008"/>
              <a:ext cx="1957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Flexibility of recent treatment?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63218B-1CBD-47F6-B38D-7D52C0F33B59}"/>
                </a:ext>
              </a:extLst>
            </p:cNvPr>
            <p:cNvSpPr txBox="1"/>
            <p:nvPr/>
          </p:nvSpPr>
          <p:spPr>
            <a:xfrm>
              <a:off x="1386573" y="2888246"/>
              <a:ext cx="2154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Convenience of recent treatment?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133D63-46B6-4E30-8B40-A59FA511F02E}"/>
                </a:ext>
              </a:extLst>
            </p:cNvPr>
            <p:cNvSpPr txBox="1"/>
            <p:nvPr/>
          </p:nvSpPr>
          <p:spPr>
            <a:xfrm>
              <a:off x="1386573" y="3196484"/>
              <a:ext cx="3041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impact of treatment on lifestyle?</a:t>
              </a:r>
              <a:endParaRPr lang="fr-FR" sz="11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5C55BB-8429-43CE-BF25-D15815F87112}"/>
                </a:ext>
              </a:extLst>
            </p:cNvPr>
            <p:cNvSpPr txBox="1"/>
            <p:nvPr/>
          </p:nvSpPr>
          <p:spPr>
            <a:xfrm>
              <a:off x="1386573" y="3504722"/>
              <a:ext cx="2436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Ease or difficulty of recent treatment?*</a:t>
              </a:r>
              <a:endParaRPr lang="fr-FR" sz="1100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0919A3-36E3-4041-BA71-41D8EA94A1F1}"/>
                </a:ext>
              </a:extLst>
            </p:cNvPr>
            <p:cNvSpPr txBox="1"/>
            <p:nvPr/>
          </p:nvSpPr>
          <p:spPr>
            <a:xfrm>
              <a:off x="1386573" y="3812960"/>
              <a:ext cx="3416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Willingness to recommend present treatment to others?</a:t>
              </a:r>
              <a:endParaRPr lang="fr-FR" sz="1100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4B958E8-93A4-47E1-9E77-56ED647DBC3C}"/>
                </a:ext>
              </a:extLst>
            </p:cNvPr>
            <p:cNvSpPr txBox="1"/>
            <p:nvPr/>
          </p:nvSpPr>
          <p:spPr>
            <a:xfrm>
              <a:off x="1386573" y="4095268"/>
              <a:ext cx="21579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Satisfaction with current regimen?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D73E2F-10D0-4137-91DE-89ADE0E2F69D}"/>
                </a:ext>
              </a:extLst>
            </p:cNvPr>
            <p:cNvSpPr txBox="1"/>
            <p:nvPr/>
          </p:nvSpPr>
          <p:spPr>
            <a:xfrm>
              <a:off x="1386573" y="4429436"/>
              <a:ext cx="27158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current regimen demands?</a:t>
              </a:r>
              <a:endParaRPr lang="fr-FR" sz="1100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6CB9018-19AA-479E-B5AD-EBDE7A0A7721}"/>
                </a:ext>
              </a:extLst>
            </p:cNvPr>
            <p:cNvSpPr txBox="1"/>
            <p:nvPr/>
          </p:nvSpPr>
          <p:spPr>
            <a:xfrm>
              <a:off x="1386573" y="4711744"/>
              <a:ext cx="22926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Satisfaction with HIV understanding?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45A1059-BA93-4433-801B-8616CB0AE6DE}"/>
                </a:ext>
              </a:extLst>
            </p:cNvPr>
            <p:cNvSpPr txBox="1"/>
            <p:nvPr/>
          </p:nvSpPr>
          <p:spPr>
            <a:xfrm>
              <a:off x="1386573" y="5045912"/>
              <a:ext cx="3321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the side effects of current treatment?</a:t>
              </a:r>
              <a:endParaRPr lang="fr-FR" sz="11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D2D3AD8-A458-432D-A683-AE236DCF72C5}"/>
                </a:ext>
              </a:extLst>
            </p:cNvPr>
            <p:cNvSpPr txBox="1"/>
            <p:nvPr/>
          </p:nvSpPr>
          <p:spPr>
            <a:xfrm>
              <a:off x="1386573" y="5354150"/>
              <a:ext cx="21002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Perception of recent HIV control?</a:t>
              </a:r>
              <a:endParaRPr lang="fr-FR" sz="11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B0C4840-104F-4322-8AA6-B735AF5294DC}"/>
                </a:ext>
              </a:extLst>
            </p:cNvPr>
            <p:cNvSpPr txBox="1"/>
            <p:nvPr/>
          </p:nvSpPr>
          <p:spPr>
            <a:xfrm>
              <a:off x="1386573" y="5615203"/>
              <a:ext cx="17652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amount or</a:t>
              </a:r>
              <a:br>
                <a:rPr lang="en-US" sz="1100" dirty="0"/>
              </a:br>
              <a:r>
                <a:rPr lang="en-US" sz="1100" dirty="0"/>
                <a:t>discomfort/pain on present</a:t>
              </a:r>
              <a:br>
                <a:rPr lang="en-US" sz="1100" dirty="0"/>
              </a:br>
              <a:r>
                <a:rPr lang="en-US" sz="1100" dirty="0"/>
                <a:t>treatment?*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D08802-8170-4B3B-8900-1AE55D7C1CFB}"/>
                </a:ext>
              </a:extLst>
            </p:cNvPr>
            <p:cNvSpPr txBox="1"/>
            <p:nvPr/>
          </p:nvSpPr>
          <p:spPr>
            <a:xfrm>
              <a:off x="3798192" y="1902572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-0,5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810BA5-754D-48BA-B43A-C708B4EFDD69}"/>
                </a:ext>
              </a:extLst>
            </p:cNvPr>
            <p:cNvSpPr txBox="1"/>
            <p:nvPr/>
          </p:nvSpPr>
          <p:spPr>
            <a:xfrm>
              <a:off x="6670653" y="217112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AF071E2-9EEE-458F-9EB4-04893B063264}"/>
                </a:ext>
              </a:extLst>
            </p:cNvPr>
            <p:cNvSpPr txBox="1"/>
            <p:nvPr/>
          </p:nvSpPr>
          <p:spPr>
            <a:xfrm>
              <a:off x="6466615" y="231005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0,7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8BB0A3A-E010-4D3F-9FCC-E19105823C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51860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4FDEBE-1358-42EE-A33A-7924C51FE179}"/>
                </a:ext>
              </a:extLst>
            </p:cNvPr>
            <p:cNvSpPr txBox="1"/>
            <p:nvPr/>
          </p:nvSpPr>
          <p:spPr>
            <a:xfrm>
              <a:off x="4903446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BFFDF5-B629-434B-A151-7CCDAE7EB1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1425" y="2122880"/>
              <a:ext cx="0" cy="3896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A5A93B-94AC-4A54-8A9D-069B8ADCCF54}"/>
                </a:ext>
              </a:extLst>
            </p:cNvPr>
            <p:cNvSpPr txBox="1"/>
            <p:nvPr/>
          </p:nvSpPr>
          <p:spPr>
            <a:xfrm>
              <a:off x="5898703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0,5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7197125-7F07-4BCA-8B3C-B7CFDE86F69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031532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FDEC7E-ED12-4A3C-B9D2-2F560D23DAC0}"/>
                </a:ext>
              </a:extLst>
            </p:cNvPr>
            <p:cNvSpPr txBox="1"/>
            <p:nvPr/>
          </p:nvSpPr>
          <p:spPr>
            <a:xfrm>
              <a:off x="6986933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A690F69-0CBE-46E0-83BD-22BAB11958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73275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AA0164-22F5-4AC3-903B-89CA0B1C847A}"/>
                </a:ext>
              </a:extLst>
            </p:cNvPr>
            <p:cNvSpPr txBox="1"/>
            <p:nvPr/>
          </p:nvSpPr>
          <p:spPr>
            <a:xfrm>
              <a:off x="7964388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1,5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05271DD-C80D-4D5F-9F17-F36DD418C9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20461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1FB348C-0990-4E26-9672-83377925AE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3657" y="2200076"/>
              <a:ext cx="41609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0C5C16-521A-4FEB-BF22-DE940458C628}"/>
                </a:ext>
              </a:extLst>
            </p:cNvPr>
            <p:cNvSpPr txBox="1"/>
            <p:nvPr/>
          </p:nvSpPr>
          <p:spPr>
            <a:xfrm>
              <a:off x="4003657" y="1689637"/>
              <a:ext cx="426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Mean HIVTSQ change from baseline item scores at S48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AE3E24-A432-4652-B6DB-A8FC99B3F6D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52519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508DDB-6071-4640-8352-86DE3F5B75B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84015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84C40E7-1197-44B2-ABCF-046741C93154}"/>
                </a:ext>
              </a:extLst>
            </p:cNvPr>
            <p:cNvSpPr txBox="1"/>
            <p:nvPr/>
          </p:nvSpPr>
          <p:spPr>
            <a:xfrm>
              <a:off x="6670653" y="247891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322FE26-5110-4D6F-B31B-5407F0D28C76}"/>
                </a:ext>
              </a:extLst>
            </p:cNvPr>
            <p:cNvSpPr txBox="1"/>
            <p:nvPr/>
          </p:nvSpPr>
          <p:spPr>
            <a:xfrm>
              <a:off x="6670653" y="2633484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99C194C-5AF4-46C7-8AD8-5F7CB9391D9A}"/>
                </a:ext>
              </a:extLst>
            </p:cNvPr>
            <p:cNvSpPr txBox="1"/>
            <p:nvPr/>
          </p:nvSpPr>
          <p:spPr>
            <a:xfrm>
              <a:off x="6466615" y="279545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02F059B-B21B-453E-AF7E-4607650ED57F}"/>
                </a:ext>
              </a:extLst>
            </p:cNvPr>
            <p:cNvSpPr txBox="1"/>
            <p:nvPr/>
          </p:nvSpPr>
          <p:spPr>
            <a:xfrm>
              <a:off x="6051455" y="294172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8F0D4C1-39FB-4FD7-BCA7-C49CD5263DB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15970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60AA2F4-6ECF-41A0-AA8B-4D228520679E}"/>
                </a:ext>
              </a:extLst>
            </p:cNvPr>
            <p:cNvSpPr txBox="1"/>
            <p:nvPr/>
          </p:nvSpPr>
          <p:spPr>
            <a:xfrm>
              <a:off x="6051455" y="326126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5192AA8-AA4C-49D5-B57A-E5AC0E5E3653}"/>
                </a:ext>
              </a:extLst>
            </p:cNvPr>
            <p:cNvSpPr txBox="1"/>
            <p:nvPr/>
          </p:nvSpPr>
          <p:spPr>
            <a:xfrm>
              <a:off x="6051455" y="311338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435BB9-1F82-41FC-8FCD-A65F127A700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475029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14490D5-D339-4660-A903-500B10340DD8}"/>
                </a:ext>
              </a:extLst>
            </p:cNvPr>
            <p:cNvSpPr txBox="1"/>
            <p:nvPr/>
          </p:nvSpPr>
          <p:spPr>
            <a:xfrm>
              <a:off x="5625035" y="3576595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28CA1E-2D09-48CD-B992-2A9F5681C42F}"/>
                </a:ext>
              </a:extLst>
            </p:cNvPr>
            <p:cNvSpPr txBox="1"/>
            <p:nvPr/>
          </p:nvSpPr>
          <p:spPr>
            <a:xfrm>
              <a:off x="5841905" y="342870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0,4</a:t>
              </a:r>
              <a:endParaRPr lang="fr-FR" sz="1000" dirty="0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AADF1FC-5FAE-4571-8D77-76D155E7EF0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79035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5B49F0F-8ADE-456F-A61C-AA343D96DAFC}"/>
                </a:ext>
              </a:extLst>
            </p:cNvPr>
            <p:cNvSpPr txBox="1"/>
            <p:nvPr/>
          </p:nvSpPr>
          <p:spPr>
            <a:xfrm>
              <a:off x="5625035" y="389192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25FE0B-5F29-430C-9F79-1D113020EA0C}"/>
                </a:ext>
              </a:extLst>
            </p:cNvPr>
            <p:cNvSpPr txBox="1"/>
            <p:nvPr/>
          </p:nvSpPr>
          <p:spPr>
            <a:xfrm>
              <a:off x="5841905" y="3744036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0,4</a:t>
              </a:r>
              <a:endParaRPr lang="fr-FR" sz="1000" dirty="0"/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71062ED-1A96-4A47-89E9-4A5218F6EDC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11220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5B1BB0-5BDA-4CF5-9FD0-13DD138E176F}"/>
                </a:ext>
              </a:extLst>
            </p:cNvPr>
            <p:cNvSpPr txBox="1"/>
            <p:nvPr/>
          </p:nvSpPr>
          <p:spPr>
            <a:xfrm>
              <a:off x="5424458" y="421377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04A835C-6240-4336-8735-B33A955B2E6D}"/>
                </a:ext>
              </a:extLst>
            </p:cNvPr>
            <p:cNvSpPr txBox="1"/>
            <p:nvPr/>
          </p:nvSpPr>
          <p:spPr>
            <a:xfrm>
              <a:off x="5625035" y="406588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E4CA95A-077E-4617-ACC6-C7AC7C0CA6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42762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D46070D-C33B-45E9-9B41-3E9CE5D8EAD1}"/>
                </a:ext>
              </a:extLst>
            </p:cNvPr>
            <p:cNvSpPr txBox="1"/>
            <p:nvPr/>
          </p:nvSpPr>
          <p:spPr>
            <a:xfrm>
              <a:off x="5424458" y="452918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13A0887-310E-428F-B1F2-0933CD9F41FA}"/>
                </a:ext>
              </a:extLst>
            </p:cNvPr>
            <p:cNvSpPr txBox="1"/>
            <p:nvPr/>
          </p:nvSpPr>
          <p:spPr>
            <a:xfrm>
              <a:off x="5424458" y="438130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6794005E-3378-4CBD-8464-12F3EBF79956}"/>
                </a:ext>
              </a:extLst>
            </p:cNvPr>
            <p:cNvGrpSpPr/>
            <p:nvPr/>
          </p:nvGrpSpPr>
          <p:grpSpPr>
            <a:xfrm>
              <a:off x="5029828" y="2236574"/>
              <a:ext cx="1676275" cy="2786005"/>
              <a:chOff x="6732812" y="2236574"/>
              <a:chExt cx="1674588" cy="278600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A49950-B2C6-420D-80F5-DA2ADBF8DA37}"/>
                  </a:ext>
                </a:extLst>
              </p:cNvPr>
              <p:cNvSpPr/>
              <p:nvPr/>
            </p:nvSpPr>
            <p:spPr bwMode="auto">
              <a:xfrm>
                <a:off x="6734561" y="2373630"/>
                <a:ext cx="1460749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7C8216-BB55-44C5-96FD-73B2B3F29DE0}"/>
                  </a:ext>
                </a:extLst>
              </p:cNvPr>
              <p:cNvSpPr/>
              <p:nvPr/>
            </p:nvSpPr>
            <p:spPr bwMode="auto">
              <a:xfrm>
                <a:off x="6732835" y="2236574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B1D767-0E40-4955-9763-B1C801282EF0}"/>
                  </a:ext>
                </a:extLst>
              </p:cNvPr>
              <p:cNvSpPr/>
              <p:nvPr/>
            </p:nvSpPr>
            <p:spPr bwMode="auto">
              <a:xfrm>
                <a:off x="6732812" y="2692093"/>
                <a:ext cx="167458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272F7C-3D35-4F7A-B19E-9B2FA5A0D5DA}"/>
                  </a:ext>
                </a:extLst>
              </p:cNvPr>
              <p:cNvSpPr/>
              <p:nvPr/>
            </p:nvSpPr>
            <p:spPr bwMode="auto">
              <a:xfrm>
                <a:off x="6732835" y="2555037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ED70D1-7C07-4F1F-9E78-3F5A712D2B45}"/>
                  </a:ext>
                </a:extLst>
              </p:cNvPr>
              <p:cNvSpPr/>
              <p:nvPr/>
            </p:nvSpPr>
            <p:spPr bwMode="auto">
              <a:xfrm>
                <a:off x="6738002" y="3003102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6F5B832-8199-4048-97E7-B39DA51F38AC}"/>
                  </a:ext>
                </a:extLst>
              </p:cNvPr>
              <p:cNvSpPr/>
              <p:nvPr/>
            </p:nvSpPr>
            <p:spPr bwMode="auto">
              <a:xfrm>
                <a:off x="6734561" y="2866046"/>
                <a:ext cx="146074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8DD48-92B4-4CEF-A79E-456C029B583F}"/>
                  </a:ext>
                </a:extLst>
              </p:cNvPr>
              <p:cNvSpPr/>
              <p:nvPr/>
            </p:nvSpPr>
            <p:spPr bwMode="auto">
              <a:xfrm>
                <a:off x="6738002" y="3322647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0E2E78-D04B-495E-8C43-95B78CFB6CD1}"/>
                  </a:ext>
                </a:extLst>
              </p:cNvPr>
              <p:cNvSpPr/>
              <p:nvPr/>
            </p:nvSpPr>
            <p:spPr bwMode="auto">
              <a:xfrm>
                <a:off x="6738002" y="3185591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708793-20F1-4458-BAE5-353074084132}"/>
                  </a:ext>
                </a:extLst>
              </p:cNvPr>
              <p:cNvSpPr/>
              <p:nvPr/>
            </p:nvSpPr>
            <p:spPr bwMode="auto">
              <a:xfrm>
                <a:off x="6741412" y="3637975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D8D1B-E924-4ABB-92E2-88B56E2715C8}"/>
                  </a:ext>
                </a:extLst>
              </p:cNvPr>
              <p:cNvSpPr/>
              <p:nvPr/>
            </p:nvSpPr>
            <p:spPr bwMode="auto">
              <a:xfrm>
                <a:off x="6739683" y="3500919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2FA92-5FDE-4461-A230-20F82C74D8CD}"/>
                  </a:ext>
                </a:extLst>
              </p:cNvPr>
              <p:cNvSpPr/>
              <p:nvPr/>
            </p:nvSpPr>
            <p:spPr bwMode="auto">
              <a:xfrm>
                <a:off x="6741412" y="3953303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183022-D501-46AD-990D-C72DAB02ED69}"/>
                  </a:ext>
                </a:extLst>
              </p:cNvPr>
              <p:cNvSpPr/>
              <p:nvPr/>
            </p:nvSpPr>
            <p:spPr bwMode="auto">
              <a:xfrm>
                <a:off x="6739683" y="3816247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2DE285-91AA-4F44-9B68-329A16826AE1}"/>
                  </a:ext>
                </a:extLst>
              </p:cNvPr>
              <p:cNvSpPr/>
              <p:nvPr/>
            </p:nvSpPr>
            <p:spPr bwMode="auto">
              <a:xfrm>
                <a:off x="6743125" y="4275150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B6572CB-1257-4337-941A-8DE444C43334}"/>
                  </a:ext>
                </a:extLst>
              </p:cNvPr>
              <p:cNvSpPr/>
              <p:nvPr/>
            </p:nvSpPr>
            <p:spPr bwMode="auto">
              <a:xfrm>
                <a:off x="6741420" y="4138094"/>
                <a:ext cx="62236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97A8709-7D34-4901-8A14-F04F3555A13D}"/>
                  </a:ext>
                </a:extLst>
              </p:cNvPr>
              <p:cNvSpPr/>
              <p:nvPr/>
            </p:nvSpPr>
            <p:spPr bwMode="auto">
              <a:xfrm>
                <a:off x="6743125" y="4590567"/>
                <a:ext cx="413957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3060DA9-BA6A-48D0-9D86-D8749D042055}"/>
                  </a:ext>
                </a:extLst>
              </p:cNvPr>
              <p:cNvSpPr/>
              <p:nvPr/>
            </p:nvSpPr>
            <p:spPr bwMode="auto">
              <a:xfrm>
                <a:off x="6743130" y="4453511"/>
                <a:ext cx="413324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7F3008-B3A9-4500-9E61-3F5DDA17BB12}"/>
                  </a:ext>
                </a:extLst>
              </p:cNvPr>
              <p:cNvSpPr/>
              <p:nvPr/>
            </p:nvSpPr>
            <p:spPr bwMode="auto">
              <a:xfrm>
                <a:off x="6743125" y="4900659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346A098-4361-4BC2-A15B-80EB41ABAC9C}"/>
                  </a:ext>
                </a:extLst>
              </p:cNvPr>
              <p:cNvSpPr/>
              <p:nvPr/>
            </p:nvSpPr>
            <p:spPr bwMode="auto">
              <a:xfrm>
                <a:off x="6743130" y="4763603"/>
                <a:ext cx="41332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AB2ACC4-E5EC-4FCA-8396-FA7EF664A8B0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737713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C023B02-68FF-4D30-9249-4FF33219F012}"/>
                </a:ext>
              </a:extLst>
            </p:cNvPr>
            <p:cNvSpPr txBox="1"/>
            <p:nvPr/>
          </p:nvSpPr>
          <p:spPr>
            <a:xfrm>
              <a:off x="5424458" y="483927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9F1E5C-ED64-466E-9581-B22081D85C37}"/>
                </a:ext>
              </a:extLst>
            </p:cNvPr>
            <p:cNvSpPr txBox="1"/>
            <p:nvPr/>
          </p:nvSpPr>
          <p:spPr>
            <a:xfrm>
              <a:off x="5424458" y="469139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161090B-A84F-446C-B7E2-371E13169FC3}"/>
                </a:ext>
              </a:extLst>
            </p:cNvPr>
            <p:cNvSpPr txBox="1"/>
            <p:nvPr/>
          </p:nvSpPr>
          <p:spPr>
            <a:xfrm>
              <a:off x="4995203" y="516836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5839F90-A32E-47C2-9C96-CB153C56884D}"/>
                </a:ext>
              </a:extLst>
            </p:cNvPr>
            <p:cNvSpPr txBox="1"/>
            <p:nvPr/>
          </p:nvSpPr>
          <p:spPr>
            <a:xfrm>
              <a:off x="4995203" y="502047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21CED4F-33B0-4F24-8282-2EED4DEC94D6}"/>
                </a:ext>
              </a:extLst>
            </p:cNvPr>
            <p:cNvSpPr txBox="1"/>
            <p:nvPr/>
          </p:nvSpPr>
          <p:spPr>
            <a:xfrm>
              <a:off x="4995203" y="548797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241935-107D-4B45-8182-81B3DE62C962}"/>
                </a:ext>
              </a:extLst>
            </p:cNvPr>
            <p:cNvSpPr txBox="1"/>
            <p:nvPr/>
          </p:nvSpPr>
          <p:spPr>
            <a:xfrm>
              <a:off x="4995203" y="534008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4E4411-D45F-4EFA-ACB8-BA4292CA609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06203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FE24B1B-64D7-4CFB-A88E-4458D57C964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37781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2039697-31E1-4CFB-AFD7-10C2865D5D6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68811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9C56EA-669D-4FFE-9048-D4C7578F986B}"/>
                </a:ext>
              </a:extLst>
            </p:cNvPr>
            <p:cNvSpPr/>
            <p:nvPr/>
          </p:nvSpPr>
          <p:spPr bwMode="auto">
            <a:xfrm>
              <a:off x="3996558" y="5859069"/>
              <a:ext cx="1034733" cy="12192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04D3D2-AD36-428A-B90B-B8014A630019}"/>
                </a:ext>
              </a:extLst>
            </p:cNvPr>
            <p:cNvSpPr/>
            <p:nvPr/>
          </p:nvSpPr>
          <p:spPr bwMode="auto">
            <a:xfrm>
              <a:off x="4411847" y="5722013"/>
              <a:ext cx="617981" cy="1219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E59D5ED-8DD5-483C-BABF-2CEE9A366B49}"/>
                </a:ext>
              </a:extLst>
            </p:cNvPr>
            <p:cNvSpPr txBox="1"/>
            <p:nvPr/>
          </p:nvSpPr>
          <p:spPr>
            <a:xfrm>
              <a:off x="3686158" y="5797689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-0,5</a:t>
              </a:r>
              <a:endParaRPr lang="fr-FR" sz="1000" dirty="0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E7D1833-279D-484A-B595-EB3268B3A68A}"/>
                </a:ext>
              </a:extLst>
            </p:cNvPr>
            <p:cNvSpPr txBox="1"/>
            <p:nvPr/>
          </p:nvSpPr>
          <p:spPr>
            <a:xfrm>
              <a:off x="4051826" y="5656406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-0,3</a:t>
              </a:r>
              <a:endParaRPr lang="fr-FR" sz="1000" dirty="0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8605ACD-6F96-4D2C-94DD-39F1A881061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601133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31C37D-21EF-40A9-AE6A-454B270727CC}"/>
                </a:ext>
              </a:extLst>
            </p:cNvPr>
            <p:cNvSpPr txBox="1"/>
            <p:nvPr/>
          </p:nvSpPr>
          <p:spPr>
            <a:xfrm>
              <a:off x="9027264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Q8W</a:t>
              </a:r>
              <a:endParaRPr lang="fr-FR" sz="1400" b="1" dirty="0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AD73C5A-67BD-40A1-BA3A-C55AEBDBDB73}"/>
                </a:ext>
              </a:extLst>
            </p:cNvPr>
            <p:cNvSpPr txBox="1"/>
            <p:nvPr/>
          </p:nvSpPr>
          <p:spPr>
            <a:xfrm>
              <a:off x="10047506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Q4W</a:t>
              </a:r>
              <a:endParaRPr lang="fr-FR" sz="1400" b="1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4A88A2-FC0F-4C58-B7F0-725009193B3C}"/>
                </a:ext>
              </a:extLst>
            </p:cNvPr>
            <p:cNvSpPr/>
            <p:nvPr/>
          </p:nvSpPr>
          <p:spPr bwMode="auto">
            <a:xfrm>
              <a:off x="8827789" y="2347503"/>
              <a:ext cx="252000" cy="252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C2EE9D-1CD3-42F5-92FD-0F6F0263D241}"/>
                </a:ext>
              </a:extLst>
            </p:cNvPr>
            <p:cNvSpPr/>
            <p:nvPr/>
          </p:nvSpPr>
          <p:spPr bwMode="auto">
            <a:xfrm>
              <a:off x="9837428" y="2347503"/>
              <a:ext cx="252000" cy="252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Flèche : droite 94">
              <a:extLst>
                <a:ext uri="{FF2B5EF4-FFF2-40B4-BE49-F238E27FC236}">
                  <a16:creationId xmlns:a16="http://schemas.microsoft.com/office/drawing/2014/main" id="{545DA84B-908A-4DA9-915B-07CD48549E00}"/>
                </a:ext>
              </a:extLst>
            </p:cNvPr>
            <p:cNvSpPr/>
            <p:nvPr/>
          </p:nvSpPr>
          <p:spPr bwMode="auto">
            <a:xfrm>
              <a:off x="5068946" y="6017432"/>
              <a:ext cx="2967656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BE8446D7-8695-4C50-B1BB-4E761416A725}"/>
                </a:ext>
              </a:extLst>
            </p:cNvPr>
            <p:cNvSpPr txBox="1"/>
            <p:nvPr/>
          </p:nvSpPr>
          <p:spPr>
            <a:xfrm>
              <a:off x="6029883" y="6088262"/>
              <a:ext cx="9316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Improvement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97" name="Flèche : droite 96">
              <a:extLst>
                <a:ext uri="{FF2B5EF4-FFF2-40B4-BE49-F238E27FC236}">
                  <a16:creationId xmlns:a16="http://schemas.microsoft.com/office/drawing/2014/main" id="{E985E712-92E9-4EE3-A92E-AF0F654DE4AF}"/>
                </a:ext>
              </a:extLst>
            </p:cNvPr>
            <p:cNvSpPr/>
            <p:nvPr/>
          </p:nvSpPr>
          <p:spPr bwMode="auto">
            <a:xfrm rot="10800000">
              <a:off x="3738994" y="6017430"/>
              <a:ext cx="1265308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5930144-D693-40FA-95A1-5C4B94397986}"/>
                </a:ext>
              </a:extLst>
            </p:cNvPr>
            <p:cNvSpPr txBox="1"/>
            <p:nvPr/>
          </p:nvSpPr>
          <p:spPr>
            <a:xfrm>
              <a:off x="3949517" y="6088262"/>
              <a:ext cx="922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Deterioration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57DC2A1-596F-4DFA-8F73-EAF2995B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700" dirty="0"/>
              <a:t>ATLAS-2M </a:t>
            </a:r>
            <a:br>
              <a:rPr lang="fr-FR" dirty="0"/>
            </a:br>
            <a:r>
              <a:rPr lang="fr-FR" dirty="0"/>
              <a:t>CAB + RPV LA IM Q4W vs 8W : Patients satisfaction</a:t>
            </a:r>
          </a:p>
        </p:txBody>
      </p:sp>
      <p:sp>
        <p:nvSpPr>
          <p:cNvPr id="104" name="Text Box 3">
            <a:extLst>
              <a:ext uri="{FF2B5EF4-FFF2-40B4-BE49-F238E27FC236}">
                <a16:creationId xmlns:a16="http://schemas.microsoft.com/office/drawing/2014/main" id="{438620FE-3E20-41B2-9704-E24C8B87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Chounta</a:t>
            </a:r>
            <a:r>
              <a:rPr lang="en-US" sz="1400" i="1" dirty="0"/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102996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l"/>
            <a:r>
              <a:rPr lang="en-US"/>
              <a:t>ATLAS-2M</a:t>
            </a:r>
            <a:br>
              <a:rPr lang="en-US"/>
            </a:br>
            <a:r>
              <a:rPr lang="en-US"/>
              <a:t>Treatment preference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697F8-C8AF-4B98-B325-36E3E330B772}"/>
              </a:ext>
            </a:extLst>
          </p:cNvPr>
          <p:cNvSpPr/>
          <p:nvPr/>
        </p:nvSpPr>
        <p:spPr>
          <a:xfrm>
            <a:off x="609600" y="1270657"/>
            <a:ext cx="847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Preference at Week 48 in the Q8W Arm (A and B) and Q4W Arm (C)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C3332-6DB7-4C40-9225-2C107F6B2206}"/>
              </a:ext>
            </a:extLst>
          </p:cNvPr>
          <p:cNvSpPr/>
          <p:nvPr/>
        </p:nvSpPr>
        <p:spPr>
          <a:xfrm>
            <a:off x="609600" y="1968725"/>
            <a:ext cx="502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Participants in Q8W arm with prior Q4W experience in ATLAS*</a:t>
            </a: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58BD09-4CDA-4710-AD19-FACD66975A71}"/>
              </a:ext>
            </a:extLst>
          </p:cNvPr>
          <p:cNvSpPr txBox="1"/>
          <p:nvPr/>
        </p:nvSpPr>
        <p:spPr>
          <a:xfrm>
            <a:off x="3490699" y="3571126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*191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A0520DA-0C16-4B3A-9CC9-7B5A50C07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47251"/>
              </p:ext>
            </p:extLst>
          </p:nvPr>
        </p:nvGraphicFramePr>
        <p:xfrm>
          <a:off x="375215" y="231361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BE4EB34-C981-4A22-B026-A9810B73F709}"/>
              </a:ext>
            </a:extLst>
          </p:cNvPr>
          <p:cNvSpPr txBox="1"/>
          <p:nvPr/>
        </p:nvSpPr>
        <p:spPr>
          <a:xfrm>
            <a:off x="3723146" y="2394510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Q8W CAB + RPV LA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41DFB7-7683-428E-A50A-DC8AF2FC2F2A}"/>
              </a:ext>
            </a:extLst>
          </p:cNvPr>
          <p:cNvSpPr txBox="1"/>
          <p:nvPr/>
        </p:nvSpPr>
        <p:spPr>
          <a:xfrm>
            <a:off x="3734649" y="2662544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Q4W CAB + RPV LA</a:t>
            </a:r>
            <a:endParaRPr lang="fr-FR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7F8559-7057-449C-B616-8B25DFC86759}"/>
              </a:ext>
            </a:extLst>
          </p:cNvPr>
          <p:cNvSpPr/>
          <p:nvPr/>
        </p:nvSpPr>
        <p:spPr bwMode="auto">
          <a:xfrm>
            <a:off x="3609366" y="2469736"/>
            <a:ext cx="144000" cy="144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DC7C6-5960-416A-91EF-87B552A18063}"/>
              </a:ext>
            </a:extLst>
          </p:cNvPr>
          <p:cNvSpPr/>
          <p:nvPr/>
        </p:nvSpPr>
        <p:spPr bwMode="auto">
          <a:xfrm>
            <a:off x="3610266" y="2728805"/>
            <a:ext cx="144000" cy="144000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736013C-7026-48D1-9BB8-57F9DB03CEFC}"/>
              </a:ext>
            </a:extLst>
          </p:cNvPr>
          <p:cNvSpPr txBox="1"/>
          <p:nvPr/>
        </p:nvSpPr>
        <p:spPr>
          <a:xfrm>
            <a:off x="3723146" y="2932023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D26566-2B14-4932-BDAC-0CF4D1CAB4E6}"/>
              </a:ext>
            </a:extLst>
          </p:cNvPr>
          <p:cNvSpPr txBox="1"/>
          <p:nvPr/>
        </p:nvSpPr>
        <p:spPr>
          <a:xfrm>
            <a:off x="3734649" y="3200057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E8AC35-41E6-4173-9CEE-456300C8F9FA}"/>
              </a:ext>
            </a:extLst>
          </p:cNvPr>
          <p:cNvSpPr/>
          <p:nvPr/>
        </p:nvSpPr>
        <p:spPr bwMode="auto">
          <a:xfrm>
            <a:off x="3609366" y="3007249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871DB-A4DE-4C2A-A5C7-28C7BFD8D053}"/>
              </a:ext>
            </a:extLst>
          </p:cNvPr>
          <p:cNvSpPr/>
          <p:nvPr/>
        </p:nvSpPr>
        <p:spPr bwMode="auto">
          <a:xfrm>
            <a:off x="3610266" y="3266318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5E4196B0-ECCD-4F66-A2F0-52D05F7CB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373527"/>
              </p:ext>
            </p:extLst>
          </p:nvPr>
        </p:nvGraphicFramePr>
        <p:xfrm>
          <a:off x="6639649" y="231361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9D5B159-6DEC-4CB3-BB4D-9B0C4F0D75C4}"/>
              </a:ext>
            </a:extLst>
          </p:cNvPr>
          <p:cNvSpPr/>
          <p:nvPr/>
        </p:nvSpPr>
        <p:spPr>
          <a:xfrm>
            <a:off x="6993716" y="1968725"/>
            <a:ext cx="519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Participants in Q8W arm from SOC (no prior Q4W experience)†</a:t>
            </a: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FF8D1B-1BDB-4C63-B3C8-8B0D9436D128}"/>
              </a:ext>
            </a:extLst>
          </p:cNvPr>
          <p:cNvSpPr txBox="1"/>
          <p:nvPr/>
        </p:nvSpPr>
        <p:spPr>
          <a:xfrm>
            <a:off x="9956368" y="2370280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Q8W CAB + RPV LA</a:t>
            </a:r>
            <a:endParaRPr lang="fr-F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E55287-CDE6-4147-9ED8-5EF5AEC09F00}"/>
              </a:ext>
            </a:extLst>
          </p:cNvPr>
          <p:cNvSpPr/>
          <p:nvPr/>
        </p:nvSpPr>
        <p:spPr bwMode="auto">
          <a:xfrm>
            <a:off x="9842588" y="2445506"/>
            <a:ext cx="144000" cy="144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3EB90A-0752-4C43-A70B-04B3F5AE6B1B}"/>
              </a:ext>
            </a:extLst>
          </p:cNvPr>
          <p:cNvSpPr txBox="1"/>
          <p:nvPr/>
        </p:nvSpPr>
        <p:spPr>
          <a:xfrm>
            <a:off x="9956368" y="2619695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2E5A25D-97B9-4DD6-9723-2384DED0A775}"/>
              </a:ext>
            </a:extLst>
          </p:cNvPr>
          <p:cNvSpPr txBox="1"/>
          <p:nvPr/>
        </p:nvSpPr>
        <p:spPr>
          <a:xfrm>
            <a:off x="9967871" y="2887729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9F50BA-3F25-410C-A5F6-D33F679C0DD6}"/>
              </a:ext>
            </a:extLst>
          </p:cNvPr>
          <p:cNvSpPr/>
          <p:nvPr/>
        </p:nvSpPr>
        <p:spPr bwMode="auto">
          <a:xfrm>
            <a:off x="9842588" y="2694921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CB05F-240B-4A7C-9367-E464EBF0FD8F}"/>
              </a:ext>
            </a:extLst>
          </p:cNvPr>
          <p:cNvSpPr/>
          <p:nvPr/>
        </p:nvSpPr>
        <p:spPr bwMode="auto">
          <a:xfrm>
            <a:off x="9843488" y="2953990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2B92BD-068F-49CE-A859-4E43D5450636}"/>
              </a:ext>
            </a:extLst>
          </p:cNvPr>
          <p:cNvSpPr txBox="1"/>
          <p:nvPr/>
        </p:nvSpPr>
        <p:spPr>
          <a:xfrm>
            <a:off x="9753159" y="3322758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†306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F27A2F-13A0-4361-9039-87272B6B6E0C}"/>
              </a:ext>
            </a:extLst>
          </p:cNvPr>
          <p:cNvSpPr/>
          <p:nvPr/>
        </p:nvSpPr>
        <p:spPr>
          <a:xfrm>
            <a:off x="4888723" y="4133757"/>
            <a:ext cx="2250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Participants in Q4W arm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fr-FR" sz="1400" b="1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0B9ED55-1DD9-4DC8-90C7-8E61A703FAB5}"/>
              </a:ext>
            </a:extLst>
          </p:cNvPr>
          <p:cNvSpPr txBox="1"/>
          <p:nvPr/>
        </p:nvSpPr>
        <p:spPr>
          <a:xfrm>
            <a:off x="7454426" y="4776989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Q4W CAB + RPV LA</a:t>
            </a:r>
            <a:endParaRPr lang="fr-FR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F9CDF4-236D-4321-A14E-DEBF83BAB38E}"/>
              </a:ext>
            </a:extLst>
          </p:cNvPr>
          <p:cNvSpPr/>
          <p:nvPr/>
        </p:nvSpPr>
        <p:spPr bwMode="auto">
          <a:xfrm>
            <a:off x="7340646" y="4852215"/>
            <a:ext cx="144000" cy="144000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E36436-F4D4-4DD0-8316-A6081B9078F2}"/>
              </a:ext>
            </a:extLst>
          </p:cNvPr>
          <p:cNvSpPr txBox="1"/>
          <p:nvPr/>
        </p:nvSpPr>
        <p:spPr>
          <a:xfrm>
            <a:off x="7454426" y="5026404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D05E4CD-CFE1-452D-A4D9-3CD2AFDDAC44}"/>
              </a:ext>
            </a:extLst>
          </p:cNvPr>
          <p:cNvSpPr txBox="1"/>
          <p:nvPr/>
        </p:nvSpPr>
        <p:spPr>
          <a:xfrm>
            <a:off x="7465929" y="5294438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8937A9-B1CE-4405-B0DE-4532EC97EE84}"/>
              </a:ext>
            </a:extLst>
          </p:cNvPr>
          <p:cNvSpPr/>
          <p:nvPr/>
        </p:nvSpPr>
        <p:spPr bwMode="auto">
          <a:xfrm>
            <a:off x="7340646" y="5101630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53EAB1D-51D7-491B-816A-736CA1DE83D6}"/>
              </a:ext>
            </a:extLst>
          </p:cNvPr>
          <p:cNvSpPr/>
          <p:nvPr/>
        </p:nvSpPr>
        <p:spPr bwMode="auto">
          <a:xfrm>
            <a:off x="7341546" y="5360699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5E1CEEB-0F54-4230-A89F-3067446E7CB4}"/>
              </a:ext>
            </a:extLst>
          </p:cNvPr>
          <p:cNvSpPr txBox="1"/>
          <p:nvPr/>
        </p:nvSpPr>
        <p:spPr>
          <a:xfrm>
            <a:off x="7251217" y="5729467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§</a:t>
            </a:r>
            <a:r>
              <a:rPr lang="en-US" sz="1100" dirty="0"/>
              <a:t>497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graphicFrame>
        <p:nvGraphicFramePr>
          <p:cNvPr id="50" name="Graphique 49">
            <a:extLst>
              <a:ext uri="{FF2B5EF4-FFF2-40B4-BE49-F238E27FC236}">
                <a16:creationId xmlns:a16="http://schemas.microsoft.com/office/drawing/2014/main" id="{2890332A-E7CD-449D-AB1C-5D4AE002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344432"/>
              </p:ext>
            </p:extLst>
          </p:nvPr>
        </p:nvGraphicFramePr>
        <p:xfrm>
          <a:off x="3978542" y="441019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2071" y="3753645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480864" y="5729467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090299" y="3740462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98%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FC429ACF-567C-4ED9-BD8F-351BE474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Chounta</a:t>
            </a:r>
            <a:r>
              <a:rPr lang="en-US" sz="1400" i="1" dirty="0"/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258038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/>
              <a:t>Predictors</a:t>
            </a:r>
            <a:r>
              <a:rPr lang="fr-FR" sz="3200" dirty="0"/>
              <a:t> of </a:t>
            </a:r>
            <a:r>
              <a:rPr lang="fr-FR" sz="3200" dirty="0" err="1"/>
              <a:t>virologic</a:t>
            </a:r>
            <a:r>
              <a:rPr lang="fr-FR" sz="3200" dirty="0"/>
              <a:t> </a:t>
            </a:r>
            <a:r>
              <a:rPr lang="fr-FR" sz="3200" dirty="0" err="1"/>
              <a:t>failure</a:t>
            </a:r>
            <a:r>
              <a:rPr lang="fr-FR" sz="3200" dirty="0"/>
              <a:t> to CAB LA + RPV LA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09600" y="1395794"/>
            <a:ext cx="11223812" cy="395797"/>
          </a:xfrm>
        </p:spPr>
        <p:txBody>
          <a:bodyPr>
            <a:noAutofit/>
          </a:bodyPr>
          <a:lstStyle/>
          <a:p>
            <a:r>
              <a:rPr lang="en-US" sz="2000"/>
              <a:t>ATLAS, FLAIR, ATLAS-2M: 13/1039 (1.25 %) participants experienced CVF</a:t>
            </a:r>
            <a:br>
              <a:rPr lang="en-US" sz="2000"/>
            </a:br>
            <a:r>
              <a:rPr lang="en-US" sz="2000"/>
              <a:t>at W48 on CAB LA + RPV LA IM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4F925FD8-CEA0-4458-9D5B-0773DB391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96642"/>
              </p:ext>
            </p:extLst>
          </p:nvPr>
        </p:nvGraphicFramePr>
        <p:xfrm>
          <a:off x="673894" y="2922318"/>
          <a:ext cx="10844212" cy="1970520"/>
        </p:xfrm>
        <a:graphic>
          <a:graphicData uri="http://schemas.openxmlformats.org/drawingml/2006/table">
            <a:tbl>
              <a:tblPr firstRow="1" firstCol="1" bandRow="1"/>
              <a:tblGrid>
                <a:gridCol w="6524906">
                  <a:extLst>
                    <a:ext uri="{9D8B030D-6E8A-4147-A177-3AD203B41FA5}">
                      <a16:colId xmlns:a16="http://schemas.microsoft.com/office/drawing/2014/main" val="3668342869"/>
                    </a:ext>
                  </a:extLst>
                </a:gridCol>
                <a:gridCol w="4319306">
                  <a:extLst>
                    <a:ext uri="{9D8B030D-6E8A-4147-A177-3AD203B41FA5}">
                      <a16:colId xmlns:a16="http://schemas.microsoft.com/office/drawing/2014/main" val="3667545576"/>
                    </a:ext>
                  </a:extLst>
                </a:gridCol>
              </a:tblGrid>
              <a:tr h="2428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Final Model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 (95% CI), p-value</a:t>
                      </a:r>
                      <a:endParaRPr lang="en-US" sz="28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9457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RAM(s) at baseline</a:t>
                      </a:r>
                      <a:endParaRPr lang="en-US" sz="24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37.24 (8.44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99), p&lt;0.001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5938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hoc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8 RPV trough concentration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4.17 (1.59–11.11), p=0.004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854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Baseline HIV-1 subtype A6/A1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6.59 (1.82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25.26), p=0.005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76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at baseline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1.13 (1.03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1.25), p=0.014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7893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Pre-specified INSTI mutation (excluding L74I non-M mixture) at baselin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 (0.01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0.83), p=0.029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3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3D43F5-C7AD-4E75-88A4-4EEE2E5C7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37019"/>
              </p:ext>
            </p:extLst>
          </p:nvPr>
        </p:nvGraphicFramePr>
        <p:xfrm>
          <a:off x="2568730" y="5017999"/>
          <a:ext cx="7054541" cy="1261085"/>
        </p:xfrm>
        <a:graphic>
          <a:graphicData uri="http://schemas.openxmlformats.org/drawingml/2006/table">
            <a:tbl>
              <a:tblPr firstRow="1" firstCol="1" bandRow="1"/>
              <a:tblGrid>
                <a:gridCol w="28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0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Factor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CVF, N 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HIV-1 RNA &lt;50 copies/mL, N(%)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baseline factors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3/732 (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0.41)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694/732 (95)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one baseline factor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1/272 (0.37)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261/272 (96)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or more baseline factors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9/35 (26)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25/35 (71)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AE5AB85-C454-4291-9313-E0F7892CD6B8}"/>
              </a:ext>
            </a:extLst>
          </p:cNvPr>
          <p:cNvSpPr/>
          <p:nvPr/>
        </p:nvSpPr>
        <p:spPr>
          <a:xfrm>
            <a:off x="609600" y="2194409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Multivariable Analysis: 4 Factors Were Associated With an Increased Odds Ratio of CVF,</a:t>
            </a:r>
            <a:b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Are Baseline Factors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090" y="6457082"/>
            <a:ext cx="3743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Cutrell</a:t>
            </a:r>
            <a:r>
              <a:rPr lang="en-US" sz="1400" i="1" dirty="0"/>
              <a:t> AG, AIDS 2021, Apr 9, </a:t>
            </a:r>
            <a:r>
              <a:rPr lang="en-US" sz="1400" i="1" dirty="0" err="1"/>
              <a:t>Epub</a:t>
            </a:r>
            <a:r>
              <a:rPr lang="en-US" sz="1400" i="1" dirty="0"/>
              <a:t> ahead of print</a:t>
            </a:r>
          </a:p>
        </p:txBody>
      </p:sp>
    </p:spTree>
    <p:extLst>
      <p:ext uri="{BB962C8B-B14F-4D97-AF65-F5344CB8AC3E}">
        <p14:creationId xmlns:p14="http://schemas.microsoft.com/office/powerpoint/2010/main" val="302375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D6208D9-37F9-482E-BB78-AD84190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FLAIR OLI: Study Design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FFC497-28AB-4FDA-A034-047274EED84F}"/>
              </a:ext>
            </a:extLst>
          </p:cNvPr>
          <p:cNvGrpSpPr/>
          <p:nvPr/>
        </p:nvGrpSpPr>
        <p:grpSpPr>
          <a:xfrm>
            <a:off x="352698" y="1812609"/>
            <a:ext cx="11540645" cy="3745573"/>
            <a:chOff x="352698" y="1812609"/>
            <a:chExt cx="11540645" cy="3745573"/>
          </a:xfrm>
        </p:grpSpPr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61CE164D-7B2B-4C25-97ED-24DE44B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088" y="4484254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104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5B1FE24D-A096-49B3-AB4B-7CAB251E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90" y="4500299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Day 1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DE7C3EA2-F4A8-4ADC-ADB3-380AB43F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710" y="4492943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100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9BCEDE3B-5620-4DFB-BBB3-D78E80445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784" y="4510210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48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DCBDB9A-8C12-4719-9932-20049587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120" y="4496275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4</a:t>
              </a:r>
              <a:endParaRPr lang="en-GB" altLang="en-US" sz="1200" baseline="30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DD31C0ED-FCEE-4468-835F-EACFCF32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835" y="4492136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96 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601776BE-FF69-4B66-9B84-20BB2D58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026" y="202135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Induction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4DE16616-D166-4A8F-9FEC-59F2A33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993" y="2061183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Maintenance Phase</a:t>
              </a:r>
              <a:endParaRPr lang="en-GB" altLang="en-US" sz="1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5474AEB6-7572-473E-A3B9-1DC85A26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260" y="1812609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Extension Phase</a:t>
              </a:r>
              <a:endParaRPr lang="en-GB" altLang="en-US" sz="1400" baseline="30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7" name="Rectangle 65">
              <a:extLst>
                <a:ext uri="{FF2B5EF4-FFF2-40B4-BE49-F238E27FC236}">
                  <a16:creationId xmlns:a16="http://schemas.microsoft.com/office/drawing/2014/main" id="{D257D0B6-C686-4D2B-9838-C386BB65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048" y="2617899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>
                <a:solidFill>
                  <a:srgbClr val="071D49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8" name="Flowchart: Off-page Connector 3">
              <a:extLst>
                <a:ext uri="{FF2B5EF4-FFF2-40B4-BE49-F238E27FC236}">
                  <a16:creationId xmlns:a16="http://schemas.microsoft.com/office/drawing/2014/main" id="{AD624916-5651-4A1C-87F1-75C7519F726A}"/>
                </a:ext>
              </a:extLst>
            </p:cNvPr>
            <p:cNvSpPr/>
            <p:nvPr/>
          </p:nvSpPr>
          <p:spPr>
            <a:xfrm>
              <a:off x="7944563" y="3513949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IM Q4W N=243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Flowchart: Off-page Connector 3">
              <a:extLst>
                <a:ext uri="{FF2B5EF4-FFF2-40B4-BE49-F238E27FC236}">
                  <a16:creationId xmlns:a16="http://schemas.microsoft.com/office/drawing/2014/main" id="{E79659FB-E238-4974-8771-018CC07845FA}"/>
                </a:ext>
              </a:extLst>
            </p:cNvPr>
            <p:cNvSpPr/>
            <p:nvPr/>
          </p:nvSpPr>
          <p:spPr>
            <a:xfrm>
              <a:off x="3538314" y="2492303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DTG/ABC/3TC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Oral daily 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N=283</a:t>
              </a:r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B8B89DDB-5B3B-41AC-830F-26F3FE654F72}"/>
                </a:ext>
              </a:extLst>
            </p:cNvPr>
            <p:cNvSpPr/>
            <p:nvPr/>
          </p:nvSpPr>
          <p:spPr>
            <a:xfrm>
              <a:off x="2172031" y="2577672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n=629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DTG/ABC/3TC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single-tablet regimen for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20 weeks</a:t>
              </a:r>
              <a:endParaRPr lang="en-GB" altLang="en-US" sz="11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9A5FC2-1046-4516-90FF-2CBA30FF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342" y="5004184"/>
              <a:ext cx="16766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Randomisation (1:1) 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Flowchart: Off-page Connector 3">
              <a:extLst>
                <a:ext uri="{FF2B5EF4-FFF2-40B4-BE49-F238E27FC236}">
                  <a16:creationId xmlns:a16="http://schemas.microsoft.com/office/drawing/2014/main" id="{B061F802-1455-4FC4-B78F-7FBF8CC3165F}"/>
                </a:ext>
              </a:extLst>
            </p:cNvPr>
            <p:cNvSpPr/>
            <p:nvPr/>
          </p:nvSpPr>
          <p:spPr>
            <a:xfrm rot="16200000">
              <a:off x="3593482" y="3455927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N=283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E6007E-0B14-40F4-BA67-50E3EC5611A3}"/>
                </a:ext>
              </a:extLst>
            </p:cNvPr>
            <p:cNvSpPr txBox="1"/>
            <p:nvPr/>
          </p:nvSpPr>
          <p:spPr>
            <a:xfrm>
              <a:off x="4927750" y="5004184"/>
              <a:ext cx="184924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20A1D612-B122-466C-8BE2-7414D98D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52" y="2018436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Screening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675F81-B9B5-43A7-BCAC-29864064CBFB}"/>
                </a:ext>
              </a:extLst>
            </p:cNvPr>
            <p:cNvSpPr/>
            <p:nvPr/>
          </p:nvSpPr>
          <p:spPr>
            <a:xfrm>
              <a:off x="352698" y="2584945"/>
              <a:ext cx="1779748" cy="16155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N=809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ART naive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HIV-1 RNA ≥1000 c/mL</a:t>
              </a:r>
              <a:br>
                <a:rPr lang="en-GB" altLang="en-US" sz="1100" b="1" dirty="0">
                  <a:solidFill>
                    <a:srgbClr val="071D49"/>
                  </a:solidFill>
                </a:rPr>
              </a:br>
              <a:r>
                <a:rPr lang="en-GB" altLang="en-US" sz="1100" b="1" dirty="0">
                  <a:solidFill>
                    <a:srgbClr val="071D49"/>
                  </a:solidFill>
                </a:rPr>
                <a:t>Any CD4 count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HBsAg-negative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NNRTI RAMs excluded </a:t>
              </a:r>
              <a:endParaRPr lang="en-GB" altLang="en-US" sz="1100" dirty="0">
                <a:solidFill>
                  <a:srgbClr val="071D49"/>
                </a:solidFill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2B710E1E-3E70-4B7B-8646-E75F1ED1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786" y="4486698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02C193E0-E180-4E9F-B896-C790A34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7" y="5004184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Confirm HIV-1 RNA</a:t>
              </a:r>
              <a:br>
                <a:rPr lang="en-GB" altLang="en-US" sz="1200" b="1">
                  <a:latin typeface="+mj-lt"/>
                  <a:cs typeface="Arial" panose="020B0604020202020204" pitchFamily="34" charset="0"/>
                </a:rPr>
              </a:b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4FA9A371-AD88-4EAC-BE89-20FFF947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429" y="4493023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59" name="Flowchart: Off-page Connector 3">
              <a:extLst>
                <a:ext uri="{FF2B5EF4-FFF2-40B4-BE49-F238E27FC236}">
                  <a16:creationId xmlns:a16="http://schemas.microsoft.com/office/drawing/2014/main" id="{479FC9BE-ABC1-4D8B-A0F2-FD3AEFAA77C3}"/>
                </a:ext>
              </a:extLst>
            </p:cNvPr>
            <p:cNvSpPr/>
            <p:nvPr/>
          </p:nvSpPr>
          <p:spPr>
            <a:xfrm>
              <a:off x="4404008" y="3512983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IM Q4W 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7C7ACD-BC57-4785-B4DF-014109A6A5F2}"/>
                </a:ext>
              </a:extLst>
            </p:cNvPr>
            <p:cNvSpPr txBox="1"/>
            <p:nvPr/>
          </p:nvSpPr>
          <p:spPr>
            <a:xfrm>
              <a:off x="962158" y="4473290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9FE79C-2968-4A60-B380-C302946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2132446" y="4333008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D0777D9-56E9-41B7-8183-0B093865E1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82667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E269CC-9BEA-48FA-BB22-1494271681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5108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CDDE0AC-8CF1-4AAC-B734-5E83C55AF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4118" y="439313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27EB38F-9F46-4087-A6B6-8CBCA1053F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94784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839B5E-86D0-43B4-8C67-5541133012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63526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DF0D13-6073-463E-8A46-9E1E0B5CC9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61973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CFFD598-F0A7-4435-BA61-A4DA8B65A3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977444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22DC65-F28F-43D3-9520-E41FDCD8EC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6192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0EA8553-9B44-4BBF-AAB9-FC7E4920B0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00339" y="4382787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D96C2B7-0703-47CD-9049-DBD69A1A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15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D5268A-24D2-4DF2-B813-4E1868A76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974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881D313-D99C-470A-ADB1-0C670AD56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89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E13C0AD-2B7E-4D89-8975-086B7BC2C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4771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lowchart: Off-page Connector 3">
              <a:extLst>
                <a:ext uri="{FF2B5EF4-FFF2-40B4-BE49-F238E27FC236}">
                  <a16:creationId xmlns:a16="http://schemas.microsoft.com/office/drawing/2014/main" id="{4E8D24A1-C006-476A-BD55-95F659753337}"/>
                </a:ext>
              </a:extLst>
            </p:cNvPr>
            <p:cNvSpPr/>
            <p:nvPr/>
          </p:nvSpPr>
          <p:spPr>
            <a:xfrm>
              <a:off x="9195971" y="2461716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IM Q4W N=119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‡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3" name="Flowchart: Off-page Connector 3">
              <a:extLst>
                <a:ext uri="{FF2B5EF4-FFF2-40B4-BE49-F238E27FC236}">
                  <a16:creationId xmlns:a16="http://schemas.microsoft.com/office/drawing/2014/main" id="{D8FD6867-0382-4DA1-9CC3-391E4271C168}"/>
                </a:ext>
              </a:extLst>
            </p:cNvPr>
            <p:cNvSpPr/>
            <p:nvPr/>
          </p:nvSpPr>
          <p:spPr>
            <a:xfrm>
              <a:off x="7981007" y="3048713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IM Q4W N=111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§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4" name="Flowchart: Off-page Connector 3">
              <a:extLst>
                <a:ext uri="{FF2B5EF4-FFF2-40B4-BE49-F238E27FC236}">
                  <a16:creationId xmlns:a16="http://schemas.microsoft.com/office/drawing/2014/main" id="{FB6172A5-95B3-46F8-8963-8BEE8CB1F255}"/>
                </a:ext>
              </a:extLst>
            </p:cNvPr>
            <p:cNvSpPr/>
            <p:nvPr/>
          </p:nvSpPr>
          <p:spPr>
            <a:xfrm rot="16200000">
              <a:off x="8380377" y="2082606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N=121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†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6847CA4-E2FE-498C-98F7-85FF24D57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11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E106B0B1-3306-4546-9645-0302F157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073" y="2006543"/>
              <a:ext cx="9954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Extension Switch</a:t>
              </a:r>
              <a:endParaRPr lang="en-GB" altLang="en-US" sz="11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4AC396A5-BD09-47F5-8E5C-4499375D5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171" y="4490206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124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23C2A38-DA76-4F80-98EA-40A0FE11880D}"/>
                </a:ext>
              </a:extLst>
            </p:cNvPr>
            <p:cNvSpPr txBox="1"/>
            <p:nvPr/>
          </p:nvSpPr>
          <p:spPr>
            <a:xfrm>
              <a:off x="10166763" y="5004184"/>
              <a:ext cx="172658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Oral Lead-In Analysis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F993FD-4444-40A7-9A92-9675C2FE46B5}"/>
                </a:ext>
              </a:extLst>
            </p:cNvPr>
            <p:cNvSpPr/>
            <p:nvPr/>
          </p:nvSpPr>
          <p:spPr>
            <a:xfrm>
              <a:off x="10831802" y="4470057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4AA0E-44BC-4179-B480-F2720EA5F9D0}"/>
                </a:ext>
              </a:extLst>
            </p:cNvPr>
            <p:cNvSpPr/>
            <p:nvPr/>
          </p:nvSpPr>
          <p:spPr>
            <a:xfrm>
              <a:off x="7512706" y="4464045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2EB4BA-5120-4DD5-8313-943AAFC64B69}"/>
                </a:ext>
              </a:extLst>
            </p:cNvPr>
            <p:cNvSpPr/>
            <p:nvPr/>
          </p:nvSpPr>
          <p:spPr>
            <a:xfrm>
              <a:off x="7938619" y="2249629"/>
              <a:ext cx="3917947" cy="119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rgbClr val="071D49"/>
                </a:solidFill>
                <a:latin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F1BF92-EA3A-4C15-80F3-7BD8E3F38558}"/>
                </a:ext>
              </a:extLst>
            </p:cNvPr>
            <p:cNvSpPr txBox="1"/>
            <p:nvPr/>
          </p:nvSpPr>
          <p:spPr>
            <a:xfrm>
              <a:off x="6547971" y="5004184"/>
              <a:ext cx="220380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Participant/Physician Decision to Switch to </a:t>
              </a:r>
              <a:br>
                <a:rPr lang="en-GB" sz="1200" b="1">
                  <a:latin typeface="+mj-lt"/>
                  <a:cs typeface="Arial" panose="020B0604020202020204" pitchFamily="34" charset="0"/>
                </a:rPr>
              </a:br>
              <a:r>
                <a:rPr lang="en-GB" sz="1200" b="1">
                  <a:latin typeface="+mj-lt"/>
                  <a:cs typeface="Arial" panose="020B0604020202020204" pitchFamily="34" charset="0"/>
                </a:rPr>
                <a:t>CAB + RPV </a:t>
              </a:r>
              <a:r>
                <a:rPr lang="en-GB" sz="1200" b="1" err="1">
                  <a:latin typeface="+mj-lt"/>
                  <a:cs typeface="Arial" panose="020B0604020202020204" pitchFamily="34" charset="0"/>
                </a:rPr>
                <a:t>LA</a:t>
              </a:r>
              <a:r>
                <a:rPr lang="en-GB" sz="1200" b="1" baseline="30000" err="1">
                  <a:latin typeface="+mj-lt"/>
                  <a:cs typeface="Arial" panose="020B0604020202020204" pitchFamily="34" charset="0"/>
                </a:rPr>
                <a:t>ǁ</a:t>
              </a:r>
              <a:endParaRPr lang="en-GB" sz="1200" b="1" baseline="30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578574-8FEF-4094-A5FC-9C4A52EF6BCA}"/>
                </a:ext>
              </a:extLst>
            </p:cNvPr>
            <p:cNvSpPr/>
            <p:nvPr/>
          </p:nvSpPr>
          <p:spPr>
            <a:xfrm>
              <a:off x="3505200" y="2385516"/>
              <a:ext cx="4431143" cy="871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rgbClr val="071D49"/>
                </a:solidFill>
                <a:latin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823FBC-72B3-4640-AEB9-FCD6840EA2D1}"/>
                </a:ext>
              </a:extLst>
            </p:cNvPr>
            <p:cNvSpPr txBox="1"/>
            <p:nvPr/>
          </p:nvSpPr>
          <p:spPr bwMode="auto">
            <a:xfrm>
              <a:off x="9404198" y="2266475"/>
              <a:ext cx="1407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71D49"/>
                  </a:solidFill>
                  <a:cs typeface="Arial" panose="020B0604020202020204" pitchFamily="34" charset="0"/>
                </a:rPr>
                <a:t>OLI arm (ORAL LEAD-IN)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72B70A-F203-4608-9E91-6505EE839DB3}"/>
                </a:ext>
              </a:extLst>
            </p:cNvPr>
            <p:cNvSpPr txBox="1"/>
            <p:nvPr/>
          </p:nvSpPr>
          <p:spPr bwMode="auto">
            <a:xfrm>
              <a:off x="9404198" y="2853472"/>
              <a:ext cx="16138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71D49"/>
                  </a:solidFill>
                  <a:cs typeface="Arial" panose="020B0604020202020204" pitchFamily="34" charset="0"/>
                </a:rPr>
                <a:t>DTI arm (DIRECT TO INJECT)</a:t>
              </a:r>
            </a:p>
          </p:txBody>
        </p:sp>
      </p:grpSp>
      <p:sp>
        <p:nvSpPr>
          <p:cNvPr id="70" name="Text Placeholder 1">
            <a:extLst>
              <a:ext uri="{FF2B5EF4-FFF2-40B4-BE49-F238E27FC236}">
                <a16:creationId xmlns:a16="http://schemas.microsoft.com/office/drawing/2014/main" id="{D371B282-3AAB-47E0-AFAC-3E4A13539143}"/>
              </a:ext>
            </a:extLst>
          </p:cNvPr>
          <p:cNvSpPr txBox="1">
            <a:spLocks/>
          </p:cNvSpPr>
          <p:nvPr/>
        </p:nvSpPr>
        <p:spPr>
          <a:xfrm>
            <a:off x="76200" y="5515345"/>
            <a:ext cx="12115800" cy="1126918"/>
          </a:xfrm>
          <a:prstGeom prst="rect">
            <a:avLst/>
          </a:prstGeom>
        </p:spPr>
        <p:txBody>
          <a:bodyPr vert="horz" lIns="91440" tIns="45720" rIns="91440" bIns="36000" rtlCol="0" anchor="t">
            <a:normAutofit/>
          </a:bodyPr>
          <a:lstStyle>
            <a:lvl1pPr marL="0" indent="0" algn="l" defTabSz="342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*Proportion of participants with HIV-1 RNA ≥50 copies/mL at Week 48 Snapshot algorithm.</a:t>
            </a:r>
          </a:p>
          <a:p>
            <a:r>
              <a:rPr lang="en-GB" sz="1000" baseline="30000" dirty="0">
                <a:solidFill>
                  <a:srgbClr val="071D4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GB" sz="1000" dirty="0">
                <a:solidFill>
                  <a:srgbClr val="071D4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Two discontinuations during OLI: 1 participant relocation, 1 pregnancy.</a:t>
            </a: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aseline="30000" dirty="0"/>
              <a:t>‡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For participants in the OLI arm, daily oral CAB (30 mg) + RPV (25 mg) was initiated at Week 100 and continued for ≥4 weeks. Participants received their last dose of oral CAB + RPV and their first loading injections of CAB (600 mg) + </a:t>
            </a:r>
            <a:b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RPV (900 mg) LA at Week 104. This was followed by CAB 400 mg + RPV 600 mg LA Q4W.</a:t>
            </a:r>
          </a:p>
          <a:p>
            <a:r>
              <a:rPr lang="en-GB" sz="1000" baseline="30000" dirty="0"/>
              <a:t>§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For participants in the DTI arm, the last dose of CAR and first loading injections of CAB (600 mg) + RPV (900 mg) LA were administered at Week 100. This was followed by CAB 400 mg + RPV 600 mg LA Q4W.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0F3BC8-92CE-4037-ABEC-73794EE3474B}"/>
              </a:ext>
            </a:extLst>
          </p:cNvPr>
          <p:cNvSpPr/>
          <p:nvPr/>
        </p:nvSpPr>
        <p:spPr>
          <a:xfrm>
            <a:off x="609600" y="1270657"/>
            <a:ext cx="847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III,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Multicentre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Parallel-Group, Noninferiority, Open-Label Study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B99FD86A-338A-44AE-913D-2A505597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267441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B5A55E-168B-458F-87B0-2ABEFAE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/>
              <a:t>FLAIR OLI</a:t>
            </a:r>
            <a:br>
              <a:rPr lang="en-GB" dirty="0"/>
            </a:br>
            <a:r>
              <a:rPr lang="en-GB" dirty="0"/>
              <a:t>Snapshot Virologic Outcomes at Week 124</a:t>
            </a:r>
            <a:br>
              <a:rPr lang="en-GB" dirty="0"/>
            </a:br>
            <a:r>
              <a:rPr lang="en-GB" dirty="0"/>
              <a:t>(Extension Switch)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1C23-3AB3-4102-BCF9-301757C62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582334"/>
            <a:ext cx="10972800" cy="891588"/>
          </a:xfrm>
        </p:spPr>
        <p:txBody>
          <a:bodyPr>
            <a:noAutofit/>
          </a:bodyPr>
          <a:lstStyle/>
          <a:p>
            <a:r>
              <a:rPr lang="en-GB" sz="1800" dirty="0"/>
              <a:t>Only 1 participant (0.4%) met the CVF criterion in the Extension Switch population</a:t>
            </a:r>
          </a:p>
          <a:p>
            <a:pPr lvl="1"/>
            <a:r>
              <a:rPr lang="en-GB" sz="1600" dirty="0"/>
              <a:t>The participant was in the DTI arm and met the CVF criterion on the 12</a:t>
            </a:r>
            <a:r>
              <a:rPr lang="en-GB" sz="1600" baseline="30000" dirty="0"/>
              <a:t>th</a:t>
            </a:r>
            <a:r>
              <a:rPr lang="en-GB" sz="1600" dirty="0"/>
              <a:t> week of LA therapy. No INSTI or NNRTI RAMs were detected at baseline and no INSTI RAMS were detected at the </a:t>
            </a:r>
            <a:r>
              <a:rPr lang="en-GB" sz="1600" dirty="0" err="1"/>
              <a:t>timepoint</a:t>
            </a:r>
            <a:r>
              <a:rPr lang="en-GB" sz="1600" dirty="0"/>
              <a:t> of suspected </a:t>
            </a:r>
            <a:r>
              <a:rPr lang="en-GB" sz="1600" dirty="0" err="1"/>
              <a:t>virologic</a:t>
            </a:r>
            <a:r>
              <a:rPr lang="en-GB" sz="1600" dirty="0"/>
              <a:t> failure (RT assay failed)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B3D518-ED9B-4BEE-B00F-D59EBC75D45B}"/>
              </a:ext>
            </a:extLst>
          </p:cNvPr>
          <p:cNvGrpSpPr/>
          <p:nvPr/>
        </p:nvGrpSpPr>
        <p:grpSpPr>
          <a:xfrm>
            <a:off x="2332755" y="1526669"/>
            <a:ext cx="6859448" cy="3947572"/>
            <a:chOff x="2332755" y="1526669"/>
            <a:chExt cx="6859448" cy="394757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D2AAA58-76FF-4C8B-AA27-E804BB7EEFCD}"/>
                </a:ext>
              </a:extLst>
            </p:cNvPr>
            <p:cNvGrpSpPr/>
            <p:nvPr/>
          </p:nvGrpSpPr>
          <p:grpSpPr>
            <a:xfrm>
              <a:off x="2786389" y="1526669"/>
              <a:ext cx="6405814" cy="3947572"/>
              <a:chOff x="2576261" y="1472610"/>
              <a:chExt cx="6405814" cy="3947572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570D52A7-3D3C-46AF-A9C6-E4DCB2E486AC}"/>
                  </a:ext>
                </a:extLst>
              </p:cNvPr>
              <p:cNvSpPr txBox="1"/>
              <p:nvPr/>
            </p:nvSpPr>
            <p:spPr>
              <a:xfrm>
                <a:off x="3018036" y="4955366"/>
                <a:ext cx="20538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Virologic non-response </a:t>
                </a:r>
                <a:b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HIV-1 RNA ≥ 50 c/mL</a:t>
                </a:r>
              </a:p>
            </p:txBody>
          </p:sp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4D659283-C4A1-44FF-8023-7C1A567A5BF9}"/>
                  </a:ext>
                </a:extLst>
              </p:cNvPr>
              <p:cNvSpPr txBox="1"/>
              <p:nvPr/>
            </p:nvSpPr>
            <p:spPr>
              <a:xfrm>
                <a:off x="5188335" y="4989295"/>
                <a:ext cx="17585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Virologic suppression</a:t>
                </a:r>
                <a:b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HIV-1 RNA &lt; 50 c/mL</a:t>
                </a:r>
              </a:p>
            </p:txBody>
          </p: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E7F4A19-5F90-4CCA-BBCF-8135B32AE716}"/>
                  </a:ext>
                </a:extLst>
              </p:cNvPr>
              <p:cNvSpPr txBox="1"/>
              <p:nvPr/>
            </p:nvSpPr>
            <p:spPr>
              <a:xfrm>
                <a:off x="7038426" y="4955366"/>
                <a:ext cx="18746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No virologic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167A30-F86C-4295-B67D-03572220F1BD}"/>
                  </a:ext>
                </a:extLst>
              </p:cNvPr>
              <p:cNvSpPr/>
              <p:nvPr/>
            </p:nvSpPr>
            <p:spPr bwMode="auto">
              <a:xfrm>
                <a:off x="3302212" y="1721670"/>
                <a:ext cx="154846" cy="164567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38799B-D933-435A-8880-2AA855F13585}"/>
                  </a:ext>
                </a:extLst>
              </p:cNvPr>
              <p:cNvSpPr/>
              <p:nvPr/>
            </p:nvSpPr>
            <p:spPr bwMode="auto">
              <a:xfrm>
                <a:off x="3302212" y="2230084"/>
                <a:ext cx="163861" cy="16456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4F939899-4AD2-4FD3-8FD6-011946B345EE}"/>
                  </a:ext>
                </a:extLst>
              </p:cNvPr>
              <p:cNvGrpSpPr/>
              <p:nvPr/>
            </p:nvGrpSpPr>
            <p:grpSpPr>
              <a:xfrm>
                <a:off x="2996885" y="1750120"/>
                <a:ext cx="70415" cy="3099446"/>
                <a:chOff x="801903" y="2526245"/>
                <a:chExt cx="151435" cy="3372279"/>
              </a:xfrm>
            </p:grpSpPr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10150076-E265-43F7-AB1C-3078E402D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2526245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Line 18">
                  <a:extLst>
                    <a:ext uri="{FF2B5EF4-FFF2-40B4-BE49-F238E27FC236}">
                      <a16:creationId xmlns:a16="http://schemas.microsoft.com/office/drawing/2014/main" id="{92651891-7364-4DA9-99D3-8910A70BB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193381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Line 19">
                  <a:extLst>
                    <a:ext uri="{FF2B5EF4-FFF2-40B4-BE49-F238E27FC236}">
                      <a16:creationId xmlns:a16="http://schemas.microsoft.com/office/drawing/2014/main" id="{3627E796-65AB-4E12-9829-27EBA40B8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872803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14267A3E-7B3E-43EA-8FCA-37209F852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4540740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Line 21">
                  <a:extLst>
                    <a:ext uri="{FF2B5EF4-FFF2-40B4-BE49-F238E27FC236}">
                      <a16:creationId xmlns:a16="http://schemas.microsoft.com/office/drawing/2014/main" id="{8CB90CDD-D2E1-48F0-837C-2263D11A0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208676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CF43EE15-03E7-46AD-AC11-E42E908D4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898524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F1CB25-6AC8-437B-9817-38507227E6C8}"/>
                  </a:ext>
                </a:extLst>
              </p:cNvPr>
              <p:cNvSpPr txBox="1"/>
              <p:nvPr/>
            </p:nvSpPr>
            <p:spPr>
              <a:xfrm>
                <a:off x="2667632" y="4062990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BE3BD1C-FBA1-4E8F-B7BF-7EB6161D47F9}"/>
                  </a:ext>
                </a:extLst>
              </p:cNvPr>
              <p:cNvSpPr txBox="1"/>
              <p:nvPr/>
            </p:nvSpPr>
            <p:spPr>
              <a:xfrm>
                <a:off x="2667632" y="345051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326833F-FE43-43E7-B856-0575440ED3AC}"/>
                  </a:ext>
                </a:extLst>
              </p:cNvPr>
              <p:cNvSpPr txBox="1"/>
              <p:nvPr/>
            </p:nvSpPr>
            <p:spPr>
              <a:xfrm>
                <a:off x="2667632" y="2838045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2EAADD6-FB70-498D-9030-BB88B2D82658}"/>
                  </a:ext>
                </a:extLst>
              </p:cNvPr>
              <p:cNvSpPr txBox="1"/>
              <p:nvPr/>
            </p:nvSpPr>
            <p:spPr>
              <a:xfrm>
                <a:off x="2667632" y="2211199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23389B-0314-4874-85A2-758AA9BBF6BE}"/>
                  </a:ext>
                </a:extLst>
              </p:cNvPr>
              <p:cNvSpPr txBox="1"/>
              <p:nvPr/>
            </p:nvSpPr>
            <p:spPr>
              <a:xfrm>
                <a:off x="2576261" y="1614048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678F44E-DDCE-4583-9EB8-7FA0E2F23C93}"/>
                  </a:ext>
                </a:extLst>
              </p:cNvPr>
              <p:cNvSpPr txBox="1"/>
              <p:nvPr/>
            </p:nvSpPr>
            <p:spPr>
              <a:xfrm>
                <a:off x="5386873" y="1472610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99,1</a:t>
                </a: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59AEE627-F8D3-49A8-9EFE-41BDEB23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686" y="1782618"/>
                <a:ext cx="605941" cy="306694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B445448-F6FC-4AAF-848D-24397C3D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415" y="1958109"/>
                <a:ext cx="605941" cy="289145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F73E84-056C-4873-A73F-ED9D8C6A5B63}"/>
                  </a:ext>
                </a:extLst>
              </p:cNvPr>
              <p:cNvSpPr txBox="1"/>
              <p:nvPr/>
            </p:nvSpPr>
            <p:spPr>
              <a:xfrm>
                <a:off x="6163822" y="1644881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93,4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45547B55-D946-4627-BA8F-D563BAD10750}"/>
                  </a:ext>
                </a:extLst>
              </p:cNvPr>
              <p:cNvSpPr txBox="1"/>
              <p:nvPr/>
            </p:nvSpPr>
            <p:spPr>
              <a:xfrm>
                <a:off x="7466210" y="4554978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4544F161-136D-4280-B970-0726E876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827" y="4673600"/>
                <a:ext cx="605941" cy="17596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7FA4A1-325A-4BA3-93BB-2CC3CBF1E2EE}"/>
                  </a:ext>
                </a:extLst>
              </p:cNvPr>
              <p:cNvSpPr txBox="1"/>
              <p:nvPr/>
            </p:nvSpPr>
            <p:spPr>
              <a:xfrm>
                <a:off x="8157612" y="435171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5,8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3A00B6-CDD6-4755-854F-74823777D157}"/>
                  </a:ext>
                </a:extLst>
              </p:cNvPr>
              <p:cNvSpPr txBox="1"/>
              <p:nvPr/>
            </p:nvSpPr>
            <p:spPr>
              <a:xfrm>
                <a:off x="3457377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0,9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C55B352-8587-490D-9954-2C9A9CA0C998}"/>
                  </a:ext>
                </a:extLst>
              </p:cNvPr>
              <p:cNvSpPr txBox="1"/>
              <p:nvPr/>
            </p:nvSpPr>
            <p:spPr>
              <a:xfrm>
                <a:off x="4217701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0,8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9D570FE6-9F43-48E0-BF00-2826F3565CAB}"/>
                  </a:ext>
                </a:extLst>
              </p:cNvPr>
              <p:cNvSpPr txBox="1"/>
              <p:nvPr/>
            </p:nvSpPr>
            <p:spPr>
              <a:xfrm>
                <a:off x="3446113" y="1662515"/>
                <a:ext cx="1835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DTI arm </a:t>
                </a:r>
                <a:r>
                  <a:rPr lang="en-US" sz="1400"/>
                  <a:t>(N=111)</a:t>
                </a:r>
              </a:p>
              <a:p>
                <a:r>
                  <a:rPr lang="en-US" sz="1400"/>
                  <a:t>« Direct to Inject »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7404F9F-0509-41F2-A177-387A6A08C023}"/>
                  </a:ext>
                </a:extLst>
              </p:cNvPr>
              <p:cNvSpPr txBox="1"/>
              <p:nvPr/>
            </p:nvSpPr>
            <p:spPr>
              <a:xfrm>
                <a:off x="3446113" y="2170929"/>
                <a:ext cx="1742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OLI arm </a:t>
                </a:r>
                <a:r>
                  <a:rPr lang="en-US" sz="1400"/>
                  <a:t>(N=121)</a:t>
                </a:r>
              </a:p>
              <a:p>
                <a:r>
                  <a:rPr lang="en-US" sz="1400"/>
                  <a:t>« Oral Lead-in »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0138565-7118-4A97-B0D2-27B201EDB8FE}"/>
                  </a:ext>
                </a:extLst>
              </p:cNvPr>
              <p:cNvSpPr txBox="1"/>
              <p:nvPr/>
            </p:nvSpPr>
            <p:spPr>
              <a:xfrm>
                <a:off x="2759003" y="470405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5CB6126-0D42-4CE5-9AD4-AC48840D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299" y="1747847"/>
                <a:ext cx="5914776" cy="3101718"/>
              </a:xfrm>
              <a:custGeom>
                <a:avLst/>
                <a:gdLst>
                  <a:gd name="T0" fmla="*/ 2683 w 2683"/>
                  <a:gd name="T1" fmla="*/ 2010 h 2010"/>
                  <a:gd name="T2" fmla="*/ 0 w 2683"/>
                  <a:gd name="T3" fmla="*/ 2010 h 2010"/>
                  <a:gd name="T4" fmla="*/ 0 w 2683"/>
                  <a:gd name="T5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83" h="2010">
                    <a:moveTo>
                      <a:pt x="2683" y="2010"/>
                    </a:moveTo>
                    <a:lnTo>
                      <a:pt x="0" y="201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BCEA2AED-C6DF-4571-8DCB-12D6D0DAF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354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01C39FA9-1BEE-4383-85BA-92B928F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83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1A04EB1-4AC5-4455-950B-B72ACEAAC085}"/>
                </a:ext>
              </a:extLst>
            </p:cNvPr>
            <p:cNvSpPr txBox="1"/>
            <p:nvPr/>
          </p:nvSpPr>
          <p:spPr>
            <a:xfrm rot="16200000">
              <a:off x="1809407" y="3145044"/>
              <a:ext cx="1354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Participants (%)</a:t>
              </a:r>
            </a:p>
          </p:txBody>
        </p:sp>
      </p:grpSp>
      <p:sp>
        <p:nvSpPr>
          <p:cNvPr id="50" name="Text Box 3">
            <a:extLst>
              <a:ext uri="{FF2B5EF4-FFF2-40B4-BE49-F238E27FC236}">
                <a16:creationId xmlns:a16="http://schemas.microsoft.com/office/drawing/2014/main" id="{B9E46952-E961-4634-BA1B-220E87C1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168063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RPV LA IM Q2M </a:t>
            </a:r>
            <a:br>
              <a:rPr lang="fr-FR" dirty="0"/>
            </a:br>
            <a:r>
              <a:rPr lang="fr-FR" dirty="0" err="1"/>
              <a:t>Dosing</a:t>
            </a:r>
            <a:r>
              <a:rPr lang="fr-FR" dirty="0"/>
              <a:t> interruptions management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A52A13F-77F6-4CD2-B4A5-0B54168B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0" y="1233946"/>
            <a:ext cx="7293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Simulated RPV plasma concentration-time profiles of bridging with</a:t>
            </a:r>
          </a:p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oral RPV during planned RPV LA IM dosing interruptions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F6758A-CC5E-4837-BDE7-20BB86210556}"/>
              </a:ext>
            </a:extLst>
          </p:cNvPr>
          <p:cNvGrpSpPr/>
          <p:nvPr/>
        </p:nvGrpSpPr>
        <p:grpSpPr>
          <a:xfrm>
            <a:off x="556867" y="1932402"/>
            <a:ext cx="5839566" cy="4714150"/>
            <a:chOff x="556867" y="1932402"/>
            <a:chExt cx="5839566" cy="471415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66B86AA1-3C0B-4DC3-8C2F-98279FCFD5D0}"/>
                </a:ext>
              </a:extLst>
            </p:cNvPr>
            <p:cNvGrpSpPr/>
            <p:nvPr/>
          </p:nvGrpSpPr>
          <p:grpSpPr>
            <a:xfrm>
              <a:off x="844930" y="4302634"/>
              <a:ext cx="5127246" cy="2343918"/>
              <a:chOff x="844930" y="4302634"/>
              <a:chExt cx="5127246" cy="2343918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27C9BA8D-B715-4DE7-8CFC-C65BA8108231}"/>
                  </a:ext>
                </a:extLst>
              </p:cNvPr>
              <p:cNvGrpSpPr/>
              <p:nvPr/>
            </p:nvGrpSpPr>
            <p:grpSpPr>
              <a:xfrm>
                <a:off x="1216026" y="4479558"/>
                <a:ext cx="4756150" cy="1595438"/>
                <a:chOff x="1216026" y="4330700"/>
                <a:chExt cx="4756150" cy="1595438"/>
              </a:xfrm>
            </p:grpSpPr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EBE5DB6C-D674-43F5-A789-590C9C48F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4330700"/>
                  <a:ext cx="4706938" cy="1547813"/>
                </a:xfrm>
                <a:custGeom>
                  <a:avLst/>
                  <a:gdLst>
                    <a:gd name="T0" fmla="*/ 2965 w 2965"/>
                    <a:gd name="T1" fmla="*/ 975 h 975"/>
                    <a:gd name="T2" fmla="*/ 0 w 2965"/>
                    <a:gd name="T3" fmla="*/ 975 h 975"/>
                    <a:gd name="T4" fmla="*/ 0 w 2965"/>
                    <a:gd name="T5" fmla="*/ 0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5" h="975">
                      <a:moveTo>
                        <a:pt x="2965" y="975"/>
                      </a:moveTo>
                      <a:lnTo>
                        <a:pt x="0" y="9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13">
                  <a:extLst>
                    <a:ext uri="{FF2B5EF4-FFF2-40B4-BE49-F238E27FC236}">
                      <a16:creationId xmlns:a16="http://schemas.microsoft.com/office/drawing/2014/main" id="{ECDE9933-1548-49BE-B48A-1D8CFB184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4654550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14">
                  <a:extLst>
                    <a:ext uri="{FF2B5EF4-FFF2-40B4-BE49-F238E27FC236}">
                      <a16:creationId xmlns:a16="http://schemas.microsoft.com/office/drawing/2014/main" id="{63702ED3-840F-4802-B6C7-253FB6FA8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4343400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15">
                  <a:extLst>
                    <a:ext uri="{FF2B5EF4-FFF2-40B4-BE49-F238E27FC236}">
                      <a16:creationId xmlns:a16="http://schemas.microsoft.com/office/drawing/2014/main" id="{AD907C9B-6D96-412A-B3CA-49B7620C9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113338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16">
                  <a:extLst>
                    <a:ext uri="{FF2B5EF4-FFF2-40B4-BE49-F238E27FC236}">
                      <a16:creationId xmlns:a16="http://schemas.microsoft.com/office/drawing/2014/main" id="{091F08AC-4134-471A-952F-DB1B1961B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4881563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7">
                  <a:extLst>
                    <a:ext uri="{FF2B5EF4-FFF2-40B4-BE49-F238E27FC236}">
                      <a16:creationId xmlns:a16="http://schemas.microsoft.com/office/drawing/2014/main" id="{7325A766-27FF-453F-9C5D-A100EBB87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651500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18">
                  <a:extLst>
                    <a:ext uri="{FF2B5EF4-FFF2-40B4-BE49-F238E27FC236}">
                      <a16:creationId xmlns:a16="http://schemas.microsoft.com/office/drawing/2014/main" id="{E99C5657-3FFE-467E-8939-B7A3B5070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419725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30">
                  <a:extLst>
                    <a:ext uri="{FF2B5EF4-FFF2-40B4-BE49-F238E27FC236}">
                      <a16:creationId xmlns:a16="http://schemas.microsoft.com/office/drawing/2014/main" id="{85C4D6A6-4CE3-4D4F-A634-67B83ABA6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6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31">
                  <a:extLst>
                    <a:ext uri="{FF2B5EF4-FFF2-40B4-BE49-F238E27FC236}">
                      <a16:creationId xmlns:a16="http://schemas.microsoft.com/office/drawing/2014/main" id="{577E08DB-B225-4A2C-B00D-7BAB9BDD0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00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32">
                  <a:extLst>
                    <a:ext uri="{FF2B5EF4-FFF2-40B4-BE49-F238E27FC236}">
                      <a16:creationId xmlns:a16="http://schemas.microsoft.com/office/drawing/2014/main" id="{072B4CBF-1020-4842-A585-FC30E503B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40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33">
                  <a:extLst>
                    <a:ext uri="{FF2B5EF4-FFF2-40B4-BE49-F238E27FC236}">
                      <a16:creationId xmlns:a16="http://schemas.microsoft.com/office/drawing/2014/main" id="{122376AD-19BC-49BC-92AC-1E6B09534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4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34">
                  <a:extLst>
                    <a:ext uri="{FF2B5EF4-FFF2-40B4-BE49-F238E27FC236}">
                      <a16:creationId xmlns:a16="http://schemas.microsoft.com/office/drawing/2014/main" id="{D69E3672-2483-4109-B2C8-DD45749C7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88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35">
                  <a:extLst>
                    <a:ext uri="{FF2B5EF4-FFF2-40B4-BE49-F238E27FC236}">
                      <a16:creationId xmlns:a16="http://schemas.microsoft.com/office/drawing/2014/main" id="{B8DFFEF4-56D7-4703-B716-96EAF205D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26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36">
                  <a:extLst>
                    <a:ext uri="{FF2B5EF4-FFF2-40B4-BE49-F238E27FC236}">
                      <a16:creationId xmlns:a16="http://schemas.microsoft.com/office/drawing/2014/main" id="{03359E3D-4365-4AA2-BBE7-58915251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20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37">
                  <a:extLst>
                    <a:ext uri="{FF2B5EF4-FFF2-40B4-BE49-F238E27FC236}">
                      <a16:creationId xmlns:a16="http://schemas.microsoft.com/office/drawing/2014/main" id="{9AAD828E-78B9-4458-85C1-2DF80DF73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76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38">
                  <a:extLst>
                    <a:ext uri="{FF2B5EF4-FFF2-40B4-BE49-F238E27FC236}">
                      <a16:creationId xmlns:a16="http://schemas.microsoft.com/office/drawing/2014/main" id="{F61B76B3-EA38-466B-AFC5-29C3510C9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64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9">
                  <a:extLst>
                    <a:ext uri="{FF2B5EF4-FFF2-40B4-BE49-F238E27FC236}">
                      <a16:creationId xmlns:a16="http://schemas.microsoft.com/office/drawing/2014/main" id="{6642F961-36A4-4642-BF87-34B5B28ED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68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40">
                  <a:extLst>
                    <a:ext uri="{FF2B5EF4-FFF2-40B4-BE49-F238E27FC236}">
                      <a16:creationId xmlns:a16="http://schemas.microsoft.com/office/drawing/2014/main" id="{B72CE3A9-A9B6-4CFE-BD92-EBA7BE304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08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42">
                  <a:extLst>
                    <a:ext uri="{FF2B5EF4-FFF2-40B4-BE49-F238E27FC236}">
                      <a16:creationId xmlns:a16="http://schemas.microsoft.com/office/drawing/2014/main" id="{97F6C3A1-6364-46EA-9086-32968F1E1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32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44">
                  <a:extLst>
                    <a:ext uri="{FF2B5EF4-FFF2-40B4-BE49-F238E27FC236}">
                      <a16:creationId xmlns:a16="http://schemas.microsoft.com/office/drawing/2014/main" id="{00E731A8-FCB8-4E5D-9C4B-BE76102CB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1988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45">
                  <a:extLst>
                    <a:ext uri="{FF2B5EF4-FFF2-40B4-BE49-F238E27FC236}">
                      <a16:creationId xmlns:a16="http://schemas.microsoft.com/office/drawing/2014/main" id="{E5B3DDB1-CC60-4032-9517-76B14E638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938" y="4540250"/>
                  <a:ext cx="698500" cy="296863"/>
                </a:xfrm>
                <a:custGeom>
                  <a:avLst/>
                  <a:gdLst>
                    <a:gd name="T0" fmla="*/ 441 w 442"/>
                    <a:gd name="T1" fmla="*/ 59 h 188"/>
                    <a:gd name="T2" fmla="*/ 442 w 442"/>
                    <a:gd name="T3" fmla="*/ 4 h 188"/>
                    <a:gd name="T4" fmla="*/ 130 w 442"/>
                    <a:gd name="T5" fmla="*/ 4 h 188"/>
                    <a:gd name="T6" fmla="*/ 4 w 442"/>
                    <a:gd name="T7" fmla="*/ 104 h 188"/>
                    <a:gd name="T8" fmla="*/ 0 w 442"/>
                    <a:gd name="T9" fmla="*/ 188 h 188"/>
                    <a:gd name="T10" fmla="*/ 26 w 442"/>
                    <a:gd name="T11" fmla="*/ 122 h 188"/>
                    <a:gd name="T12" fmla="*/ 42 w 442"/>
                    <a:gd name="T13" fmla="*/ 105 h 188"/>
                    <a:gd name="T14" fmla="*/ 82 w 442"/>
                    <a:gd name="T15" fmla="*/ 76 h 188"/>
                    <a:gd name="T16" fmla="*/ 441 w 442"/>
                    <a:gd name="T17" fmla="*/ 59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188">
                      <a:moveTo>
                        <a:pt x="441" y="59"/>
                      </a:moveTo>
                      <a:cubicBezTo>
                        <a:pt x="442" y="4"/>
                        <a:pt x="442" y="4"/>
                        <a:pt x="442" y="4"/>
                      </a:cubicBezTo>
                      <a:cubicBezTo>
                        <a:pt x="338" y="0"/>
                        <a:pt x="234" y="0"/>
                        <a:pt x="130" y="4"/>
                      </a:cubicBezTo>
                      <a:cubicBezTo>
                        <a:pt x="56" y="12"/>
                        <a:pt x="14" y="45"/>
                        <a:pt x="4" y="104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2" y="162"/>
                        <a:pt x="11" y="140"/>
                        <a:pt x="26" y="122"/>
                      </a:cubicBezTo>
                      <a:cubicBezTo>
                        <a:pt x="30" y="115"/>
                        <a:pt x="36" y="110"/>
                        <a:pt x="42" y="105"/>
                      </a:cubicBezTo>
                      <a:cubicBezTo>
                        <a:pt x="54" y="91"/>
                        <a:pt x="67" y="82"/>
                        <a:pt x="82" y="76"/>
                      </a:cubicBezTo>
                      <a:cubicBezTo>
                        <a:pt x="131" y="55"/>
                        <a:pt x="250" y="49"/>
                        <a:pt x="441" y="59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46">
                  <a:extLst>
                    <a:ext uri="{FF2B5EF4-FFF2-40B4-BE49-F238E27FC236}">
                      <a16:creationId xmlns:a16="http://schemas.microsoft.com/office/drawing/2014/main" id="{D84A25DF-D7B1-4E07-BD40-3C508F6BC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6376" y="4510088"/>
                  <a:ext cx="4257675" cy="876300"/>
                </a:xfrm>
                <a:custGeom>
                  <a:avLst/>
                  <a:gdLst>
                    <a:gd name="T0" fmla="*/ 1807 w 2692"/>
                    <a:gd name="T1" fmla="*/ 90 h 554"/>
                    <a:gd name="T2" fmla="*/ 1563 w 2692"/>
                    <a:gd name="T3" fmla="*/ 136 h 554"/>
                    <a:gd name="T4" fmla="*/ 1359 w 2692"/>
                    <a:gd name="T5" fmla="*/ 77 h 554"/>
                    <a:gd name="T6" fmla="*/ 1315 w 2692"/>
                    <a:gd name="T7" fmla="*/ 190 h 554"/>
                    <a:gd name="T8" fmla="*/ 1161 w 2692"/>
                    <a:gd name="T9" fmla="*/ 26 h 554"/>
                    <a:gd name="T10" fmla="*/ 1119 w 2692"/>
                    <a:gd name="T11" fmla="*/ 78 h 554"/>
                    <a:gd name="T12" fmla="*/ 720 w 2692"/>
                    <a:gd name="T13" fmla="*/ 124 h 554"/>
                    <a:gd name="T14" fmla="*/ 678 w 2692"/>
                    <a:gd name="T15" fmla="*/ 207 h 554"/>
                    <a:gd name="T16" fmla="*/ 439 w 2692"/>
                    <a:gd name="T17" fmla="*/ 171 h 554"/>
                    <a:gd name="T18" fmla="*/ 230 w 2692"/>
                    <a:gd name="T19" fmla="*/ 123 h 554"/>
                    <a:gd name="T20" fmla="*/ 183 w 2692"/>
                    <a:gd name="T21" fmla="*/ 234 h 554"/>
                    <a:gd name="T22" fmla="*/ 0 w 2692"/>
                    <a:gd name="T23" fmla="*/ 128 h 554"/>
                    <a:gd name="T24" fmla="*/ 7 w 2692"/>
                    <a:gd name="T25" fmla="*/ 319 h 554"/>
                    <a:gd name="T26" fmla="*/ 96 w 2692"/>
                    <a:gd name="T27" fmla="*/ 506 h 554"/>
                    <a:gd name="T28" fmla="*/ 180 w 2692"/>
                    <a:gd name="T29" fmla="*/ 542 h 554"/>
                    <a:gd name="T30" fmla="*/ 233 w 2692"/>
                    <a:gd name="T31" fmla="*/ 410 h 554"/>
                    <a:gd name="T32" fmla="*/ 384 w 2692"/>
                    <a:gd name="T33" fmla="*/ 429 h 554"/>
                    <a:gd name="T34" fmla="*/ 673 w 2692"/>
                    <a:gd name="T35" fmla="*/ 553 h 554"/>
                    <a:gd name="T36" fmla="*/ 678 w 2692"/>
                    <a:gd name="T37" fmla="*/ 355 h 554"/>
                    <a:gd name="T38" fmla="*/ 714 w 2692"/>
                    <a:gd name="T39" fmla="*/ 278 h 554"/>
                    <a:gd name="T40" fmla="*/ 1152 w 2692"/>
                    <a:gd name="T41" fmla="*/ 286 h 554"/>
                    <a:gd name="T42" fmla="*/ 1281 w 2692"/>
                    <a:gd name="T43" fmla="*/ 423 h 554"/>
                    <a:gd name="T44" fmla="*/ 1353 w 2692"/>
                    <a:gd name="T45" fmla="*/ 363 h 554"/>
                    <a:gd name="T46" fmla="*/ 1541 w 2692"/>
                    <a:gd name="T47" fmla="*/ 371 h 554"/>
                    <a:gd name="T48" fmla="*/ 1797 w 2692"/>
                    <a:gd name="T49" fmla="*/ 483 h 554"/>
                    <a:gd name="T50" fmla="*/ 1846 w 2692"/>
                    <a:gd name="T51" fmla="*/ 323 h 554"/>
                    <a:gd name="T52" fmla="*/ 2021 w 2692"/>
                    <a:gd name="T53" fmla="*/ 380 h 554"/>
                    <a:gd name="T54" fmla="*/ 2254 w 2692"/>
                    <a:gd name="T55" fmla="*/ 359 h 554"/>
                    <a:gd name="T56" fmla="*/ 2460 w 2692"/>
                    <a:gd name="T57" fmla="*/ 366 h 554"/>
                    <a:gd name="T58" fmla="*/ 2692 w 2692"/>
                    <a:gd name="T59" fmla="*/ 190 h 554"/>
                    <a:gd name="T60" fmla="*/ 2331 w 2692"/>
                    <a:gd name="T61" fmla="*/ 64 h 554"/>
                    <a:gd name="T62" fmla="*/ 2245 w 2692"/>
                    <a:gd name="T63" fmla="*/ 202 h 554"/>
                    <a:gd name="T64" fmla="*/ 1852 w 2692"/>
                    <a:gd name="T65" fmla="*/ 45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92" h="554">
                      <a:moveTo>
                        <a:pt x="1852" y="45"/>
                      </a:moveTo>
                      <a:cubicBezTo>
                        <a:pt x="1825" y="20"/>
                        <a:pt x="1810" y="35"/>
                        <a:pt x="1807" y="90"/>
                      </a:cubicBezTo>
                      <a:cubicBezTo>
                        <a:pt x="1792" y="214"/>
                        <a:pt x="1792" y="214"/>
                        <a:pt x="1792" y="214"/>
                      </a:cubicBezTo>
                      <a:cubicBezTo>
                        <a:pt x="1563" y="136"/>
                        <a:pt x="1563" y="136"/>
                        <a:pt x="1563" y="136"/>
                      </a:cubicBezTo>
                      <a:cubicBezTo>
                        <a:pt x="1485" y="105"/>
                        <a:pt x="1432" y="70"/>
                        <a:pt x="1404" y="32"/>
                      </a:cubicBezTo>
                      <a:cubicBezTo>
                        <a:pt x="1381" y="0"/>
                        <a:pt x="1366" y="15"/>
                        <a:pt x="1359" y="77"/>
                      </a:cubicBezTo>
                      <a:cubicBezTo>
                        <a:pt x="1349" y="205"/>
                        <a:pt x="1349" y="205"/>
                        <a:pt x="1349" y="205"/>
                      </a:cubicBezTo>
                      <a:cubicBezTo>
                        <a:pt x="1315" y="190"/>
                        <a:pt x="1315" y="190"/>
                        <a:pt x="1315" y="190"/>
                      </a:cubicBezTo>
                      <a:cubicBezTo>
                        <a:pt x="1255" y="157"/>
                        <a:pt x="1205" y="103"/>
                        <a:pt x="1164" y="30"/>
                      </a:cubicBezTo>
                      <a:cubicBezTo>
                        <a:pt x="1161" y="26"/>
                        <a:pt x="1161" y="26"/>
                        <a:pt x="1161" y="26"/>
                      </a:cubicBezTo>
                      <a:cubicBezTo>
                        <a:pt x="1144" y="5"/>
                        <a:pt x="1132" y="22"/>
                        <a:pt x="1125" y="78"/>
                      </a:cubicBezTo>
                      <a:cubicBezTo>
                        <a:pt x="1123" y="78"/>
                        <a:pt x="1121" y="78"/>
                        <a:pt x="1119" y="78"/>
                      </a:cubicBezTo>
                      <a:cubicBezTo>
                        <a:pt x="928" y="68"/>
                        <a:pt x="809" y="74"/>
                        <a:pt x="760" y="95"/>
                      </a:cubicBezTo>
                      <a:cubicBezTo>
                        <a:pt x="745" y="101"/>
                        <a:pt x="732" y="110"/>
                        <a:pt x="720" y="124"/>
                      </a:cubicBezTo>
                      <a:cubicBezTo>
                        <a:pt x="714" y="129"/>
                        <a:pt x="708" y="134"/>
                        <a:pt x="704" y="141"/>
                      </a:cubicBezTo>
                      <a:cubicBezTo>
                        <a:pt x="689" y="159"/>
                        <a:pt x="680" y="181"/>
                        <a:pt x="678" y="207"/>
                      </a:cubicBezTo>
                      <a:cubicBezTo>
                        <a:pt x="677" y="283"/>
                        <a:pt x="677" y="283"/>
                        <a:pt x="677" y="283"/>
                      </a:cubicBezTo>
                      <a:cubicBezTo>
                        <a:pt x="439" y="171"/>
                        <a:pt x="439" y="171"/>
                        <a:pt x="439" y="171"/>
                      </a:cubicBezTo>
                      <a:cubicBezTo>
                        <a:pt x="375" y="139"/>
                        <a:pt x="320" y="96"/>
                        <a:pt x="273" y="41"/>
                      </a:cubicBezTo>
                      <a:cubicBezTo>
                        <a:pt x="248" y="15"/>
                        <a:pt x="234" y="42"/>
                        <a:pt x="230" y="123"/>
                      </a:cubicBezTo>
                      <a:cubicBezTo>
                        <a:pt x="221" y="258"/>
                        <a:pt x="221" y="258"/>
                        <a:pt x="221" y="258"/>
                      </a:cubicBezTo>
                      <a:cubicBezTo>
                        <a:pt x="183" y="234"/>
                        <a:pt x="183" y="234"/>
                        <a:pt x="183" y="234"/>
                      </a:cubicBezTo>
                      <a:cubicBezTo>
                        <a:pt x="126" y="183"/>
                        <a:pt x="79" y="122"/>
                        <a:pt x="41" y="52"/>
                      </a:cubicBezTo>
                      <a:cubicBezTo>
                        <a:pt x="22" y="7"/>
                        <a:pt x="8" y="32"/>
                        <a:pt x="0" y="128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7" y="319"/>
                        <a:pt x="7" y="319"/>
                        <a:pt x="7" y="319"/>
                      </a:cubicBezTo>
                      <a:cubicBezTo>
                        <a:pt x="10" y="291"/>
                        <a:pt x="15" y="294"/>
                        <a:pt x="23" y="327"/>
                      </a:cubicBezTo>
                      <a:cubicBezTo>
                        <a:pt x="42" y="392"/>
                        <a:pt x="66" y="451"/>
                        <a:pt x="96" y="506"/>
                      </a:cubicBezTo>
                      <a:cubicBezTo>
                        <a:pt x="112" y="540"/>
                        <a:pt x="132" y="554"/>
                        <a:pt x="158" y="547"/>
                      </a:cubicBezTo>
                      <a:cubicBezTo>
                        <a:pt x="180" y="542"/>
                        <a:pt x="180" y="542"/>
                        <a:pt x="180" y="542"/>
                      </a:cubicBezTo>
                      <a:cubicBezTo>
                        <a:pt x="210" y="537"/>
                        <a:pt x="225" y="523"/>
                        <a:pt x="226" y="500"/>
                      </a:cubicBezTo>
                      <a:cubicBezTo>
                        <a:pt x="233" y="410"/>
                        <a:pt x="233" y="410"/>
                        <a:pt x="233" y="410"/>
                      </a:cubicBezTo>
                      <a:cubicBezTo>
                        <a:pt x="235" y="368"/>
                        <a:pt x="249" y="358"/>
                        <a:pt x="275" y="381"/>
                      </a:cubicBezTo>
                      <a:cubicBezTo>
                        <a:pt x="321" y="417"/>
                        <a:pt x="358" y="433"/>
                        <a:pt x="384" y="429"/>
                      </a:cubicBezTo>
                      <a:cubicBezTo>
                        <a:pt x="430" y="430"/>
                        <a:pt x="466" y="439"/>
                        <a:pt x="491" y="456"/>
                      </a:cubicBezTo>
                      <a:cubicBezTo>
                        <a:pt x="673" y="553"/>
                        <a:pt x="673" y="553"/>
                        <a:pt x="673" y="553"/>
                      </a:cubicBezTo>
                      <a:cubicBezTo>
                        <a:pt x="678" y="364"/>
                        <a:pt x="678" y="364"/>
                        <a:pt x="678" y="364"/>
                      </a:cubicBezTo>
                      <a:cubicBezTo>
                        <a:pt x="678" y="355"/>
                        <a:pt x="678" y="355"/>
                        <a:pt x="678" y="355"/>
                      </a:cubicBezTo>
                      <a:cubicBezTo>
                        <a:pt x="683" y="329"/>
                        <a:pt x="689" y="309"/>
                        <a:pt x="697" y="295"/>
                      </a:cubicBezTo>
                      <a:cubicBezTo>
                        <a:pt x="700" y="284"/>
                        <a:pt x="706" y="279"/>
                        <a:pt x="714" y="278"/>
                      </a:cubicBezTo>
                      <a:cubicBezTo>
                        <a:pt x="842" y="260"/>
                        <a:pt x="979" y="269"/>
                        <a:pt x="1123" y="304"/>
                      </a:cubicBezTo>
                      <a:cubicBezTo>
                        <a:pt x="1129" y="265"/>
                        <a:pt x="1139" y="259"/>
                        <a:pt x="1152" y="286"/>
                      </a:cubicBezTo>
                      <a:cubicBezTo>
                        <a:pt x="1152" y="287"/>
                        <a:pt x="1153" y="288"/>
                        <a:pt x="1153" y="289"/>
                      </a:cubicBezTo>
                      <a:cubicBezTo>
                        <a:pt x="1181" y="349"/>
                        <a:pt x="1223" y="394"/>
                        <a:pt x="1281" y="423"/>
                      </a:cubicBezTo>
                      <a:cubicBezTo>
                        <a:pt x="1302" y="431"/>
                        <a:pt x="1323" y="435"/>
                        <a:pt x="1345" y="436"/>
                      </a:cubicBezTo>
                      <a:cubicBezTo>
                        <a:pt x="1353" y="363"/>
                        <a:pt x="1353" y="363"/>
                        <a:pt x="1353" y="363"/>
                      </a:cubicBezTo>
                      <a:cubicBezTo>
                        <a:pt x="1359" y="318"/>
                        <a:pt x="1375" y="306"/>
                        <a:pt x="1400" y="327"/>
                      </a:cubicBezTo>
                      <a:cubicBezTo>
                        <a:pt x="1446" y="359"/>
                        <a:pt x="1494" y="374"/>
                        <a:pt x="1541" y="371"/>
                      </a:cubicBezTo>
                      <a:cubicBezTo>
                        <a:pt x="1795" y="487"/>
                        <a:pt x="1795" y="487"/>
                        <a:pt x="1795" y="487"/>
                      </a:cubicBezTo>
                      <a:cubicBezTo>
                        <a:pt x="1797" y="483"/>
                        <a:pt x="1797" y="483"/>
                        <a:pt x="1797" y="483"/>
                      </a:cubicBezTo>
                      <a:cubicBezTo>
                        <a:pt x="1805" y="359"/>
                        <a:pt x="1805" y="359"/>
                        <a:pt x="1805" y="359"/>
                      </a:cubicBezTo>
                      <a:cubicBezTo>
                        <a:pt x="1808" y="315"/>
                        <a:pt x="1822" y="303"/>
                        <a:pt x="1846" y="323"/>
                      </a:cubicBezTo>
                      <a:cubicBezTo>
                        <a:pt x="1883" y="352"/>
                        <a:pt x="1933" y="369"/>
                        <a:pt x="1994" y="373"/>
                      </a:cubicBezTo>
                      <a:cubicBezTo>
                        <a:pt x="2021" y="380"/>
                        <a:pt x="2021" y="380"/>
                        <a:pt x="2021" y="380"/>
                      </a:cubicBezTo>
                      <a:cubicBezTo>
                        <a:pt x="2248" y="480"/>
                        <a:pt x="2248" y="480"/>
                        <a:pt x="2248" y="480"/>
                      </a:cubicBezTo>
                      <a:cubicBezTo>
                        <a:pt x="2254" y="359"/>
                        <a:pt x="2254" y="359"/>
                        <a:pt x="2254" y="359"/>
                      </a:cubicBezTo>
                      <a:cubicBezTo>
                        <a:pt x="2260" y="306"/>
                        <a:pt x="2275" y="292"/>
                        <a:pt x="2301" y="317"/>
                      </a:cubicBezTo>
                      <a:cubicBezTo>
                        <a:pt x="2348" y="341"/>
                        <a:pt x="2401" y="358"/>
                        <a:pt x="2460" y="366"/>
                      </a:cubicBezTo>
                      <a:cubicBezTo>
                        <a:pt x="2692" y="461"/>
                        <a:pt x="2692" y="461"/>
                        <a:pt x="2692" y="461"/>
                      </a:cubicBezTo>
                      <a:cubicBezTo>
                        <a:pt x="2692" y="190"/>
                        <a:pt x="2692" y="190"/>
                        <a:pt x="2692" y="190"/>
                      </a:cubicBezTo>
                      <a:cubicBezTo>
                        <a:pt x="2408" y="115"/>
                        <a:pt x="2408" y="115"/>
                        <a:pt x="2408" y="115"/>
                      </a:cubicBezTo>
                      <a:cubicBezTo>
                        <a:pt x="2383" y="107"/>
                        <a:pt x="2357" y="90"/>
                        <a:pt x="2331" y="64"/>
                      </a:cubicBezTo>
                      <a:cubicBezTo>
                        <a:pt x="2286" y="17"/>
                        <a:pt x="2261" y="19"/>
                        <a:pt x="2256" y="71"/>
                      </a:cubicBezTo>
                      <a:cubicBezTo>
                        <a:pt x="2245" y="202"/>
                        <a:pt x="2245" y="202"/>
                        <a:pt x="2245" y="202"/>
                      </a:cubicBezTo>
                      <a:cubicBezTo>
                        <a:pt x="2015" y="136"/>
                        <a:pt x="2015" y="136"/>
                        <a:pt x="2015" y="136"/>
                      </a:cubicBezTo>
                      <a:cubicBezTo>
                        <a:pt x="1962" y="126"/>
                        <a:pt x="1907" y="96"/>
                        <a:pt x="1852" y="45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47">
                  <a:extLst>
                    <a:ext uri="{FF2B5EF4-FFF2-40B4-BE49-F238E27FC236}">
                      <a16:creationId xmlns:a16="http://schemas.microsoft.com/office/drawing/2014/main" id="{B8895980-D7B9-4394-8435-23137651A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938" y="4921250"/>
                  <a:ext cx="703263" cy="165100"/>
                </a:xfrm>
                <a:custGeom>
                  <a:avLst/>
                  <a:gdLst>
                    <a:gd name="T0" fmla="*/ 36 w 445"/>
                    <a:gd name="T1" fmla="*/ 18 h 104"/>
                    <a:gd name="T2" fmla="*/ 19 w 445"/>
                    <a:gd name="T3" fmla="*/ 35 h 104"/>
                    <a:gd name="T4" fmla="*/ 0 w 445"/>
                    <a:gd name="T5" fmla="*/ 95 h 104"/>
                    <a:gd name="T6" fmla="*/ 0 w 445"/>
                    <a:gd name="T7" fmla="*/ 104 h 104"/>
                    <a:gd name="T8" fmla="*/ 82 w 445"/>
                    <a:gd name="T9" fmla="*/ 42 h 104"/>
                    <a:gd name="T10" fmla="*/ 443 w 445"/>
                    <a:gd name="T11" fmla="*/ 76 h 104"/>
                    <a:gd name="T12" fmla="*/ 445 w 445"/>
                    <a:gd name="T13" fmla="*/ 44 h 104"/>
                    <a:gd name="T14" fmla="*/ 36 w 445"/>
                    <a:gd name="T1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5" h="104">
                      <a:moveTo>
                        <a:pt x="36" y="18"/>
                      </a:moveTo>
                      <a:cubicBezTo>
                        <a:pt x="28" y="19"/>
                        <a:pt x="22" y="24"/>
                        <a:pt x="19" y="35"/>
                      </a:cubicBezTo>
                      <a:cubicBezTo>
                        <a:pt x="11" y="49"/>
                        <a:pt x="5" y="69"/>
                        <a:pt x="0" y="95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6" y="60"/>
                        <a:pt x="43" y="39"/>
                        <a:pt x="82" y="42"/>
                      </a:cubicBezTo>
                      <a:cubicBezTo>
                        <a:pt x="176" y="39"/>
                        <a:pt x="297" y="51"/>
                        <a:pt x="443" y="76"/>
                      </a:cubicBezTo>
                      <a:cubicBezTo>
                        <a:pt x="445" y="44"/>
                        <a:pt x="445" y="44"/>
                        <a:pt x="445" y="44"/>
                      </a:cubicBezTo>
                      <a:cubicBezTo>
                        <a:pt x="301" y="9"/>
                        <a:pt x="164" y="0"/>
                        <a:pt x="36" y="18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55">
                  <a:extLst>
                    <a:ext uri="{FF2B5EF4-FFF2-40B4-BE49-F238E27FC236}">
                      <a16:creationId xmlns:a16="http://schemas.microsoft.com/office/drawing/2014/main" id="{4462AFB7-E9DF-478E-A553-4BEC9247E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113" y="4679950"/>
                  <a:ext cx="698500" cy="387350"/>
                </a:xfrm>
                <a:custGeom>
                  <a:avLst/>
                  <a:gdLst>
                    <a:gd name="T0" fmla="*/ 1 w 442"/>
                    <a:gd name="T1" fmla="*/ 225 h 245"/>
                    <a:gd name="T2" fmla="*/ 116 w 442"/>
                    <a:gd name="T3" fmla="*/ 89 h 245"/>
                    <a:gd name="T4" fmla="*/ 442 w 442"/>
                    <a:gd name="T5" fmla="*/ 105 h 245"/>
                    <a:gd name="T6" fmla="*/ 442 w 442"/>
                    <a:gd name="T7" fmla="*/ 9 h 245"/>
                    <a:gd name="T8" fmla="*/ 120 w 442"/>
                    <a:gd name="T9" fmla="*/ 0 h 245"/>
                    <a:gd name="T10" fmla="*/ 0 w 442"/>
                    <a:gd name="T11" fmla="*/ 109 h 245"/>
                    <a:gd name="T12" fmla="*/ 0 w 442"/>
                    <a:gd name="T13" fmla="*/ 245 h 245"/>
                    <a:gd name="T14" fmla="*/ 1 w 442"/>
                    <a:gd name="T15" fmla="*/ 22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2" h="245">
                      <a:moveTo>
                        <a:pt x="1" y="225"/>
                      </a:moveTo>
                      <a:cubicBezTo>
                        <a:pt x="24" y="130"/>
                        <a:pt x="62" y="85"/>
                        <a:pt x="116" y="89"/>
                      </a:cubicBezTo>
                      <a:cubicBezTo>
                        <a:pt x="442" y="105"/>
                        <a:pt x="442" y="105"/>
                        <a:pt x="442" y="105"/>
                      </a:cubicBezTo>
                      <a:cubicBezTo>
                        <a:pt x="442" y="9"/>
                        <a:pt x="442" y="9"/>
                        <a:pt x="442" y="9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42" y="7"/>
                        <a:pt x="2" y="43"/>
                        <a:pt x="0" y="109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1" y="225"/>
                        <a:pt x="1" y="225"/>
                        <a:pt x="1" y="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56">
                  <a:extLst>
                    <a:ext uri="{FF2B5EF4-FFF2-40B4-BE49-F238E27FC236}">
                      <a16:creationId xmlns:a16="http://schemas.microsoft.com/office/drawing/2014/main" id="{75F6C955-A18A-4357-AF23-BB14A0129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9551" y="4729163"/>
                  <a:ext cx="2836863" cy="430213"/>
                </a:xfrm>
                <a:custGeom>
                  <a:avLst/>
                  <a:gdLst>
                    <a:gd name="T0" fmla="*/ 1793 w 1793"/>
                    <a:gd name="T1" fmla="*/ 210 h 272"/>
                    <a:gd name="T2" fmla="*/ 1599 w 1793"/>
                    <a:gd name="T3" fmla="*/ 126 h 272"/>
                    <a:gd name="T4" fmla="*/ 1468 w 1793"/>
                    <a:gd name="T5" fmla="*/ 84 h 272"/>
                    <a:gd name="T6" fmla="*/ 1467 w 1793"/>
                    <a:gd name="T7" fmla="*/ 83 h 272"/>
                    <a:gd name="T8" fmla="*/ 1395 w 1793"/>
                    <a:gd name="T9" fmla="*/ 34 h 272"/>
                    <a:gd name="T10" fmla="*/ 1355 w 1793"/>
                    <a:gd name="T11" fmla="*/ 77 h 272"/>
                    <a:gd name="T12" fmla="*/ 1346 w 1793"/>
                    <a:gd name="T13" fmla="*/ 176 h 272"/>
                    <a:gd name="T14" fmla="*/ 1156 w 1793"/>
                    <a:gd name="T15" fmla="*/ 21 h 272"/>
                    <a:gd name="T16" fmla="*/ 1129 w 1793"/>
                    <a:gd name="T17" fmla="*/ 28 h 272"/>
                    <a:gd name="T18" fmla="*/ 1121 w 1793"/>
                    <a:gd name="T19" fmla="*/ 74 h 272"/>
                    <a:gd name="T20" fmla="*/ 1119 w 1793"/>
                    <a:gd name="T21" fmla="*/ 74 h 272"/>
                    <a:gd name="T22" fmla="*/ 793 w 1793"/>
                    <a:gd name="T23" fmla="*/ 58 h 272"/>
                    <a:gd name="T24" fmla="*/ 678 w 1793"/>
                    <a:gd name="T25" fmla="*/ 194 h 272"/>
                    <a:gd name="T26" fmla="*/ 677 w 1793"/>
                    <a:gd name="T27" fmla="*/ 214 h 272"/>
                    <a:gd name="T28" fmla="*/ 672 w 1793"/>
                    <a:gd name="T29" fmla="*/ 272 h 272"/>
                    <a:gd name="T30" fmla="*/ 522 w 1793"/>
                    <a:gd name="T31" fmla="*/ 200 h 272"/>
                    <a:gd name="T32" fmla="*/ 410 w 1793"/>
                    <a:gd name="T33" fmla="*/ 154 h 272"/>
                    <a:gd name="T34" fmla="*/ 276 w 1793"/>
                    <a:gd name="T35" fmla="*/ 70 h 272"/>
                    <a:gd name="T36" fmla="*/ 234 w 1793"/>
                    <a:gd name="T37" fmla="*/ 113 h 272"/>
                    <a:gd name="T38" fmla="*/ 219 w 1793"/>
                    <a:gd name="T39" fmla="*/ 257 h 272"/>
                    <a:gd name="T40" fmla="*/ 136 w 1793"/>
                    <a:gd name="T41" fmla="*/ 214 h 272"/>
                    <a:gd name="T42" fmla="*/ 27 w 1793"/>
                    <a:gd name="T43" fmla="*/ 39 h 272"/>
                    <a:gd name="T44" fmla="*/ 5 w 1793"/>
                    <a:gd name="T45" fmla="*/ 52 h 272"/>
                    <a:gd name="T46" fmla="*/ 0 w 1793"/>
                    <a:gd name="T47" fmla="*/ 127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93" h="272">
                      <a:moveTo>
                        <a:pt x="1793" y="210"/>
                      </a:moveTo>
                      <a:cubicBezTo>
                        <a:pt x="1730" y="179"/>
                        <a:pt x="1665" y="151"/>
                        <a:pt x="1599" y="126"/>
                      </a:cubicBezTo>
                      <a:cubicBezTo>
                        <a:pt x="1549" y="117"/>
                        <a:pt x="1506" y="102"/>
                        <a:pt x="1468" y="84"/>
                      </a:cubicBezTo>
                      <a:cubicBezTo>
                        <a:pt x="1467" y="83"/>
                        <a:pt x="1467" y="83"/>
                        <a:pt x="1467" y="83"/>
                      </a:cubicBezTo>
                      <a:cubicBezTo>
                        <a:pt x="1395" y="34"/>
                        <a:pt x="1395" y="34"/>
                        <a:pt x="1395" y="34"/>
                      </a:cubicBezTo>
                      <a:cubicBezTo>
                        <a:pt x="1373" y="17"/>
                        <a:pt x="1360" y="31"/>
                        <a:pt x="1355" y="77"/>
                      </a:cubicBezTo>
                      <a:cubicBezTo>
                        <a:pt x="1346" y="176"/>
                        <a:pt x="1346" y="176"/>
                        <a:pt x="1346" y="176"/>
                      </a:cubicBezTo>
                      <a:cubicBezTo>
                        <a:pt x="1272" y="171"/>
                        <a:pt x="1209" y="119"/>
                        <a:pt x="1156" y="21"/>
                      </a:cubicBezTo>
                      <a:cubicBezTo>
                        <a:pt x="1142" y="0"/>
                        <a:pt x="1133" y="3"/>
                        <a:pt x="1129" y="28"/>
                      </a:cubicBezTo>
                      <a:cubicBezTo>
                        <a:pt x="1121" y="74"/>
                        <a:pt x="1121" y="74"/>
                        <a:pt x="1121" y="74"/>
                      </a:cubicBezTo>
                      <a:cubicBezTo>
                        <a:pt x="1119" y="74"/>
                        <a:pt x="1119" y="74"/>
                        <a:pt x="1119" y="74"/>
                      </a:cubicBezTo>
                      <a:cubicBezTo>
                        <a:pt x="793" y="58"/>
                        <a:pt x="793" y="58"/>
                        <a:pt x="793" y="58"/>
                      </a:cubicBezTo>
                      <a:cubicBezTo>
                        <a:pt x="739" y="54"/>
                        <a:pt x="701" y="99"/>
                        <a:pt x="678" y="194"/>
                      </a:cubicBezTo>
                      <a:cubicBezTo>
                        <a:pt x="677" y="214"/>
                        <a:pt x="677" y="214"/>
                        <a:pt x="677" y="214"/>
                      </a:cubicBezTo>
                      <a:cubicBezTo>
                        <a:pt x="672" y="272"/>
                        <a:pt x="672" y="272"/>
                        <a:pt x="672" y="272"/>
                      </a:cubicBezTo>
                      <a:cubicBezTo>
                        <a:pt x="522" y="200"/>
                        <a:pt x="522" y="200"/>
                        <a:pt x="522" y="200"/>
                      </a:cubicBezTo>
                      <a:cubicBezTo>
                        <a:pt x="498" y="182"/>
                        <a:pt x="461" y="167"/>
                        <a:pt x="410" y="154"/>
                      </a:cubicBezTo>
                      <a:cubicBezTo>
                        <a:pt x="373" y="148"/>
                        <a:pt x="328" y="121"/>
                        <a:pt x="276" y="70"/>
                      </a:cubicBezTo>
                      <a:cubicBezTo>
                        <a:pt x="249" y="53"/>
                        <a:pt x="235" y="67"/>
                        <a:pt x="234" y="113"/>
                      </a:cubicBezTo>
                      <a:cubicBezTo>
                        <a:pt x="219" y="257"/>
                        <a:pt x="219" y="257"/>
                        <a:pt x="219" y="257"/>
                      </a:cubicBezTo>
                      <a:cubicBezTo>
                        <a:pt x="189" y="250"/>
                        <a:pt x="161" y="236"/>
                        <a:pt x="136" y="214"/>
                      </a:cubicBezTo>
                      <a:cubicBezTo>
                        <a:pt x="92" y="169"/>
                        <a:pt x="56" y="111"/>
                        <a:pt x="27" y="39"/>
                      </a:cubicBezTo>
                      <a:cubicBezTo>
                        <a:pt x="16" y="16"/>
                        <a:pt x="8" y="20"/>
                        <a:pt x="5" y="52"/>
                      </a:cubicBezTo>
                      <a:cubicBezTo>
                        <a:pt x="0" y="127"/>
                        <a:pt x="0" y="127"/>
                        <a:pt x="0" y="127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57">
                  <a:extLst>
                    <a:ext uri="{FF2B5EF4-FFF2-40B4-BE49-F238E27FC236}">
                      <a16:creationId xmlns:a16="http://schemas.microsoft.com/office/drawing/2014/main" id="{DF1F69E2-9F75-4EFF-AC6E-878B2DD29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588" y="4772025"/>
                  <a:ext cx="509588" cy="288925"/>
                </a:xfrm>
                <a:custGeom>
                  <a:avLst/>
                  <a:gdLst>
                    <a:gd name="T0" fmla="*/ 322 w 322"/>
                    <a:gd name="T1" fmla="*/ 125 h 183"/>
                    <a:gd name="T2" fmla="*/ 214 w 322"/>
                    <a:gd name="T3" fmla="*/ 87 h 183"/>
                    <a:gd name="T4" fmla="*/ 56 w 322"/>
                    <a:gd name="T5" fmla="*/ 19 h 183"/>
                    <a:gd name="T6" fmla="*/ 7 w 322"/>
                    <a:gd name="T7" fmla="*/ 71 h 183"/>
                    <a:gd name="T8" fmla="*/ 0 w 322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2" h="183">
                      <a:moveTo>
                        <a:pt x="322" y="125"/>
                      </a:moveTo>
                      <a:cubicBezTo>
                        <a:pt x="293" y="107"/>
                        <a:pt x="257" y="95"/>
                        <a:pt x="214" y="87"/>
                      </a:cubicBezTo>
                      <a:cubicBezTo>
                        <a:pt x="153" y="77"/>
                        <a:pt x="100" y="54"/>
                        <a:pt x="56" y="19"/>
                      </a:cubicBezTo>
                      <a:cubicBezTo>
                        <a:pt x="26" y="0"/>
                        <a:pt x="10" y="18"/>
                        <a:pt x="7" y="71"/>
                      </a:cubicBezTo>
                      <a:cubicBezTo>
                        <a:pt x="0" y="183"/>
                        <a:pt x="0" y="183"/>
                        <a:pt x="0" y="183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58">
                  <a:extLst>
                    <a:ext uri="{FF2B5EF4-FFF2-40B4-BE49-F238E27FC236}">
                      <a16:creationId xmlns:a16="http://schemas.microsoft.com/office/drawing/2014/main" id="{16D678CF-9E65-4F7D-8C9A-54D89292B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376" y="4759325"/>
                  <a:ext cx="704850" cy="279400"/>
                </a:xfrm>
                <a:custGeom>
                  <a:avLst/>
                  <a:gdLst>
                    <a:gd name="T0" fmla="*/ 445 w 445"/>
                    <a:gd name="T1" fmla="*/ 162 h 177"/>
                    <a:gd name="T2" fmla="*/ 279 w 445"/>
                    <a:gd name="T3" fmla="*/ 107 h 177"/>
                    <a:gd name="T4" fmla="*/ 197 w 445"/>
                    <a:gd name="T5" fmla="*/ 80 h 177"/>
                    <a:gd name="T6" fmla="*/ 51 w 445"/>
                    <a:gd name="T7" fmla="*/ 19 h 177"/>
                    <a:gd name="T8" fmla="*/ 7 w 445"/>
                    <a:gd name="T9" fmla="*/ 68 h 177"/>
                    <a:gd name="T10" fmla="*/ 0 w 445"/>
                    <a:gd name="T11" fmla="*/ 17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5" h="177">
                      <a:moveTo>
                        <a:pt x="445" y="162"/>
                      </a:moveTo>
                      <a:cubicBezTo>
                        <a:pt x="389" y="147"/>
                        <a:pt x="333" y="129"/>
                        <a:pt x="279" y="107"/>
                      </a:cubicBezTo>
                      <a:cubicBezTo>
                        <a:pt x="257" y="92"/>
                        <a:pt x="230" y="82"/>
                        <a:pt x="197" y="80"/>
                      </a:cubicBezTo>
                      <a:cubicBezTo>
                        <a:pt x="146" y="71"/>
                        <a:pt x="97" y="51"/>
                        <a:pt x="51" y="19"/>
                      </a:cubicBezTo>
                      <a:cubicBezTo>
                        <a:pt x="25" y="0"/>
                        <a:pt x="11" y="17"/>
                        <a:pt x="7" y="68"/>
                      </a:cubicBezTo>
                      <a:cubicBezTo>
                        <a:pt x="0" y="177"/>
                        <a:pt x="0" y="177"/>
                        <a:pt x="0" y="177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59">
                  <a:extLst>
                    <a:ext uri="{FF2B5EF4-FFF2-40B4-BE49-F238E27FC236}">
                      <a16:creationId xmlns:a16="http://schemas.microsoft.com/office/drawing/2014/main" id="{D1095E4A-5662-46F2-B24F-CF637B4DD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29176" y="4972050"/>
                  <a:ext cx="206375" cy="7143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D71A27-6CE5-4C08-94D3-A8D7BFE2FC4F}"/>
                  </a:ext>
                </a:extLst>
              </p:cNvPr>
              <p:cNvSpPr txBox="1"/>
              <p:nvPr/>
            </p:nvSpPr>
            <p:spPr>
              <a:xfrm>
                <a:off x="1352730" y="60559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FD85A8A-A119-4BC1-B3B5-B133B0261D2C}"/>
                  </a:ext>
                </a:extLst>
              </p:cNvPr>
              <p:cNvSpPr txBox="1"/>
              <p:nvPr/>
            </p:nvSpPr>
            <p:spPr>
              <a:xfrm>
                <a:off x="1707174" y="60559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8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B4FCD79-8944-4D88-A9F0-A67E9081F41F}"/>
                  </a:ext>
                </a:extLst>
              </p:cNvPr>
              <p:cNvSpPr txBox="1"/>
              <p:nvPr/>
            </p:nvSpPr>
            <p:spPr>
              <a:xfrm>
                <a:off x="202586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E0C7AC-F099-4AF1-90DE-11846B94C3F8}"/>
                  </a:ext>
                </a:extLst>
              </p:cNvPr>
              <p:cNvSpPr txBox="1"/>
              <p:nvPr/>
            </p:nvSpPr>
            <p:spPr>
              <a:xfrm>
                <a:off x="2380307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16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0A3E24F-EDE7-4A7D-9741-F364FF797BEE}"/>
                  </a:ext>
                </a:extLst>
              </p:cNvPr>
              <p:cNvSpPr txBox="1"/>
              <p:nvPr/>
            </p:nvSpPr>
            <p:spPr>
              <a:xfrm>
                <a:off x="2734751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20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31A735E-EC5E-4530-8719-0C764018ED69}"/>
                  </a:ext>
                </a:extLst>
              </p:cNvPr>
              <p:cNvSpPr txBox="1"/>
              <p:nvPr/>
            </p:nvSpPr>
            <p:spPr>
              <a:xfrm>
                <a:off x="3089195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F3EE339-08E7-4C6A-8CB2-AFA88AE35C34}"/>
                  </a:ext>
                </a:extLst>
              </p:cNvPr>
              <p:cNvSpPr txBox="1"/>
              <p:nvPr/>
            </p:nvSpPr>
            <p:spPr>
              <a:xfrm>
                <a:off x="3443639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28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9EEE276-77D9-4DF4-BCDD-CD037CC54B79}"/>
                  </a:ext>
                </a:extLst>
              </p:cNvPr>
              <p:cNvSpPr txBox="1"/>
              <p:nvPr/>
            </p:nvSpPr>
            <p:spPr>
              <a:xfrm>
                <a:off x="379808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32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A94F4A0-4435-490A-89D2-A5252BBF29F0}"/>
                  </a:ext>
                </a:extLst>
              </p:cNvPr>
              <p:cNvSpPr txBox="1"/>
              <p:nvPr/>
            </p:nvSpPr>
            <p:spPr>
              <a:xfrm>
                <a:off x="4152527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D3E3541-C12F-49FD-9CF7-BE6A942FFB8B}"/>
                  </a:ext>
                </a:extLst>
              </p:cNvPr>
              <p:cNvSpPr txBox="1"/>
              <p:nvPr/>
            </p:nvSpPr>
            <p:spPr>
              <a:xfrm>
                <a:off x="4506971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3978D7F-7957-443D-9CB0-C17D4314652E}"/>
                  </a:ext>
                </a:extLst>
              </p:cNvPr>
              <p:cNvSpPr txBox="1"/>
              <p:nvPr/>
            </p:nvSpPr>
            <p:spPr>
              <a:xfrm>
                <a:off x="4861415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44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627E795-CF4C-4441-A6AC-1C15BEB3E1E9}"/>
                  </a:ext>
                </a:extLst>
              </p:cNvPr>
              <p:cNvSpPr txBox="1"/>
              <p:nvPr/>
            </p:nvSpPr>
            <p:spPr>
              <a:xfrm>
                <a:off x="5215859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04778C5-727F-4EC7-BAAE-4C4B559B3277}"/>
                  </a:ext>
                </a:extLst>
              </p:cNvPr>
              <p:cNvSpPr txBox="1"/>
              <p:nvPr/>
            </p:nvSpPr>
            <p:spPr>
              <a:xfrm>
                <a:off x="557030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52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9FBFCD9-A4CD-484A-B385-08372AB8C7FB}"/>
                  </a:ext>
                </a:extLst>
              </p:cNvPr>
              <p:cNvSpPr txBox="1"/>
              <p:nvPr/>
            </p:nvSpPr>
            <p:spPr>
              <a:xfrm>
                <a:off x="923477" y="56748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983B621-4D29-4789-A015-CB5B494EB39B}"/>
                  </a:ext>
                </a:extLst>
              </p:cNvPr>
              <p:cNvSpPr txBox="1"/>
              <p:nvPr/>
            </p:nvSpPr>
            <p:spPr>
              <a:xfrm>
                <a:off x="923477" y="544932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F849A3A-3BC9-489D-8933-D6BA91FFAC9C}"/>
                  </a:ext>
                </a:extLst>
              </p:cNvPr>
              <p:cNvSpPr txBox="1"/>
              <p:nvPr/>
            </p:nvSpPr>
            <p:spPr>
              <a:xfrm>
                <a:off x="923477" y="513040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06E1AB-0C54-4F8A-BEDC-C8351D84E1A5}"/>
                  </a:ext>
                </a:extLst>
              </p:cNvPr>
              <p:cNvSpPr txBox="1"/>
              <p:nvPr/>
            </p:nvSpPr>
            <p:spPr>
              <a:xfrm>
                <a:off x="844930" y="4907287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F8D1E39F-E29D-4FE5-B71B-94C9F473142D}"/>
                  </a:ext>
                </a:extLst>
              </p:cNvPr>
              <p:cNvSpPr txBox="1"/>
              <p:nvPr/>
            </p:nvSpPr>
            <p:spPr>
              <a:xfrm>
                <a:off x="844930" y="463992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224D0B4-8DA6-4DA7-9DF5-528E8DAED82A}"/>
                  </a:ext>
                </a:extLst>
              </p:cNvPr>
              <p:cNvSpPr txBox="1"/>
              <p:nvPr/>
            </p:nvSpPr>
            <p:spPr>
              <a:xfrm>
                <a:off x="844930" y="433977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C1E644C-EB91-4C75-BC6E-AE0040B31FD4}"/>
                  </a:ext>
                </a:extLst>
              </p:cNvPr>
              <p:cNvSpPr txBox="1"/>
              <p:nvPr/>
            </p:nvSpPr>
            <p:spPr>
              <a:xfrm>
                <a:off x="3614212" y="5703474"/>
                <a:ext cx="1469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Reinitiate IM dosing</a:t>
                </a:r>
              </a:p>
            </p:txBody>
          </p: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D6F79899-A4AF-407B-B898-7DA348FE5F07}"/>
                  </a:ext>
                </a:extLst>
              </p:cNvPr>
              <p:cNvCxnSpPr/>
              <p:nvPr/>
            </p:nvCxnSpPr>
            <p:spPr bwMode="auto">
              <a:xfrm flipV="1">
                <a:off x="3599913" y="5606756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1B28EE0C-B72F-4D1A-BB8A-F6D533087BB1}"/>
                  </a:ext>
                </a:extLst>
              </p:cNvPr>
              <p:cNvCxnSpPr/>
              <p:nvPr/>
            </p:nvCxnSpPr>
            <p:spPr bwMode="auto">
              <a:xfrm flipV="1">
                <a:off x="3242236" y="5606756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76B134BB-1B5D-4557-AA63-5BDA1894058D}"/>
                  </a:ext>
                </a:extLst>
              </p:cNvPr>
              <p:cNvSpPr/>
              <p:nvPr/>
            </p:nvSpPr>
            <p:spPr bwMode="auto">
              <a:xfrm>
                <a:off x="2434706" y="5416454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C3817990-49D5-467D-920E-95544AEDC53A}"/>
                  </a:ext>
                </a:extLst>
              </p:cNvPr>
              <p:cNvSpPr/>
              <p:nvPr/>
            </p:nvSpPr>
            <p:spPr bwMode="auto">
              <a:xfrm>
                <a:off x="3476732" y="5257368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D6B12059-B73F-4D12-9D13-6BC79F1ACF2C}"/>
                  </a:ext>
                </a:extLst>
              </p:cNvPr>
              <p:cNvSpPr/>
              <p:nvPr/>
            </p:nvSpPr>
            <p:spPr bwMode="auto">
              <a:xfrm>
                <a:off x="4190532" y="5330930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32DAEDB0-2668-4CEE-AC5D-FAD08B56392A}"/>
                  </a:ext>
                </a:extLst>
              </p:cNvPr>
              <p:cNvCxnSpPr>
                <a:stCxn id="35" idx="6"/>
                <a:endCxn id="36" idx="2"/>
              </p:cNvCxnSpPr>
              <p:nvPr/>
            </p:nvCxnSpPr>
            <p:spPr bwMode="auto">
              <a:xfrm flipV="1">
                <a:off x="2634863" y="5357447"/>
                <a:ext cx="841869" cy="1590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9054C444-EF79-4C7F-AE9C-930E1962AC98}"/>
                  </a:ext>
                </a:extLst>
              </p:cNvPr>
              <p:cNvCxnSpPr>
                <a:cxnSpLocks/>
                <a:stCxn id="36" idx="6"/>
                <a:endCxn id="37" idx="3"/>
              </p:cNvCxnSpPr>
              <p:nvPr/>
            </p:nvCxnSpPr>
            <p:spPr bwMode="auto">
              <a:xfrm>
                <a:off x="3676889" y="5357447"/>
                <a:ext cx="542955" cy="1443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0" name="Parenthèse fermante 39">
                <a:extLst>
                  <a:ext uri="{FF2B5EF4-FFF2-40B4-BE49-F238E27FC236}">
                    <a16:creationId xmlns:a16="http://schemas.microsoft.com/office/drawing/2014/main" id="{3AB6BAD3-1017-408A-A1CC-CCA5DAAE83AB}"/>
                  </a:ext>
                </a:extLst>
              </p:cNvPr>
              <p:cNvSpPr/>
              <p:nvPr/>
            </p:nvSpPr>
            <p:spPr bwMode="auto">
              <a:xfrm rot="16200000">
                <a:off x="2870360" y="4247667"/>
                <a:ext cx="45719" cy="706439"/>
              </a:xfrm>
              <a:prstGeom prst="rightBracke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4AA2F73-34DB-4045-966D-FC3DC261F564}"/>
                  </a:ext>
                </a:extLst>
              </p:cNvPr>
              <p:cNvSpPr txBox="1"/>
              <p:nvPr/>
            </p:nvSpPr>
            <p:spPr>
              <a:xfrm>
                <a:off x="2830564" y="6338775"/>
                <a:ext cx="1108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Time, weeks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D447238-C85F-406B-9C5D-BA71C00ED9F1}"/>
                  </a:ext>
                </a:extLst>
              </p:cNvPr>
              <p:cNvSpPr txBox="1"/>
              <p:nvPr/>
            </p:nvSpPr>
            <p:spPr>
              <a:xfrm>
                <a:off x="2540475" y="4302634"/>
                <a:ext cx="7271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oral RPV</a:t>
                </a: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84BA3877-8D56-4E27-B23F-409FC3F8428D}"/>
                </a:ext>
              </a:extLst>
            </p:cNvPr>
            <p:cNvGrpSpPr/>
            <p:nvPr/>
          </p:nvGrpSpPr>
          <p:grpSpPr>
            <a:xfrm>
              <a:off x="844930" y="1932402"/>
              <a:ext cx="5551503" cy="2327243"/>
              <a:chOff x="844930" y="1932402"/>
              <a:chExt cx="5551503" cy="2327243"/>
            </a:xfrm>
          </p:grpSpPr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E922F83D-3BB5-46BF-9B71-C5B50621716D}"/>
                  </a:ext>
                </a:extLst>
              </p:cNvPr>
              <p:cNvGrpSpPr/>
              <p:nvPr/>
            </p:nvGrpSpPr>
            <p:grpSpPr>
              <a:xfrm>
                <a:off x="1216026" y="2407460"/>
                <a:ext cx="4756150" cy="1592263"/>
                <a:chOff x="1216026" y="2460625"/>
                <a:chExt cx="4756150" cy="1592263"/>
              </a:xfrm>
            </p:grpSpPr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C87D441F-1423-4603-902F-23442F72C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460625"/>
                  <a:ext cx="4706938" cy="1546225"/>
                </a:xfrm>
                <a:custGeom>
                  <a:avLst/>
                  <a:gdLst>
                    <a:gd name="T0" fmla="*/ 2965 w 2965"/>
                    <a:gd name="T1" fmla="*/ 974 h 974"/>
                    <a:gd name="T2" fmla="*/ 0 w 2965"/>
                    <a:gd name="T3" fmla="*/ 974 h 974"/>
                    <a:gd name="T4" fmla="*/ 0 w 2965"/>
                    <a:gd name="T5" fmla="*/ 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5" h="974">
                      <a:moveTo>
                        <a:pt x="2965" y="974"/>
                      </a:moveTo>
                      <a:lnTo>
                        <a:pt x="0" y="9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7">
                  <a:extLst>
                    <a:ext uri="{FF2B5EF4-FFF2-40B4-BE49-F238E27FC236}">
                      <a16:creationId xmlns:a16="http://schemas.microsoft.com/office/drawing/2014/main" id="{FE72D98F-B9C2-48DC-81A8-189095149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2473325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8">
                  <a:extLst>
                    <a:ext uri="{FF2B5EF4-FFF2-40B4-BE49-F238E27FC236}">
                      <a16:creationId xmlns:a16="http://schemas.microsoft.com/office/drawing/2014/main" id="{A6996CA9-C8BB-4B4C-9A39-3BF4C6122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2782888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9">
                  <a:extLst>
                    <a:ext uri="{FF2B5EF4-FFF2-40B4-BE49-F238E27FC236}">
                      <a16:creationId xmlns:a16="http://schemas.microsoft.com/office/drawing/2014/main" id="{3CA1A4F0-27F6-4832-876B-AB6F4EDF7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009900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10">
                  <a:extLst>
                    <a:ext uri="{FF2B5EF4-FFF2-40B4-BE49-F238E27FC236}">
                      <a16:creationId xmlns:a16="http://schemas.microsoft.com/office/drawing/2014/main" id="{6D06C646-0E2C-4DD1-ACA5-9951F4DBC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241675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11">
                  <a:extLst>
                    <a:ext uri="{FF2B5EF4-FFF2-40B4-BE49-F238E27FC236}">
                      <a16:creationId xmlns:a16="http://schemas.microsoft.com/office/drawing/2014/main" id="{64C1CE2A-ABB6-4397-A7A6-81A8F061F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548063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12">
                  <a:extLst>
                    <a:ext uri="{FF2B5EF4-FFF2-40B4-BE49-F238E27FC236}">
                      <a16:creationId xmlns:a16="http://schemas.microsoft.com/office/drawing/2014/main" id="{F96164E0-C72F-4238-B5E4-79B30809A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779838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19">
                  <a:extLst>
                    <a:ext uri="{FF2B5EF4-FFF2-40B4-BE49-F238E27FC236}">
                      <a16:creationId xmlns:a16="http://schemas.microsoft.com/office/drawing/2014/main" id="{7BF77D44-6FA9-4478-A449-6F37E2111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20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0">
                  <a:extLst>
                    <a:ext uri="{FF2B5EF4-FFF2-40B4-BE49-F238E27FC236}">
                      <a16:creationId xmlns:a16="http://schemas.microsoft.com/office/drawing/2014/main" id="{DF6017AF-616B-4C94-A192-1E63203C1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76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21">
                  <a:extLst>
                    <a:ext uri="{FF2B5EF4-FFF2-40B4-BE49-F238E27FC236}">
                      <a16:creationId xmlns:a16="http://schemas.microsoft.com/office/drawing/2014/main" id="{22C6BBDA-6067-4389-8B79-F3F8D4061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26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22">
                  <a:extLst>
                    <a:ext uri="{FF2B5EF4-FFF2-40B4-BE49-F238E27FC236}">
                      <a16:creationId xmlns:a16="http://schemas.microsoft.com/office/drawing/2014/main" id="{6EE0C877-6CF2-420C-8803-38AC6C811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68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23">
                  <a:extLst>
                    <a:ext uri="{FF2B5EF4-FFF2-40B4-BE49-F238E27FC236}">
                      <a16:creationId xmlns:a16="http://schemas.microsoft.com/office/drawing/2014/main" id="{D3ECC049-8A14-483E-BB96-262B74528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08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24">
                  <a:extLst>
                    <a:ext uri="{FF2B5EF4-FFF2-40B4-BE49-F238E27FC236}">
                      <a16:creationId xmlns:a16="http://schemas.microsoft.com/office/drawing/2014/main" id="{A65E3AB6-6C3B-43C0-931D-BDAE5D091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64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25">
                  <a:extLst>
                    <a:ext uri="{FF2B5EF4-FFF2-40B4-BE49-F238E27FC236}">
                      <a16:creationId xmlns:a16="http://schemas.microsoft.com/office/drawing/2014/main" id="{97811EA0-4091-4A30-BE23-583FD39D2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00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26">
                  <a:extLst>
                    <a:ext uri="{FF2B5EF4-FFF2-40B4-BE49-F238E27FC236}">
                      <a16:creationId xmlns:a16="http://schemas.microsoft.com/office/drawing/2014/main" id="{4803A366-8AAB-4700-9E18-9C5504D70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40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27">
                  <a:extLst>
                    <a:ext uri="{FF2B5EF4-FFF2-40B4-BE49-F238E27FC236}">
                      <a16:creationId xmlns:a16="http://schemas.microsoft.com/office/drawing/2014/main" id="{9CEE2530-C654-400E-80FF-14F55D109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6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28">
                  <a:extLst>
                    <a:ext uri="{FF2B5EF4-FFF2-40B4-BE49-F238E27FC236}">
                      <a16:creationId xmlns:a16="http://schemas.microsoft.com/office/drawing/2014/main" id="{3E449203-A12A-40FA-A4E5-E242E3FC3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88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Line 29">
                  <a:extLst>
                    <a:ext uri="{FF2B5EF4-FFF2-40B4-BE49-F238E27FC236}">
                      <a16:creationId xmlns:a16="http://schemas.microsoft.com/office/drawing/2014/main" id="{66445B68-5D34-4E17-A797-B6373C1C3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4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41">
                  <a:extLst>
                    <a:ext uri="{FF2B5EF4-FFF2-40B4-BE49-F238E27FC236}">
                      <a16:creationId xmlns:a16="http://schemas.microsoft.com/office/drawing/2014/main" id="{26674F25-5FDA-4CF7-888F-AF8AFC1C9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32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43">
                  <a:extLst>
                    <a:ext uri="{FF2B5EF4-FFF2-40B4-BE49-F238E27FC236}">
                      <a16:creationId xmlns:a16="http://schemas.microsoft.com/office/drawing/2014/main" id="{1B4C8206-CC0F-4B3F-9D54-C5C0F46E1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1988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48">
                  <a:extLst>
                    <a:ext uri="{FF2B5EF4-FFF2-40B4-BE49-F238E27FC236}">
                      <a16:creationId xmlns:a16="http://schemas.microsoft.com/office/drawing/2014/main" id="{6A642A30-F78F-48BE-A66A-82DA452C6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613" y="2657475"/>
                  <a:ext cx="4264025" cy="862013"/>
                </a:xfrm>
                <a:custGeom>
                  <a:avLst/>
                  <a:gdLst>
                    <a:gd name="T0" fmla="*/ 233 w 2696"/>
                    <a:gd name="T1" fmla="*/ 95 h 545"/>
                    <a:gd name="T2" fmla="*/ 193 w 2696"/>
                    <a:gd name="T3" fmla="*/ 233 h 545"/>
                    <a:gd name="T4" fmla="*/ 3 w 2696"/>
                    <a:gd name="T5" fmla="*/ 74 h 545"/>
                    <a:gd name="T6" fmla="*/ 7 w 2696"/>
                    <a:gd name="T7" fmla="*/ 316 h 545"/>
                    <a:gd name="T8" fmla="*/ 92 w 2696"/>
                    <a:gd name="T9" fmla="*/ 492 h 545"/>
                    <a:gd name="T10" fmla="*/ 151 w 2696"/>
                    <a:gd name="T11" fmla="*/ 542 h 545"/>
                    <a:gd name="T12" fmla="*/ 233 w 2696"/>
                    <a:gd name="T13" fmla="*/ 405 h 545"/>
                    <a:gd name="T14" fmla="*/ 340 w 2696"/>
                    <a:gd name="T15" fmla="*/ 413 h 545"/>
                    <a:gd name="T16" fmla="*/ 671 w 2696"/>
                    <a:gd name="T17" fmla="*/ 541 h 545"/>
                    <a:gd name="T18" fmla="*/ 675 w 2696"/>
                    <a:gd name="T19" fmla="*/ 374 h 545"/>
                    <a:gd name="T20" fmla="*/ 705 w 2696"/>
                    <a:gd name="T21" fmla="*/ 287 h 545"/>
                    <a:gd name="T22" fmla="*/ 903 w 2696"/>
                    <a:gd name="T23" fmla="*/ 272 h 545"/>
                    <a:gd name="T24" fmla="*/ 932 w 2696"/>
                    <a:gd name="T25" fmla="*/ 286 h 545"/>
                    <a:gd name="T26" fmla="*/ 1124 w 2696"/>
                    <a:gd name="T27" fmla="*/ 418 h 545"/>
                    <a:gd name="T28" fmla="*/ 1358 w 2696"/>
                    <a:gd name="T29" fmla="*/ 405 h 545"/>
                    <a:gd name="T30" fmla="*/ 1462 w 2696"/>
                    <a:gd name="T31" fmla="*/ 374 h 545"/>
                    <a:gd name="T32" fmla="*/ 1600 w 2696"/>
                    <a:gd name="T33" fmla="*/ 408 h 545"/>
                    <a:gd name="T34" fmla="*/ 1808 w 2696"/>
                    <a:gd name="T35" fmla="*/ 373 h 545"/>
                    <a:gd name="T36" fmla="*/ 2008 w 2696"/>
                    <a:gd name="T37" fmla="*/ 374 h 545"/>
                    <a:gd name="T38" fmla="*/ 2259 w 2696"/>
                    <a:gd name="T39" fmla="*/ 336 h 545"/>
                    <a:gd name="T40" fmla="*/ 2467 w 2696"/>
                    <a:gd name="T41" fmla="*/ 360 h 545"/>
                    <a:gd name="T42" fmla="*/ 2696 w 2696"/>
                    <a:gd name="T43" fmla="*/ 457 h 545"/>
                    <a:gd name="T44" fmla="*/ 2480 w 2696"/>
                    <a:gd name="T45" fmla="*/ 128 h 545"/>
                    <a:gd name="T46" fmla="*/ 2260 w 2696"/>
                    <a:gd name="T47" fmla="*/ 87 h 545"/>
                    <a:gd name="T48" fmla="*/ 2006 w 2696"/>
                    <a:gd name="T49" fmla="*/ 135 h 545"/>
                    <a:gd name="T50" fmla="*/ 1852 w 2696"/>
                    <a:gd name="T51" fmla="*/ 39 h 545"/>
                    <a:gd name="T52" fmla="*/ 1799 w 2696"/>
                    <a:gd name="T53" fmla="*/ 223 h 545"/>
                    <a:gd name="T54" fmla="*/ 1411 w 2696"/>
                    <a:gd name="T55" fmla="*/ 56 h 545"/>
                    <a:gd name="T56" fmla="*/ 1346 w 2696"/>
                    <a:gd name="T57" fmla="*/ 251 h 545"/>
                    <a:gd name="T58" fmla="*/ 1110 w 2696"/>
                    <a:gd name="T59" fmla="*/ 179 h 545"/>
                    <a:gd name="T60" fmla="*/ 913 w 2696"/>
                    <a:gd name="T61" fmla="*/ 20 h 545"/>
                    <a:gd name="T62" fmla="*/ 895 w 2696"/>
                    <a:gd name="T63" fmla="*/ 69 h 545"/>
                    <a:gd name="T64" fmla="*/ 675 w 2696"/>
                    <a:gd name="T65" fmla="*/ 261 h 545"/>
                    <a:gd name="T66" fmla="*/ 667 w 2696"/>
                    <a:gd name="T67" fmla="*/ 274 h 545"/>
                    <a:gd name="T68" fmla="*/ 430 w 2696"/>
                    <a:gd name="T69" fmla="*/ 157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696" h="545">
                      <a:moveTo>
                        <a:pt x="272" y="37"/>
                      </a:moveTo>
                      <a:cubicBezTo>
                        <a:pt x="249" y="9"/>
                        <a:pt x="236" y="28"/>
                        <a:pt x="233" y="95"/>
                      </a:cubicBezTo>
                      <a:cubicBezTo>
                        <a:pt x="228" y="253"/>
                        <a:pt x="228" y="253"/>
                        <a:pt x="228" y="253"/>
                      </a:cubicBezTo>
                      <a:cubicBezTo>
                        <a:pt x="215" y="249"/>
                        <a:pt x="204" y="242"/>
                        <a:pt x="193" y="233"/>
                      </a:cubicBezTo>
                      <a:cubicBezTo>
                        <a:pt x="136" y="187"/>
                        <a:pt x="83" y="121"/>
                        <a:pt x="36" y="37"/>
                      </a:cubicBezTo>
                      <a:cubicBezTo>
                        <a:pt x="15" y="8"/>
                        <a:pt x="4" y="21"/>
                        <a:pt x="3" y="74"/>
                      </a:cubicBez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7" y="316"/>
                        <a:pt x="7" y="316"/>
                        <a:pt x="7" y="316"/>
                      </a:cubicBezTo>
                      <a:cubicBezTo>
                        <a:pt x="9" y="290"/>
                        <a:pt x="14" y="289"/>
                        <a:pt x="21" y="312"/>
                      </a:cubicBezTo>
                      <a:cubicBezTo>
                        <a:pt x="40" y="378"/>
                        <a:pt x="63" y="438"/>
                        <a:pt x="92" y="492"/>
                      </a:cubicBezTo>
                      <a:cubicBezTo>
                        <a:pt x="110" y="529"/>
                        <a:pt x="129" y="545"/>
                        <a:pt x="150" y="542"/>
                      </a:cubicBezTo>
                      <a:cubicBezTo>
                        <a:pt x="150" y="542"/>
                        <a:pt x="151" y="542"/>
                        <a:pt x="151" y="542"/>
                      </a:cubicBezTo>
                      <a:cubicBezTo>
                        <a:pt x="184" y="536"/>
                        <a:pt x="208" y="528"/>
                        <a:pt x="222" y="520"/>
                      </a:cubicBezTo>
                      <a:cubicBezTo>
                        <a:pt x="233" y="405"/>
                        <a:pt x="233" y="405"/>
                        <a:pt x="233" y="405"/>
                      </a:cubicBezTo>
                      <a:cubicBezTo>
                        <a:pt x="235" y="362"/>
                        <a:pt x="250" y="352"/>
                        <a:pt x="279" y="375"/>
                      </a:cubicBezTo>
                      <a:cubicBezTo>
                        <a:pt x="340" y="413"/>
                        <a:pt x="340" y="413"/>
                        <a:pt x="340" y="413"/>
                      </a:cubicBezTo>
                      <a:cubicBezTo>
                        <a:pt x="361" y="418"/>
                        <a:pt x="398" y="422"/>
                        <a:pt x="451" y="425"/>
                      </a:cubicBezTo>
                      <a:cubicBezTo>
                        <a:pt x="671" y="541"/>
                        <a:pt x="671" y="541"/>
                        <a:pt x="671" y="541"/>
                      </a:cubicBezTo>
                      <a:cubicBezTo>
                        <a:pt x="669" y="374"/>
                        <a:pt x="669" y="374"/>
                        <a:pt x="669" y="374"/>
                      </a:cubicBezTo>
                      <a:cubicBezTo>
                        <a:pt x="675" y="374"/>
                        <a:pt x="675" y="374"/>
                        <a:pt x="675" y="374"/>
                      </a:cubicBezTo>
                      <a:cubicBezTo>
                        <a:pt x="678" y="365"/>
                        <a:pt x="682" y="357"/>
                        <a:pt x="686" y="349"/>
                      </a:cubicBezTo>
                      <a:cubicBezTo>
                        <a:pt x="686" y="325"/>
                        <a:pt x="692" y="304"/>
                        <a:pt x="705" y="287"/>
                      </a:cubicBezTo>
                      <a:cubicBezTo>
                        <a:pt x="709" y="282"/>
                        <a:pt x="714" y="277"/>
                        <a:pt x="720" y="272"/>
                      </a:cubicBezTo>
                      <a:cubicBezTo>
                        <a:pt x="756" y="253"/>
                        <a:pt x="817" y="253"/>
                        <a:pt x="903" y="272"/>
                      </a:cubicBezTo>
                      <a:cubicBezTo>
                        <a:pt x="904" y="245"/>
                        <a:pt x="910" y="244"/>
                        <a:pt x="922" y="267"/>
                      </a:cubicBezTo>
                      <a:cubicBezTo>
                        <a:pt x="925" y="273"/>
                        <a:pt x="928" y="279"/>
                        <a:pt x="932" y="286"/>
                      </a:cubicBezTo>
                      <a:cubicBezTo>
                        <a:pt x="957" y="328"/>
                        <a:pt x="988" y="365"/>
                        <a:pt x="1026" y="397"/>
                      </a:cubicBezTo>
                      <a:cubicBezTo>
                        <a:pt x="1057" y="410"/>
                        <a:pt x="1090" y="417"/>
                        <a:pt x="1124" y="418"/>
                      </a:cubicBezTo>
                      <a:cubicBezTo>
                        <a:pt x="1193" y="461"/>
                        <a:pt x="1268" y="495"/>
                        <a:pt x="1349" y="521"/>
                      </a:cubicBezTo>
                      <a:cubicBezTo>
                        <a:pt x="1358" y="405"/>
                        <a:pt x="1358" y="405"/>
                        <a:pt x="1358" y="405"/>
                      </a:cubicBezTo>
                      <a:cubicBezTo>
                        <a:pt x="1356" y="344"/>
                        <a:pt x="1372" y="324"/>
                        <a:pt x="1406" y="345"/>
                      </a:cubicBezTo>
                      <a:cubicBezTo>
                        <a:pt x="1462" y="374"/>
                        <a:pt x="1462" y="374"/>
                        <a:pt x="1462" y="374"/>
                      </a:cubicBezTo>
                      <a:cubicBezTo>
                        <a:pt x="1493" y="384"/>
                        <a:pt x="1524" y="390"/>
                        <a:pt x="1556" y="392"/>
                      </a:cubicBezTo>
                      <a:cubicBezTo>
                        <a:pt x="1571" y="394"/>
                        <a:pt x="1586" y="399"/>
                        <a:pt x="1600" y="408"/>
                      </a:cubicBezTo>
                      <a:cubicBezTo>
                        <a:pt x="1665" y="443"/>
                        <a:pt x="1732" y="471"/>
                        <a:pt x="1801" y="493"/>
                      </a:cubicBezTo>
                      <a:cubicBezTo>
                        <a:pt x="1808" y="373"/>
                        <a:pt x="1808" y="373"/>
                        <a:pt x="1808" y="373"/>
                      </a:cubicBezTo>
                      <a:cubicBezTo>
                        <a:pt x="1811" y="316"/>
                        <a:pt x="1825" y="299"/>
                        <a:pt x="1850" y="321"/>
                      </a:cubicBezTo>
                      <a:cubicBezTo>
                        <a:pt x="1900" y="351"/>
                        <a:pt x="1953" y="368"/>
                        <a:pt x="2008" y="374"/>
                      </a:cubicBezTo>
                      <a:cubicBezTo>
                        <a:pt x="2250" y="473"/>
                        <a:pt x="2250" y="473"/>
                        <a:pt x="2250" y="473"/>
                      </a:cubicBezTo>
                      <a:cubicBezTo>
                        <a:pt x="2259" y="336"/>
                        <a:pt x="2259" y="336"/>
                        <a:pt x="2259" y="336"/>
                      </a:cubicBezTo>
                      <a:cubicBezTo>
                        <a:pt x="2262" y="301"/>
                        <a:pt x="2291" y="298"/>
                        <a:pt x="2347" y="327"/>
                      </a:cubicBezTo>
                      <a:cubicBezTo>
                        <a:pt x="2387" y="343"/>
                        <a:pt x="2427" y="354"/>
                        <a:pt x="2467" y="360"/>
                      </a:cubicBezTo>
                      <a:cubicBezTo>
                        <a:pt x="2482" y="362"/>
                        <a:pt x="2496" y="366"/>
                        <a:pt x="2508" y="373"/>
                      </a:cubicBezTo>
                      <a:cubicBezTo>
                        <a:pt x="2696" y="457"/>
                        <a:pt x="2696" y="457"/>
                        <a:pt x="2696" y="457"/>
                      </a:cubicBezTo>
                      <a:cubicBezTo>
                        <a:pt x="2696" y="180"/>
                        <a:pt x="2696" y="180"/>
                        <a:pt x="2696" y="180"/>
                      </a:cubicBezTo>
                      <a:cubicBezTo>
                        <a:pt x="2480" y="128"/>
                        <a:pt x="2480" y="128"/>
                        <a:pt x="2480" y="128"/>
                      </a:cubicBezTo>
                      <a:cubicBezTo>
                        <a:pt x="2409" y="115"/>
                        <a:pt x="2350" y="84"/>
                        <a:pt x="2303" y="35"/>
                      </a:cubicBezTo>
                      <a:cubicBezTo>
                        <a:pt x="2280" y="10"/>
                        <a:pt x="2266" y="27"/>
                        <a:pt x="2260" y="87"/>
                      </a:cubicBezTo>
                      <a:cubicBezTo>
                        <a:pt x="2247" y="200"/>
                        <a:pt x="2247" y="200"/>
                        <a:pt x="2247" y="200"/>
                      </a:cubicBezTo>
                      <a:cubicBezTo>
                        <a:pt x="2006" y="135"/>
                        <a:pt x="2006" y="135"/>
                        <a:pt x="2006" y="135"/>
                      </a:cubicBezTo>
                      <a:cubicBezTo>
                        <a:pt x="1956" y="121"/>
                        <a:pt x="1905" y="90"/>
                        <a:pt x="1855" y="42"/>
                      </a:cubicBezTo>
                      <a:cubicBezTo>
                        <a:pt x="1854" y="41"/>
                        <a:pt x="1853" y="40"/>
                        <a:pt x="1852" y="39"/>
                      </a:cubicBezTo>
                      <a:cubicBezTo>
                        <a:pt x="1825" y="12"/>
                        <a:pt x="1811" y="36"/>
                        <a:pt x="1809" y="111"/>
                      </a:cubicBezTo>
                      <a:cubicBezTo>
                        <a:pt x="1799" y="223"/>
                        <a:pt x="1799" y="223"/>
                        <a:pt x="1799" y="223"/>
                      </a:cubicBezTo>
                      <a:cubicBezTo>
                        <a:pt x="1574" y="155"/>
                        <a:pt x="1574" y="155"/>
                        <a:pt x="1574" y="155"/>
                      </a:cubicBezTo>
                      <a:cubicBezTo>
                        <a:pt x="1513" y="144"/>
                        <a:pt x="1459" y="111"/>
                        <a:pt x="1411" y="56"/>
                      </a:cubicBezTo>
                      <a:cubicBezTo>
                        <a:pt x="1385" y="21"/>
                        <a:pt x="1368" y="40"/>
                        <a:pt x="1361" y="114"/>
                      </a:cubicBezTo>
                      <a:cubicBezTo>
                        <a:pt x="1346" y="251"/>
                        <a:pt x="1346" y="251"/>
                        <a:pt x="1346" y="251"/>
                      </a:cubicBezTo>
                      <a:cubicBezTo>
                        <a:pt x="1344" y="255"/>
                        <a:pt x="1344" y="255"/>
                        <a:pt x="1344" y="255"/>
                      </a:cubicBezTo>
                      <a:cubicBezTo>
                        <a:pt x="1110" y="179"/>
                        <a:pt x="1110" y="179"/>
                        <a:pt x="1110" y="179"/>
                      </a:cubicBezTo>
                      <a:cubicBezTo>
                        <a:pt x="1046" y="146"/>
                        <a:pt x="991" y="94"/>
                        <a:pt x="945" y="24"/>
                      </a:cubicBezTo>
                      <a:cubicBezTo>
                        <a:pt x="932" y="1"/>
                        <a:pt x="921" y="0"/>
                        <a:pt x="913" y="20"/>
                      </a:cubicBezTo>
                      <a:cubicBezTo>
                        <a:pt x="909" y="30"/>
                        <a:pt x="906" y="47"/>
                        <a:pt x="903" y="69"/>
                      </a:cubicBezTo>
                      <a:cubicBezTo>
                        <a:pt x="900" y="69"/>
                        <a:pt x="898" y="69"/>
                        <a:pt x="895" y="69"/>
                      </a:cubicBezTo>
                      <a:cubicBezTo>
                        <a:pt x="756" y="67"/>
                        <a:pt x="685" y="111"/>
                        <a:pt x="680" y="199"/>
                      </a:cubicBezTo>
                      <a:cubicBezTo>
                        <a:pt x="675" y="261"/>
                        <a:pt x="675" y="261"/>
                        <a:pt x="675" y="261"/>
                      </a:cubicBezTo>
                      <a:cubicBezTo>
                        <a:pt x="675" y="263"/>
                        <a:pt x="675" y="266"/>
                        <a:pt x="675" y="268"/>
                      </a:cubicBezTo>
                      <a:cubicBezTo>
                        <a:pt x="674" y="271"/>
                        <a:pt x="671" y="274"/>
                        <a:pt x="667" y="274"/>
                      </a:cubicBezTo>
                      <a:cubicBezTo>
                        <a:pt x="667" y="270"/>
                        <a:pt x="667" y="270"/>
                        <a:pt x="667" y="270"/>
                      </a:cubicBezTo>
                      <a:cubicBezTo>
                        <a:pt x="430" y="157"/>
                        <a:pt x="430" y="157"/>
                        <a:pt x="430" y="157"/>
                      </a:cubicBezTo>
                      <a:cubicBezTo>
                        <a:pt x="375" y="132"/>
                        <a:pt x="322" y="92"/>
                        <a:pt x="272" y="37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:a16="http://schemas.microsoft.com/office/drawing/2014/main" id="{4C15A5CA-7E53-4127-BA64-B529036C4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001" y="2671763"/>
                  <a:ext cx="346075" cy="300038"/>
                </a:xfrm>
                <a:custGeom>
                  <a:avLst/>
                  <a:gdLst>
                    <a:gd name="T0" fmla="*/ 219 w 219"/>
                    <a:gd name="T1" fmla="*/ 60 h 190"/>
                    <a:gd name="T2" fmla="*/ 219 w 219"/>
                    <a:gd name="T3" fmla="*/ 5 h 190"/>
                    <a:gd name="T4" fmla="*/ 13 w 219"/>
                    <a:gd name="T5" fmla="*/ 80 h 190"/>
                    <a:gd name="T6" fmla="*/ 0 w 219"/>
                    <a:gd name="T7" fmla="*/ 190 h 190"/>
                    <a:gd name="T8" fmla="*/ 4 w 219"/>
                    <a:gd name="T9" fmla="*/ 190 h 190"/>
                    <a:gd name="T10" fmla="*/ 219 w 219"/>
                    <a:gd name="T11" fmla="*/ 6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9" h="190">
                      <a:moveTo>
                        <a:pt x="219" y="60"/>
                      </a:moveTo>
                      <a:cubicBezTo>
                        <a:pt x="219" y="5"/>
                        <a:pt x="219" y="5"/>
                        <a:pt x="219" y="5"/>
                      </a:cubicBezTo>
                      <a:cubicBezTo>
                        <a:pt x="101" y="0"/>
                        <a:pt x="32" y="25"/>
                        <a:pt x="13" y="80"/>
                      </a:cubicBezTo>
                      <a:cubicBezTo>
                        <a:pt x="6" y="114"/>
                        <a:pt x="2" y="151"/>
                        <a:pt x="0" y="190"/>
                      </a:cubicBezTo>
                      <a:cubicBezTo>
                        <a:pt x="4" y="190"/>
                        <a:pt x="4" y="190"/>
                        <a:pt x="4" y="190"/>
                      </a:cubicBezTo>
                      <a:cubicBezTo>
                        <a:pt x="9" y="102"/>
                        <a:pt x="80" y="58"/>
                        <a:pt x="219" y="60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:a16="http://schemas.microsoft.com/office/drawing/2014/main" id="{13A91142-BAAF-4420-A93C-8455A5D5C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876" y="3057525"/>
                  <a:ext cx="342900" cy="152400"/>
                </a:xfrm>
                <a:custGeom>
                  <a:avLst/>
                  <a:gdLst>
                    <a:gd name="T0" fmla="*/ 211 w 217"/>
                    <a:gd name="T1" fmla="*/ 49 h 96"/>
                    <a:gd name="T2" fmla="*/ 217 w 217"/>
                    <a:gd name="T3" fmla="*/ 19 h 96"/>
                    <a:gd name="T4" fmla="*/ 34 w 217"/>
                    <a:gd name="T5" fmla="*/ 19 h 96"/>
                    <a:gd name="T6" fmla="*/ 19 w 217"/>
                    <a:gd name="T7" fmla="*/ 34 h 96"/>
                    <a:gd name="T8" fmla="*/ 0 w 217"/>
                    <a:gd name="T9" fmla="*/ 96 h 96"/>
                    <a:gd name="T10" fmla="*/ 211 w 217"/>
                    <a:gd name="T11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7" h="96">
                      <a:moveTo>
                        <a:pt x="211" y="49"/>
                      </a:moveTo>
                      <a:cubicBezTo>
                        <a:pt x="217" y="19"/>
                        <a:pt x="217" y="19"/>
                        <a:pt x="217" y="19"/>
                      </a:cubicBezTo>
                      <a:cubicBezTo>
                        <a:pt x="131" y="0"/>
                        <a:pt x="70" y="0"/>
                        <a:pt x="34" y="19"/>
                      </a:cubicBezTo>
                      <a:cubicBezTo>
                        <a:pt x="28" y="24"/>
                        <a:pt x="23" y="29"/>
                        <a:pt x="19" y="34"/>
                      </a:cubicBezTo>
                      <a:cubicBezTo>
                        <a:pt x="6" y="51"/>
                        <a:pt x="0" y="72"/>
                        <a:pt x="0" y="96"/>
                      </a:cubicBezTo>
                      <a:cubicBezTo>
                        <a:pt x="32" y="41"/>
                        <a:pt x="102" y="25"/>
                        <a:pt x="211" y="49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54">
                  <a:extLst>
                    <a:ext uri="{FF2B5EF4-FFF2-40B4-BE49-F238E27FC236}">
                      <a16:creationId xmlns:a16="http://schemas.microsoft.com/office/drawing/2014/main" id="{012BEEAF-515C-44CA-8FC9-B3174A3F5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176" y="2790825"/>
                  <a:ext cx="352425" cy="376238"/>
                </a:xfrm>
                <a:custGeom>
                  <a:avLst/>
                  <a:gdLst>
                    <a:gd name="T0" fmla="*/ 1 w 223"/>
                    <a:gd name="T1" fmla="*/ 118 h 238"/>
                    <a:gd name="T2" fmla="*/ 1 w 223"/>
                    <a:gd name="T3" fmla="*/ 238 h 238"/>
                    <a:gd name="T4" fmla="*/ 223 w 223"/>
                    <a:gd name="T5" fmla="*/ 105 h 238"/>
                    <a:gd name="T6" fmla="*/ 221 w 223"/>
                    <a:gd name="T7" fmla="*/ 14 h 238"/>
                    <a:gd name="T8" fmla="*/ 1 w 223"/>
                    <a:gd name="T9" fmla="*/ 11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38">
                      <a:moveTo>
                        <a:pt x="1" y="118"/>
                      </a:moveTo>
                      <a:cubicBezTo>
                        <a:pt x="1" y="238"/>
                        <a:pt x="1" y="238"/>
                        <a:pt x="1" y="238"/>
                      </a:cubicBezTo>
                      <a:cubicBezTo>
                        <a:pt x="9" y="130"/>
                        <a:pt x="83" y="86"/>
                        <a:pt x="223" y="105"/>
                      </a:cubicBezTo>
                      <a:cubicBezTo>
                        <a:pt x="221" y="14"/>
                        <a:pt x="221" y="14"/>
                        <a:pt x="221" y="14"/>
                      </a:cubicBezTo>
                      <a:cubicBezTo>
                        <a:pt x="74" y="0"/>
                        <a:pt x="0" y="35"/>
                        <a:pt x="1" y="1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60">
                  <a:extLst>
                    <a:ext uri="{FF2B5EF4-FFF2-40B4-BE49-F238E27FC236}">
                      <a16:creationId xmlns:a16="http://schemas.microsoft.com/office/drawing/2014/main" id="{7795EDCA-259A-421E-8008-D36FAC349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6376" y="2824163"/>
                  <a:ext cx="4251325" cy="461963"/>
                </a:xfrm>
                <a:custGeom>
                  <a:avLst/>
                  <a:gdLst>
                    <a:gd name="T0" fmla="*/ 2688 w 2688"/>
                    <a:gd name="T1" fmla="*/ 209 h 292"/>
                    <a:gd name="T2" fmla="*/ 2448 w 2688"/>
                    <a:gd name="T3" fmla="*/ 126 h 292"/>
                    <a:gd name="T4" fmla="*/ 2305 w 2688"/>
                    <a:gd name="T5" fmla="*/ 64 h 292"/>
                    <a:gd name="T6" fmla="*/ 2259 w 2688"/>
                    <a:gd name="T7" fmla="*/ 96 h 292"/>
                    <a:gd name="T8" fmla="*/ 2245 w 2688"/>
                    <a:gd name="T9" fmla="*/ 226 h 292"/>
                    <a:gd name="T10" fmla="*/ 2081 w 2688"/>
                    <a:gd name="T11" fmla="*/ 168 h 292"/>
                    <a:gd name="T12" fmla="*/ 1992 w 2688"/>
                    <a:gd name="T13" fmla="*/ 138 h 292"/>
                    <a:gd name="T14" fmla="*/ 1852 w 2688"/>
                    <a:gd name="T15" fmla="*/ 75 h 292"/>
                    <a:gd name="T16" fmla="*/ 1808 w 2688"/>
                    <a:gd name="T17" fmla="*/ 118 h 292"/>
                    <a:gd name="T18" fmla="*/ 1801 w 2688"/>
                    <a:gd name="T19" fmla="*/ 248 h 292"/>
                    <a:gd name="T20" fmla="*/ 1675 w 2688"/>
                    <a:gd name="T21" fmla="*/ 202 h 292"/>
                    <a:gd name="T22" fmla="*/ 1578 w 2688"/>
                    <a:gd name="T23" fmla="*/ 162 h 292"/>
                    <a:gd name="T24" fmla="*/ 1413 w 2688"/>
                    <a:gd name="T25" fmla="*/ 95 h 292"/>
                    <a:gd name="T26" fmla="*/ 1359 w 2688"/>
                    <a:gd name="T27" fmla="*/ 123 h 292"/>
                    <a:gd name="T28" fmla="*/ 1349 w 2688"/>
                    <a:gd name="T29" fmla="*/ 282 h 292"/>
                    <a:gd name="T30" fmla="*/ 1157 w 2688"/>
                    <a:gd name="T31" fmla="*/ 197 h 292"/>
                    <a:gd name="T32" fmla="*/ 1081 w 2688"/>
                    <a:gd name="T33" fmla="*/ 178 h 292"/>
                    <a:gd name="T34" fmla="*/ 934 w 2688"/>
                    <a:gd name="T35" fmla="*/ 35 h 292"/>
                    <a:gd name="T36" fmla="*/ 898 w 2688"/>
                    <a:gd name="T37" fmla="*/ 84 h 292"/>
                    <a:gd name="T38" fmla="*/ 676 w 2688"/>
                    <a:gd name="T39" fmla="*/ 217 h 292"/>
                    <a:gd name="T40" fmla="*/ 676 w 2688"/>
                    <a:gd name="T41" fmla="*/ 292 h 292"/>
                    <a:gd name="T42" fmla="*/ 497 w 2688"/>
                    <a:gd name="T43" fmla="*/ 206 h 292"/>
                    <a:gd name="T44" fmla="*/ 417 w 2688"/>
                    <a:gd name="T45" fmla="*/ 179 h 292"/>
                    <a:gd name="T46" fmla="*/ 286 w 2688"/>
                    <a:gd name="T47" fmla="*/ 102 h 292"/>
                    <a:gd name="T48" fmla="*/ 233 w 2688"/>
                    <a:gd name="T49" fmla="*/ 144 h 292"/>
                    <a:gd name="T50" fmla="*/ 222 w 2688"/>
                    <a:gd name="T51" fmla="*/ 280 h 292"/>
                    <a:gd name="T52" fmla="*/ 165 w 2688"/>
                    <a:gd name="T53" fmla="*/ 258 h 292"/>
                    <a:gd name="T54" fmla="*/ 78 w 2688"/>
                    <a:gd name="T55" fmla="*/ 163 h 292"/>
                    <a:gd name="T56" fmla="*/ 28 w 2688"/>
                    <a:gd name="T57" fmla="*/ 65 h 292"/>
                    <a:gd name="T58" fmla="*/ 5 w 2688"/>
                    <a:gd name="T59" fmla="*/ 75 h 292"/>
                    <a:gd name="T60" fmla="*/ 0 w 2688"/>
                    <a:gd name="T61" fmla="*/ 14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88" h="292">
                      <a:moveTo>
                        <a:pt x="2688" y="209"/>
                      </a:moveTo>
                      <a:cubicBezTo>
                        <a:pt x="2607" y="175"/>
                        <a:pt x="2527" y="148"/>
                        <a:pt x="2448" y="126"/>
                      </a:cubicBezTo>
                      <a:cubicBezTo>
                        <a:pt x="2397" y="118"/>
                        <a:pt x="2349" y="98"/>
                        <a:pt x="2305" y="64"/>
                      </a:cubicBezTo>
                      <a:cubicBezTo>
                        <a:pt x="2276" y="43"/>
                        <a:pt x="2260" y="54"/>
                        <a:pt x="2259" y="96"/>
                      </a:cubicBezTo>
                      <a:cubicBezTo>
                        <a:pt x="2245" y="226"/>
                        <a:pt x="2245" y="226"/>
                        <a:pt x="2245" y="226"/>
                      </a:cubicBezTo>
                      <a:cubicBezTo>
                        <a:pt x="2081" y="168"/>
                        <a:pt x="2081" y="168"/>
                        <a:pt x="2081" y="168"/>
                      </a:cubicBezTo>
                      <a:cubicBezTo>
                        <a:pt x="2064" y="156"/>
                        <a:pt x="2035" y="146"/>
                        <a:pt x="1992" y="138"/>
                      </a:cubicBezTo>
                      <a:cubicBezTo>
                        <a:pt x="1944" y="129"/>
                        <a:pt x="1897" y="108"/>
                        <a:pt x="1852" y="75"/>
                      </a:cubicBezTo>
                      <a:cubicBezTo>
                        <a:pt x="1821" y="57"/>
                        <a:pt x="1806" y="71"/>
                        <a:pt x="1808" y="118"/>
                      </a:cubicBezTo>
                      <a:cubicBezTo>
                        <a:pt x="1801" y="248"/>
                        <a:pt x="1801" y="248"/>
                        <a:pt x="1801" y="248"/>
                      </a:cubicBezTo>
                      <a:cubicBezTo>
                        <a:pt x="1675" y="202"/>
                        <a:pt x="1675" y="202"/>
                        <a:pt x="1675" y="202"/>
                      </a:cubicBezTo>
                      <a:cubicBezTo>
                        <a:pt x="1578" y="162"/>
                        <a:pt x="1578" y="162"/>
                        <a:pt x="1578" y="162"/>
                      </a:cubicBezTo>
                      <a:cubicBezTo>
                        <a:pt x="1513" y="158"/>
                        <a:pt x="1458" y="136"/>
                        <a:pt x="1413" y="95"/>
                      </a:cubicBezTo>
                      <a:cubicBezTo>
                        <a:pt x="1377" y="69"/>
                        <a:pt x="1359" y="78"/>
                        <a:pt x="1359" y="123"/>
                      </a:cubicBezTo>
                      <a:cubicBezTo>
                        <a:pt x="1349" y="282"/>
                        <a:pt x="1349" y="282"/>
                        <a:pt x="1349" y="282"/>
                      </a:cubicBezTo>
                      <a:cubicBezTo>
                        <a:pt x="1282" y="260"/>
                        <a:pt x="1218" y="231"/>
                        <a:pt x="1157" y="197"/>
                      </a:cubicBezTo>
                      <a:cubicBezTo>
                        <a:pt x="1081" y="178"/>
                        <a:pt x="1081" y="178"/>
                        <a:pt x="1081" y="178"/>
                      </a:cubicBezTo>
                      <a:cubicBezTo>
                        <a:pt x="1030" y="161"/>
                        <a:pt x="981" y="113"/>
                        <a:pt x="934" y="35"/>
                      </a:cubicBezTo>
                      <a:cubicBezTo>
                        <a:pt x="911" y="0"/>
                        <a:pt x="899" y="17"/>
                        <a:pt x="898" y="84"/>
                      </a:cubicBezTo>
                      <a:cubicBezTo>
                        <a:pt x="758" y="65"/>
                        <a:pt x="684" y="109"/>
                        <a:pt x="676" y="217"/>
                      </a:cubicBezTo>
                      <a:cubicBezTo>
                        <a:pt x="676" y="292"/>
                        <a:pt x="676" y="292"/>
                        <a:pt x="676" y="292"/>
                      </a:cubicBezTo>
                      <a:cubicBezTo>
                        <a:pt x="497" y="206"/>
                        <a:pt x="497" y="206"/>
                        <a:pt x="497" y="206"/>
                      </a:cubicBezTo>
                      <a:cubicBezTo>
                        <a:pt x="474" y="193"/>
                        <a:pt x="447" y="184"/>
                        <a:pt x="417" y="179"/>
                      </a:cubicBezTo>
                      <a:cubicBezTo>
                        <a:pt x="368" y="165"/>
                        <a:pt x="324" y="140"/>
                        <a:pt x="286" y="102"/>
                      </a:cubicBezTo>
                      <a:cubicBezTo>
                        <a:pt x="252" y="71"/>
                        <a:pt x="235" y="85"/>
                        <a:pt x="233" y="144"/>
                      </a:cubicBezTo>
                      <a:cubicBezTo>
                        <a:pt x="222" y="280"/>
                        <a:pt x="222" y="280"/>
                        <a:pt x="222" y="280"/>
                      </a:cubicBezTo>
                      <a:cubicBezTo>
                        <a:pt x="165" y="258"/>
                        <a:pt x="165" y="258"/>
                        <a:pt x="165" y="258"/>
                      </a:cubicBezTo>
                      <a:cubicBezTo>
                        <a:pt x="130" y="238"/>
                        <a:pt x="101" y="207"/>
                        <a:pt x="78" y="163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15" y="40"/>
                        <a:pt x="7" y="43"/>
                        <a:pt x="5" y="75"/>
                      </a:cubicBezTo>
                      <a:cubicBezTo>
                        <a:pt x="0" y="149"/>
                        <a:pt x="0" y="149"/>
                        <a:pt x="0" y="149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C0CAA46B-51E4-4FFE-BD94-C062132F2F2F}"/>
                  </a:ext>
                </a:extLst>
              </p:cNvPr>
              <p:cNvSpPr txBox="1"/>
              <p:nvPr/>
            </p:nvSpPr>
            <p:spPr>
              <a:xfrm>
                <a:off x="1352730" y="39826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6F2F8E51-6C8D-48FB-8A16-506262833BA1}"/>
                  </a:ext>
                </a:extLst>
              </p:cNvPr>
              <p:cNvSpPr txBox="1"/>
              <p:nvPr/>
            </p:nvSpPr>
            <p:spPr>
              <a:xfrm>
                <a:off x="923477" y="360190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F7E2C1DA-3256-4613-8246-4139B94ADD08}"/>
                  </a:ext>
                </a:extLst>
              </p:cNvPr>
              <p:cNvSpPr txBox="1"/>
              <p:nvPr/>
            </p:nvSpPr>
            <p:spPr>
              <a:xfrm>
                <a:off x="2885793" y="3640381"/>
                <a:ext cx="1362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Resume IM dosing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013510A-1673-41DE-B752-1B863CCE8550}"/>
                  </a:ext>
                </a:extLst>
              </p:cNvPr>
              <p:cNvSpPr txBox="1"/>
              <p:nvPr/>
            </p:nvSpPr>
            <p:spPr>
              <a:xfrm>
                <a:off x="923477" y="337637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77180647-AAE8-47B1-BF0B-98E6F5283F0C}"/>
                  </a:ext>
                </a:extLst>
              </p:cNvPr>
              <p:cNvSpPr txBox="1"/>
              <p:nvPr/>
            </p:nvSpPr>
            <p:spPr>
              <a:xfrm>
                <a:off x="923477" y="305746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DFE0AA07-95FE-4DD9-B79B-DC389286302E}"/>
                  </a:ext>
                </a:extLst>
              </p:cNvPr>
              <p:cNvSpPr txBox="1"/>
              <p:nvPr/>
            </p:nvSpPr>
            <p:spPr>
              <a:xfrm>
                <a:off x="844930" y="283433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100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EB0678F1-F1BA-4468-8599-01772AE2328D}"/>
                  </a:ext>
                </a:extLst>
              </p:cNvPr>
              <p:cNvSpPr txBox="1"/>
              <p:nvPr/>
            </p:nvSpPr>
            <p:spPr>
              <a:xfrm>
                <a:off x="844930" y="2566980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200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EB5E4EB3-5F5B-4240-AF1D-B8132E31A90A}"/>
                  </a:ext>
                </a:extLst>
              </p:cNvPr>
              <p:cNvSpPr txBox="1"/>
              <p:nvPr/>
            </p:nvSpPr>
            <p:spPr>
              <a:xfrm>
                <a:off x="844930" y="2258440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500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012AE127-A513-4EA7-BAE7-F83FEE63CCB3}"/>
                  </a:ext>
                </a:extLst>
              </p:cNvPr>
              <p:cNvSpPr txBox="1"/>
              <p:nvPr/>
            </p:nvSpPr>
            <p:spPr>
              <a:xfrm>
                <a:off x="1707174" y="39826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8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EC9CD299-BE03-4886-A078-E90DCE755510}"/>
                  </a:ext>
                </a:extLst>
              </p:cNvPr>
              <p:cNvSpPr txBox="1"/>
              <p:nvPr/>
            </p:nvSpPr>
            <p:spPr>
              <a:xfrm>
                <a:off x="202586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6100D731-40F0-45DB-8741-F0BEC65F274A}"/>
                  </a:ext>
                </a:extLst>
              </p:cNvPr>
              <p:cNvSpPr txBox="1"/>
              <p:nvPr/>
            </p:nvSpPr>
            <p:spPr>
              <a:xfrm>
                <a:off x="2380307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16</a:t>
                </a: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17378D21-481C-4696-BCE1-ADF010E8B18C}"/>
                  </a:ext>
                </a:extLst>
              </p:cNvPr>
              <p:cNvSpPr txBox="1"/>
              <p:nvPr/>
            </p:nvSpPr>
            <p:spPr>
              <a:xfrm>
                <a:off x="2734751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20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9BD9841D-975A-4ADF-9C44-B37F811D3DD3}"/>
                  </a:ext>
                </a:extLst>
              </p:cNvPr>
              <p:cNvSpPr txBox="1"/>
              <p:nvPr/>
            </p:nvSpPr>
            <p:spPr>
              <a:xfrm>
                <a:off x="3089195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1109C742-0661-4DE1-ADDF-6AB9552BBA17}"/>
                  </a:ext>
                </a:extLst>
              </p:cNvPr>
              <p:cNvSpPr txBox="1"/>
              <p:nvPr/>
            </p:nvSpPr>
            <p:spPr>
              <a:xfrm>
                <a:off x="3443639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28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A7A3B143-23CF-41C7-B67D-44741C89E3E9}"/>
                  </a:ext>
                </a:extLst>
              </p:cNvPr>
              <p:cNvSpPr txBox="1"/>
              <p:nvPr/>
            </p:nvSpPr>
            <p:spPr>
              <a:xfrm>
                <a:off x="379808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32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1F2EF966-B1A8-459B-8A0B-1E9F3A963467}"/>
                  </a:ext>
                </a:extLst>
              </p:cNvPr>
              <p:cNvSpPr txBox="1"/>
              <p:nvPr/>
            </p:nvSpPr>
            <p:spPr>
              <a:xfrm>
                <a:off x="4152527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3A172F04-7FEA-49DC-8CBF-B235FD7C7635}"/>
                  </a:ext>
                </a:extLst>
              </p:cNvPr>
              <p:cNvSpPr txBox="1"/>
              <p:nvPr/>
            </p:nvSpPr>
            <p:spPr>
              <a:xfrm>
                <a:off x="4506971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DB56FCF3-FB4F-4FC8-9546-D02264179498}"/>
                  </a:ext>
                </a:extLst>
              </p:cNvPr>
              <p:cNvSpPr txBox="1"/>
              <p:nvPr/>
            </p:nvSpPr>
            <p:spPr>
              <a:xfrm>
                <a:off x="4861415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44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B9953EAD-6437-41F0-AED1-96830B5CF56D}"/>
                  </a:ext>
                </a:extLst>
              </p:cNvPr>
              <p:cNvSpPr txBox="1"/>
              <p:nvPr/>
            </p:nvSpPr>
            <p:spPr>
              <a:xfrm>
                <a:off x="5215859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F075FEC1-19C7-4FD5-B370-22F26FEC77E8}"/>
                  </a:ext>
                </a:extLst>
              </p:cNvPr>
              <p:cNvSpPr txBox="1"/>
              <p:nvPr/>
            </p:nvSpPr>
            <p:spPr>
              <a:xfrm>
                <a:off x="557030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52</a:t>
                </a:r>
              </a:p>
            </p:txBody>
          </p:sp>
          <p:cxnSp>
            <p:nvCxnSpPr>
              <p:cNvPr id="93" name="Connecteur droit avec flèche 92">
                <a:extLst>
                  <a:ext uri="{FF2B5EF4-FFF2-40B4-BE49-F238E27FC236}">
                    <a16:creationId xmlns:a16="http://schemas.microsoft.com/office/drawing/2014/main" id="{4B30459B-CA7D-43F1-9516-C561971D512D}"/>
                  </a:ext>
                </a:extLst>
              </p:cNvPr>
              <p:cNvCxnSpPr/>
              <p:nvPr/>
            </p:nvCxnSpPr>
            <p:spPr bwMode="auto">
              <a:xfrm flipV="1">
                <a:off x="2897108" y="3543663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97827652-3193-4F37-9C46-A900EC2DB017}"/>
                  </a:ext>
                </a:extLst>
              </p:cNvPr>
              <p:cNvSpPr/>
              <p:nvPr/>
            </p:nvSpPr>
            <p:spPr bwMode="auto">
              <a:xfrm>
                <a:off x="2411899" y="3364589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E9DC7CA5-48A7-472A-95DD-AEAECDBAAE7F}"/>
                  </a:ext>
                </a:extLst>
              </p:cNvPr>
              <p:cNvSpPr/>
              <p:nvPr/>
            </p:nvSpPr>
            <p:spPr bwMode="auto">
              <a:xfrm>
                <a:off x="3475393" y="3321795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6" name="Connecteur droit avec flèche 95">
                <a:extLst>
                  <a:ext uri="{FF2B5EF4-FFF2-40B4-BE49-F238E27FC236}">
                    <a16:creationId xmlns:a16="http://schemas.microsoft.com/office/drawing/2014/main" id="{EA411D42-5A6E-4C7F-A852-72A12C523AA1}"/>
                  </a:ext>
                </a:extLst>
              </p:cNvPr>
              <p:cNvCxnSpPr>
                <a:cxnSpLocks/>
                <a:stCxn id="94" idx="6"/>
                <a:endCxn id="95" idx="2"/>
              </p:cNvCxnSpPr>
              <p:nvPr/>
            </p:nvCxnSpPr>
            <p:spPr bwMode="auto">
              <a:xfrm flipV="1">
                <a:off x="2612056" y="3421874"/>
                <a:ext cx="863337" cy="427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2BEF016D-4491-4237-BC7E-A4908A754257}"/>
                  </a:ext>
                </a:extLst>
              </p:cNvPr>
              <p:cNvSpPr txBox="1"/>
              <p:nvPr/>
            </p:nvSpPr>
            <p:spPr>
              <a:xfrm>
                <a:off x="2334195" y="2260502"/>
                <a:ext cx="7479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oral RPV</a:t>
                </a:r>
              </a:p>
            </p:txBody>
          </p:sp>
          <p:sp>
            <p:nvSpPr>
              <p:cNvPr id="98" name="Parenthèse fermante 97">
                <a:extLst>
                  <a:ext uri="{FF2B5EF4-FFF2-40B4-BE49-F238E27FC236}">
                    <a16:creationId xmlns:a16="http://schemas.microsoft.com/office/drawing/2014/main" id="{BD228ACD-F0AA-4234-B65B-EC4CFA46D596}"/>
                  </a:ext>
                </a:extLst>
              </p:cNvPr>
              <p:cNvSpPr/>
              <p:nvPr/>
            </p:nvSpPr>
            <p:spPr bwMode="auto">
              <a:xfrm rot="16200000">
                <a:off x="2685817" y="2368408"/>
                <a:ext cx="45719" cy="403080"/>
              </a:xfrm>
              <a:prstGeom prst="rightBracke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00C81DDF-2EA3-42B4-9A2C-C82234D52997}"/>
                  </a:ext>
                </a:extLst>
              </p:cNvPr>
              <p:cNvSpPr txBox="1"/>
              <p:nvPr/>
            </p:nvSpPr>
            <p:spPr>
              <a:xfrm>
                <a:off x="4932362" y="1932402"/>
                <a:ext cx="146407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/>
                  <a:t>95</a:t>
                </a:r>
                <a:r>
                  <a:rPr lang="en-US" sz="1100" b="1" baseline="30000"/>
                  <a:t>th</a:t>
                </a:r>
                <a:r>
                  <a:rPr lang="en-US" sz="1100" b="1"/>
                  <a:t> percentile</a:t>
                </a:r>
                <a:br>
                  <a:rPr lang="en-US" sz="1100" b="1"/>
                </a:br>
                <a:r>
                  <a:rPr lang="en-US" sz="1100" b="1"/>
                  <a:t>median</a:t>
                </a:r>
                <a:br>
                  <a:rPr lang="en-US" sz="1100" b="1"/>
                </a:br>
                <a:r>
                  <a:rPr lang="en-US" sz="1100" b="1"/>
                  <a:t>5</a:t>
                </a:r>
                <a:r>
                  <a:rPr lang="en-US" sz="1100" b="1" baseline="30000"/>
                  <a:t>th</a:t>
                </a:r>
                <a:r>
                  <a:rPr lang="en-US" sz="1100" b="1"/>
                  <a:t> percentile</a:t>
                </a:r>
              </a:p>
            </p:txBody>
          </p: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0FA298F2-6F19-4BCF-903A-4A1A756F55A7}"/>
                  </a:ext>
                </a:extLst>
              </p:cNvPr>
              <p:cNvGrpSpPr/>
              <p:nvPr/>
            </p:nvGrpSpPr>
            <p:grpSpPr>
              <a:xfrm>
                <a:off x="4637088" y="2100644"/>
                <a:ext cx="274638" cy="239809"/>
                <a:chOff x="4637088" y="2183811"/>
                <a:chExt cx="274638" cy="88900"/>
              </a:xfrm>
            </p:grpSpPr>
            <p:sp>
              <p:nvSpPr>
                <p:cNvPr id="103" name="Freeform 51">
                  <a:extLst>
                    <a:ext uri="{FF2B5EF4-FFF2-40B4-BE49-F238E27FC236}">
                      <a16:creationId xmlns:a16="http://schemas.microsoft.com/office/drawing/2014/main" id="{1EA655EC-706B-4BB6-BEA5-0E0109DBE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088" y="2183811"/>
                  <a:ext cx="274638" cy="88900"/>
                </a:xfrm>
                <a:custGeom>
                  <a:avLst/>
                  <a:gdLst>
                    <a:gd name="T0" fmla="*/ 173 w 173"/>
                    <a:gd name="T1" fmla="*/ 0 h 56"/>
                    <a:gd name="T2" fmla="*/ 0 w 173"/>
                    <a:gd name="T3" fmla="*/ 0 h 56"/>
                    <a:gd name="T4" fmla="*/ 0 w 173"/>
                    <a:gd name="T5" fmla="*/ 56 h 56"/>
                    <a:gd name="T6" fmla="*/ 173 w 173"/>
                    <a:gd name="T7" fmla="*/ 56 h 56"/>
                    <a:gd name="T8" fmla="*/ 173 w 173"/>
                    <a:gd name="T9" fmla="*/ 0 h 56"/>
                    <a:gd name="T10" fmla="*/ 173 w 173"/>
                    <a:gd name="T1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3" h="56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73" y="56"/>
                      </a:lnTo>
                      <a:lnTo>
                        <a:pt x="173" y="0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53">
                  <a:extLst>
                    <a:ext uri="{FF2B5EF4-FFF2-40B4-BE49-F238E27FC236}">
                      <a16:creationId xmlns:a16="http://schemas.microsoft.com/office/drawing/2014/main" id="{D8E3227F-0B51-4041-B32C-A72520F86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37088" y="2232835"/>
                  <a:ext cx="274638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3F2817FA-0109-434A-ABED-4B44BC93A434}"/>
                </a:ext>
              </a:extLst>
            </p:cNvPr>
            <p:cNvSpPr txBox="1"/>
            <p:nvPr/>
          </p:nvSpPr>
          <p:spPr>
            <a:xfrm rot="16200000">
              <a:off x="232804" y="2963684"/>
              <a:ext cx="925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RPV, ng/mL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6441DC8-5597-4B89-BFAC-A23CCE9BF7C2}"/>
                </a:ext>
              </a:extLst>
            </p:cNvPr>
            <p:cNvSpPr txBox="1"/>
            <p:nvPr/>
          </p:nvSpPr>
          <p:spPr>
            <a:xfrm rot="16200000">
              <a:off x="232804" y="4997736"/>
              <a:ext cx="925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RPV, ng/mL</a:t>
              </a:r>
            </a:p>
          </p:txBody>
        </p:sp>
      </p:grpSp>
      <p:sp>
        <p:nvSpPr>
          <p:cNvPr id="132" name="Espace réservé du contenu 7">
            <a:extLst>
              <a:ext uri="{FF2B5EF4-FFF2-40B4-BE49-F238E27FC236}">
                <a16:creationId xmlns:a16="http://schemas.microsoft.com/office/drawing/2014/main" id="{7591A26D-FDF9-4497-89A1-5395104AE7D9}"/>
              </a:ext>
            </a:extLst>
          </p:cNvPr>
          <p:cNvSpPr txBox="1">
            <a:spLocks/>
          </p:cNvSpPr>
          <p:nvPr/>
        </p:nvSpPr>
        <p:spPr>
          <a:xfrm>
            <a:off x="6264101" y="2478280"/>
            <a:ext cx="5874851" cy="30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Q2M RPV LA IM schedule</a:t>
            </a:r>
          </a:p>
          <a:p>
            <a:pPr lvl="1"/>
            <a:r>
              <a:rPr lang="fr-FR"/>
              <a:t>missed dose = &gt; 7 days delay</a:t>
            </a:r>
          </a:p>
          <a:p>
            <a:pPr lvl="1"/>
            <a:r>
              <a:rPr lang="fr-FR"/>
              <a:t>Bridging oral RPV 25 mg qd to cover missed dose from M2 ± 7 days post missed dose until injections dosing are resumed</a:t>
            </a:r>
          </a:p>
          <a:p>
            <a:pPr lvl="1"/>
            <a:r>
              <a:rPr lang="fr-FR"/>
              <a:t>Resume RPV LA IM</a:t>
            </a:r>
          </a:p>
          <a:p>
            <a:pPr lvl="2"/>
            <a:r>
              <a:rPr lang="fr-FR"/>
              <a:t>If time since last IM ≤ 2M (injection 2) or ≤ 3 M (injection ≥ 3): 900 mg IM every 2 M</a:t>
            </a:r>
          </a:p>
          <a:p>
            <a:pPr lvl="2"/>
            <a:r>
              <a:rPr lang="fr-FR"/>
              <a:t>If time since last IM &gt; 2M (injection 2) or &gt; 3 M (injection ≥ 3): 900 mg IM D0 + M1 then every 2M</a:t>
            </a:r>
            <a:endParaRPr lang="fr-FR" dirty="0"/>
          </a:p>
        </p:txBody>
      </p:sp>
      <p:sp>
        <p:nvSpPr>
          <p:cNvPr id="133" name="Text Box 3">
            <a:extLst>
              <a:ext uri="{FF2B5EF4-FFF2-40B4-BE49-F238E27FC236}">
                <a16:creationId xmlns:a16="http://schemas.microsoft.com/office/drawing/2014/main" id="{C4B421B3-D24B-4237-B436-5180B25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018" y="6457082"/>
            <a:ext cx="24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Rossenu</a:t>
            </a:r>
            <a:r>
              <a:rPr lang="it-IT" sz="1400" i="1" dirty="0"/>
              <a:t> S, CROI 2021, Abs. 403</a:t>
            </a:r>
          </a:p>
        </p:txBody>
      </p:sp>
    </p:spTree>
    <p:extLst>
      <p:ext uri="{BB962C8B-B14F-4D97-AF65-F5344CB8AC3E}">
        <p14:creationId xmlns:p14="http://schemas.microsoft.com/office/powerpoint/2010/main" val="10693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en-US" sz="2800" b="1" dirty="0"/>
              <a:t>Pedro Cahn</a:t>
            </a:r>
            <a:r>
              <a:rPr lang="en-US" sz="2800" dirty="0"/>
              <a:t> has received research support and/or honoraria for consulting and/or advisory boards from  Gilead ; Janssen ; MSD ; </a:t>
            </a:r>
            <a:br>
              <a:rPr lang="en-US" sz="2800" dirty="0"/>
            </a:b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  <a:p>
            <a:r>
              <a:rPr lang="en-US" sz="2800" b="1" dirty="0"/>
              <a:t>Anton </a:t>
            </a:r>
            <a:r>
              <a:rPr lang="en-US" sz="2800" b="1" dirty="0" err="1"/>
              <a:t>Pozniak</a:t>
            </a:r>
            <a:r>
              <a:rPr lang="en-US" sz="2800" dirty="0"/>
              <a:t> has received research support and/or honoraria for consulting and/or advisory boards from Gilead ; Janssen ; MSD ; </a:t>
            </a:r>
            <a:r>
              <a:rPr lang="en-US" sz="2800" dirty="0" err="1"/>
              <a:t>Theratechnologies</a:t>
            </a:r>
            <a:r>
              <a:rPr lang="en-US" sz="2800" dirty="0"/>
              <a:t> ;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  <a:p>
            <a:r>
              <a:rPr lang="en-US" sz="2800" b="1" dirty="0"/>
              <a:t>François Raffi</a:t>
            </a:r>
            <a:r>
              <a:rPr lang="en-US" sz="2800" dirty="0"/>
              <a:t> has received research support and/or honoraria for consulting and/or advisory boards from Gilead ; Janssen ; MSD ; </a:t>
            </a:r>
            <a:r>
              <a:rPr lang="en-US" sz="2800" dirty="0" err="1"/>
              <a:t>Theratechnologies</a:t>
            </a:r>
            <a:r>
              <a:rPr lang="en-US" sz="2800" dirty="0"/>
              <a:t> ;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CAB LA IM Q2M </a:t>
            </a:r>
            <a:br>
              <a:rPr lang="en-US"/>
            </a:br>
            <a:r>
              <a:rPr lang="en-US"/>
              <a:t>Dosing interruptions management</a:t>
            </a:r>
          </a:p>
        </p:txBody>
      </p:sp>
      <p:sp>
        <p:nvSpPr>
          <p:cNvPr id="6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390101" y="5086374"/>
            <a:ext cx="11006313" cy="14950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/>
              <a:t>Q2M CAB LA IM schedule</a:t>
            </a:r>
          </a:p>
          <a:p>
            <a:pPr lvl="1">
              <a:spcBef>
                <a:spcPts val="0"/>
              </a:spcBef>
            </a:pPr>
            <a:r>
              <a:rPr lang="en-US" sz="1600"/>
              <a:t>Missed dose = &gt; 7 days delay</a:t>
            </a:r>
          </a:p>
          <a:p>
            <a:pPr lvl="1">
              <a:spcBef>
                <a:spcPts val="0"/>
              </a:spcBef>
            </a:pPr>
            <a:r>
              <a:rPr lang="en-US" sz="1600"/>
              <a:t>Bridging oral CAB 30 mg qd to cover missed dose from M2 ± 7 days post missed dose until injections dosing are resumed</a:t>
            </a:r>
          </a:p>
          <a:p>
            <a:pPr lvl="1">
              <a:spcBef>
                <a:spcPts val="0"/>
              </a:spcBef>
            </a:pPr>
            <a:r>
              <a:rPr lang="en-US" sz="1600"/>
              <a:t>Resume CAB LA IM</a:t>
            </a:r>
          </a:p>
          <a:p>
            <a:pPr lvl="2">
              <a:spcBef>
                <a:spcPts val="0"/>
              </a:spcBef>
            </a:pPr>
            <a:r>
              <a:rPr lang="en-US" sz="1600"/>
              <a:t>If time since last IM ≤ 2M (injection 2) or ≤ 3 M (injection ≥ 3): 600 mg IM every 2 M</a:t>
            </a:r>
          </a:p>
          <a:p>
            <a:pPr lvl="2">
              <a:spcBef>
                <a:spcPts val="0"/>
              </a:spcBef>
            </a:pPr>
            <a:r>
              <a:rPr lang="en-US" sz="1600"/>
              <a:t>If time since last IM &gt; 2M (injection 2) or &gt; 3 M (injection ≥ 3): 600 mg IM D0 + M1 then every 2M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999515B-95D1-49F0-9B21-80A38D37D8BC}"/>
              </a:ext>
            </a:extLst>
          </p:cNvPr>
          <p:cNvGrpSpPr/>
          <p:nvPr/>
        </p:nvGrpSpPr>
        <p:grpSpPr>
          <a:xfrm>
            <a:off x="130429" y="1448022"/>
            <a:ext cx="11126644" cy="3665643"/>
            <a:chOff x="130429" y="1448022"/>
            <a:chExt cx="11126644" cy="366564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9C26D46-5BBB-40E7-BAD4-16184CE5228D}"/>
                </a:ext>
              </a:extLst>
            </p:cNvPr>
            <p:cNvGrpSpPr/>
            <p:nvPr/>
          </p:nvGrpSpPr>
          <p:grpSpPr>
            <a:xfrm>
              <a:off x="130429" y="1448022"/>
              <a:ext cx="9183979" cy="3665643"/>
              <a:chOff x="893595" y="2612254"/>
              <a:chExt cx="10059605" cy="401513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E9E9180A-4F64-41D3-8977-B7FFCD18281D}"/>
                  </a:ext>
                </a:extLst>
              </p:cNvPr>
              <p:cNvGrpSpPr/>
              <p:nvPr/>
            </p:nvGrpSpPr>
            <p:grpSpPr>
              <a:xfrm>
                <a:off x="1196381" y="2632970"/>
                <a:ext cx="9632950" cy="3594100"/>
                <a:chOff x="1323975" y="2374901"/>
                <a:chExt cx="9632950" cy="3594100"/>
              </a:xfrm>
            </p:grpSpPr>
            <p:sp>
              <p:nvSpPr>
                <p:cNvPr id="85" name="Freeform 5">
                  <a:extLst>
                    <a:ext uri="{FF2B5EF4-FFF2-40B4-BE49-F238E27FC236}">
                      <a16:creationId xmlns:a16="http://schemas.microsoft.com/office/drawing/2014/main" id="{ECE5F710-B32E-45DC-BF48-E0CB1F8DF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800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6">
                  <a:extLst>
                    <a:ext uri="{FF2B5EF4-FFF2-40B4-BE49-F238E27FC236}">
                      <a16:creationId xmlns:a16="http://schemas.microsoft.com/office/drawing/2014/main" id="{4F6915D9-065C-45D5-AC7A-10098F21E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763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7" name="Freeform 7">
                  <a:extLst>
                    <a:ext uri="{FF2B5EF4-FFF2-40B4-BE49-F238E27FC236}">
                      <a16:creationId xmlns:a16="http://schemas.microsoft.com/office/drawing/2014/main" id="{CA449E4D-7846-4C78-AADF-A744F9BD4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75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Line 8">
                  <a:extLst>
                    <a:ext uri="{FF2B5EF4-FFF2-40B4-BE49-F238E27FC236}">
                      <a16:creationId xmlns:a16="http://schemas.microsoft.com/office/drawing/2014/main" id="{9B981F39-EE95-4139-97F8-FED8C1194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9912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9" name="Line 9">
                  <a:extLst>
                    <a:ext uri="{FF2B5EF4-FFF2-40B4-BE49-F238E27FC236}">
                      <a16:creationId xmlns:a16="http://schemas.microsoft.com/office/drawing/2014/main" id="{8E5E1F62-5444-4F04-AA83-E6CA2630D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41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Line 10">
                  <a:extLst>
                    <a:ext uri="{FF2B5EF4-FFF2-40B4-BE49-F238E27FC236}">
                      <a16:creationId xmlns:a16="http://schemas.microsoft.com/office/drawing/2014/main" id="{0DAACE65-56F0-4951-97D7-8BE527D3B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593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1" name="Line 11">
                  <a:extLst>
                    <a:ext uri="{FF2B5EF4-FFF2-40B4-BE49-F238E27FC236}">
                      <a16:creationId xmlns:a16="http://schemas.microsoft.com/office/drawing/2014/main" id="{00BB36DC-28C2-4A4E-BDC4-4C526BD2A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878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Line 12">
                  <a:extLst>
                    <a:ext uri="{FF2B5EF4-FFF2-40B4-BE49-F238E27FC236}">
                      <a16:creationId xmlns:a16="http://schemas.microsoft.com/office/drawing/2014/main" id="{E0A70526-C489-4FB5-BACB-6204BF2CF4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28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Line 13">
                  <a:extLst>
                    <a:ext uri="{FF2B5EF4-FFF2-40B4-BE49-F238E27FC236}">
                      <a16:creationId xmlns:a16="http://schemas.microsoft.com/office/drawing/2014/main" id="{4828220F-70E3-4019-9DEF-BDE7FBC82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883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Line 14">
                  <a:extLst>
                    <a:ext uri="{FF2B5EF4-FFF2-40B4-BE49-F238E27FC236}">
                      <a16:creationId xmlns:a16="http://schemas.microsoft.com/office/drawing/2014/main" id="{0483247C-C0C6-4D64-A868-69BC8D530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08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5" name="Line 15">
                  <a:extLst>
                    <a:ext uri="{FF2B5EF4-FFF2-40B4-BE49-F238E27FC236}">
                      <a16:creationId xmlns:a16="http://schemas.microsoft.com/office/drawing/2014/main" id="{26BF1F89-78AB-4268-8058-E6BADC8B2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088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Line 16">
                  <a:extLst>
                    <a:ext uri="{FF2B5EF4-FFF2-40B4-BE49-F238E27FC236}">
                      <a16:creationId xmlns:a16="http://schemas.microsoft.com/office/drawing/2014/main" id="{C93C20EE-7504-4CCE-8EC2-045A70BB6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38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Line 17">
                  <a:extLst>
                    <a:ext uri="{FF2B5EF4-FFF2-40B4-BE49-F238E27FC236}">
                      <a16:creationId xmlns:a16="http://schemas.microsoft.com/office/drawing/2014/main" id="{9E042C62-61A0-4FFE-BB44-4E5A10862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777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8" name="Line 18">
                  <a:extLst>
                    <a:ext uri="{FF2B5EF4-FFF2-40B4-BE49-F238E27FC236}">
                      <a16:creationId xmlns:a16="http://schemas.microsoft.com/office/drawing/2014/main" id="{B1C119BD-38C3-4338-BE59-B69A4DE0B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51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9" name="Line 19">
                  <a:extLst>
                    <a:ext uri="{FF2B5EF4-FFF2-40B4-BE49-F238E27FC236}">
                      <a16:creationId xmlns:a16="http://schemas.microsoft.com/office/drawing/2014/main" id="{4CE94A9E-CAC5-4E06-8277-44236868E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80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0" name="Line 20">
                  <a:extLst>
                    <a:ext uri="{FF2B5EF4-FFF2-40B4-BE49-F238E27FC236}">
                      <a16:creationId xmlns:a16="http://schemas.microsoft.com/office/drawing/2014/main" id="{F2468572-A68B-4C47-8A99-0E6D8BB28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367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1" name="Line 21">
                  <a:extLst>
                    <a:ext uri="{FF2B5EF4-FFF2-40B4-BE49-F238E27FC236}">
                      <a16:creationId xmlns:a16="http://schemas.microsoft.com/office/drawing/2014/main" id="{55E9F83D-9871-473F-91DB-1474050E2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2082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2" name="Line 22">
                  <a:extLst>
                    <a:ext uri="{FF2B5EF4-FFF2-40B4-BE49-F238E27FC236}">
                      <a16:creationId xmlns:a16="http://schemas.microsoft.com/office/drawing/2014/main" id="{39310ACD-4B83-461F-8A28-D31FB9407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37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3" name="Line 23">
                  <a:extLst>
                    <a:ext uri="{FF2B5EF4-FFF2-40B4-BE49-F238E27FC236}">
                      <a16:creationId xmlns:a16="http://schemas.microsoft.com/office/drawing/2014/main" id="{22758565-D6C6-4467-9A06-253F4F2B6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02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4" name="Line 24">
                  <a:extLst>
                    <a:ext uri="{FF2B5EF4-FFF2-40B4-BE49-F238E27FC236}">
                      <a16:creationId xmlns:a16="http://schemas.microsoft.com/office/drawing/2014/main" id="{1369EF26-DDF4-4D53-8DC5-E17C22490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567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5" name="Line 25">
                  <a:extLst>
                    <a:ext uri="{FF2B5EF4-FFF2-40B4-BE49-F238E27FC236}">
                      <a16:creationId xmlns:a16="http://schemas.microsoft.com/office/drawing/2014/main" id="{0C0594B7-DFA2-4749-8042-84A193B4D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2810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6" name="Line 26">
                  <a:extLst>
                    <a:ext uri="{FF2B5EF4-FFF2-40B4-BE49-F238E27FC236}">
                      <a16:creationId xmlns:a16="http://schemas.microsoft.com/office/drawing/2014/main" id="{B249E368-887C-4CF1-8EE3-975FBBA9D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40995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7" name="Line 27">
                  <a:extLst>
                    <a:ext uri="{FF2B5EF4-FFF2-40B4-BE49-F238E27FC236}">
                      <a16:creationId xmlns:a16="http://schemas.microsoft.com/office/drawing/2014/main" id="{25301892-E98C-4DC5-9D45-1F1EB0C9B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6924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8" name="Line 28">
                  <a:extLst>
                    <a:ext uri="{FF2B5EF4-FFF2-40B4-BE49-F238E27FC236}">
                      <a16:creationId xmlns:a16="http://schemas.microsoft.com/office/drawing/2014/main" id="{84F05CD3-030B-4645-9C98-E47FBDE82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9114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9" name="Line 29">
                  <a:extLst>
                    <a:ext uri="{FF2B5EF4-FFF2-40B4-BE49-F238E27FC236}">
                      <a16:creationId xmlns:a16="http://schemas.microsoft.com/office/drawing/2014/main" id="{1749E238-BB38-47DF-B8DB-A7D8A91B6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4796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0" name="Line 30">
                  <a:extLst>
                    <a:ext uri="{FF2B5EF4-FFF2-40B4-BE49-F238E27FC236}">
                      <a16:creationId xmlns:a16="http://schemas.microsoft.com/office/drawing/2014/main" id="{1400D817-C744-43BA-9DF2-AD98FA635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1972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1" name="Line 31">
                  <a:extLst>
                    <a:ext uri="{FF2B5EF4-FFF2-40B4-BE49-F238E27FC236}">
                      <a16:creationId xmlns:a16="http://schemas.microsoft.com/office/drawing/2014/main" id="{21732E62-4A0A-4427-B255-3D4A6CBE1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6322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2" name="Line 32">
                  <a:extLst>
                    <a:ext uri="{FF2B5EF4-FFF2-40B4-BE49-F238E27FC236}">
                      <a16:creationId xmlns:a16="http://schemas.microsoft.com/office/drawing/2014/main" id="{D70CEE9E-B3A7-431E-90C2-7D7F872D3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910013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3" name="Line 33">
                  <a:extLst>
                    <a:ext uri="{FF2B5EF4-FFF2-40B4-BE49-F238E27FC236}">
                      <a16:creationId xmlns:a16="http://schemas.microsoft.com/office/drawing/2014/main" id="{2A7C2CC5-D59B-478A-9BAC-B918687A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9530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4" name="Line 34">
                  <a:extLst>
                    <a:ext uri="{FF2B5EF4-FFF2-40B4-BE49-F238E27FC236}">
                      <a16:creationId xmlns:a16="http://schemas.microsoft.com/office/drawing/2014/main" id="{809B7A2A-77A7-4604-8317-D443DC991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1370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5" name="Line 35">
                  <a:extLst>
                    <a:ext uri="{FF2B5EF4-FFF2-40B4-BE49-F238E27FC236}">
                      <a16:creationId xmlns:a16="http://schemas.microsoft.com/office/drawing/2014/main" id="{D4B0083C-BFC9-4FEE-997A-3F02F41EF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23545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6" name="Line 36">
                  <a:extLst>
                    <a:ext uri="{FF2B5EF4-FFF2-40B4-BE49-F238E27FC236}">
                      <a16:creationId xmlns:a16="http://schemas.microsoft.com/office/drawing/2014/main" id="{CC60F7B6-0EE2-411B-9890-E0D441077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4545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7" name="Line 37">
                  <a:extLst>
                    <a:ext uri="{FF2B5EF4-FFF2-40B4-BE49-F238E27FC236}">
                      <a16:creationId xmlns:a16="http://schemas.microsoft.com/office/drawing/2014/main" id="{97DC4636-85BD-469D-AA53-B76F5AB45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668838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8" name="Line 38">
                  <a:extLst>
                    <a:ext uri="{FF2B5EF4-FFF2-40B4-BE49-F238E27FC236}">
                      <a16:creationId xmlns:a16="http://schemas.microsoft.com/office/drawing/2014/main" id="{9A8317A6-08D8-4ADA-BD2B-A28B04772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1720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9" name="Line 39">
                  <a:extLst>
                    <a:ext uri="{FF2B5EF4-FFF2-40B4-BE49-F238E27FC236}">
                      <a16:creationId xmlns:a16="http://schemas.microsoft.com/office/drawing/2014/main" id="{A3A666C6-3A47-48F3-8570-C32BD6850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3879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0" name="Line 40">
                  <a:extLst>
                    <a:ext uri="{FF2B5EF4-FFF2-40B4-BE49-F238E27FC236}">
                      <a16:creationId xmlns:a16="http://schemas.microsoft.com/office/drawing/2014/main" id="{9F4A2D8D-AD74-4FD3-B5CC-69AA12F41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672138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1" name="Line 41">
                  <a:extLst>
                    <a:ext uri="{FF2B5EF4-FFF2-40B4-BE49-F238E27FC236}">
                      <a16:creationId xmlns:a16="http://schemas.microsoft.com/office/drawing/2014/main" id="{58BD6B2B-2465-4CD0-95D8-DAB263079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8928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2" name="Line 42">
                  <a:extLst>
                    <a:ext uri="{FF2B5EF4-FFF2-40B4-BE49-F238E27FC236}">
                      <a16:creationId xmlns:a16="http://schemas.microsoft.com/office/drawing/2014/main" id="{FF949362-0A9B-47F0-8DBF-437B230AD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34050" y="5730876"/>
                  <a:ext cx="19748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" name="Line 43">
                  <a:extLst>
                    <a:ext uri="{FF2B5EF4-FFF2-40B4-BE49-F238E27FC236}">
                      <a16:creationId xmlns:a16="http://schemas.microsoft.com/office/drawing/2014/main" id="{7889B357-5312-439A-B1A0-D9FB95807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3975101"/>
                  <a:ext cx="1933575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4" name="Line 44">
                  <a:extLst>
                    <a:ext uri="{FF2B5EF4-FFF2-40B4-BE49-F238E27FC236}">
                      <a16:creationId xmlns:a16="http://schemas.microsoft.com/office/drawing/2014/main" id="{DDDB80C1-B18C-499A-B2E2-963F8761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5" name="Line 45">
                  <a:extLst>
                    <a:ext uri="{FF2B5EF4-FFF2-40B4-BE49-F238E27FC236}">
                      <a16:creationId xmlns:a16="http://schemas.microsoft.com/office/drawing/2014/main" id="{DF5E1F55-2DEB-4C55-A22D-2AE2C2291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2608263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6" name="Line 46">
                  <a:extLst>
                    <a:ext uri="{FF2B5EF4-FFF2-40B4-BE49-F238E27FC236}">
                      <a16:creationId xmlns:a16="http://schemas.microsoft.com/office/drawing/2014/main" id="{EB4CDA2C-CE1B-49A8-A192-5CB6ED750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3546476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7" name="Line 47">
                  <a:extLst>
                    <a:ext uri="{FF2B5EF4-FFF2-40B4-BE49-F238E27FC236}">
                      <a16:creationId xmlns:a16="http://schemas.microsoft.com/office/drawing/2014/main" id="{4B983FDA-E28B-4939-8F0D-4021118F2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4364038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8" name="Line 48">
                  <a:extLst>
                    <a:ext uri="{FF2B5EF4-FFF2-40B4-BE49-F238E27FC236}">
                      <a16:creationId xmlns:a16="http://schemas.microsoft.com/office/drawing/2014/main" id="{EAB4AB7C-FBE6-4085-B897-56E1734AC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5730876"/>
                  <a:ext cx="239871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9" name="Line 49">
                  <a:extLst>
                    <a:ext uri="{FF2B5EF4-FFF2-40B4-BE49-F238E27FC236}">
                      <a16:creationId xmlns:a16="http://schemas.microsoft.com/office/drawing/2014/main" id="{7F9D6F2E-6420-4462-AA19-9EE6C8B64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3975101"/>
                  <a:ext cx="2403475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0" name="Line 50">
                  <a:extLst>
                    <a:ext uri="{FF2B5EF4-FFF2-40B4-BE49-F238E27FC236}">
                      <a16:creationId xmlns:a16="http://schemas.microsoft.com/office/drawing/2014/main" id="{DCC74FDB-805D-414A-BAEC-3D6FF4080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4364038"/>
                  <a:ext cx="307816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1" name="Line 51">
                  <a:extLst>
                    <a:ext uri="{FF2B5EF4-FFF2-40B4-BE49-F238E27FC236}">
                      <a16:creationId xmlns:a16="http://schemas.microsoft.com/office/drawing/2014/main" id="{7D300A16-F1D2-4A5E-BD0F-6484FCD7C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2" name="Line 52">
                  <a:extLst>
                    <a:ext uri="{FF2B5EF4-FFF2-40B4-BE49-F238E27FC236}">
                      <a16:creationId xmlns:a16="http://schemas.microsoft.com/office/drawing/2014/main" id="{6CB9D78E-DF47-4F28-9896-5F5AA8A8D2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3546476"/>
                  <a:ext cx="30924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3" name="Line 53">
                  <a:extLst>
                    <a:ext uri="{FF2B5EF4-FFF2-40B4-BE49-F238E27FC236}">
                      <a16:creationId xmlns:a16="http://schemas.microsoft.com/office/drawing/2014/main" id="{8D53074A-CFB5-40DC-A3AF-05747F8B5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2608263"/>
                  <a:ext cx="308451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4" name="Line 54">
                  <a:extLst>
                    <a:ext uri="{FF2B5EF4-FFF2-40B4-BE49-F238E27FC236}">
                      <a16:creationId xmlns:a16="http://schemas.microsoft.com/office/drawing/2014/main" id="{BA085249-937C-4931-AB31-599DBBDBF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3975101"/>
                  <a:ext cx="19002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5" name="Line 55">
                  <a:extLst>
                    <a:ext uri="{FF2B5EF4-FFF2-40B4-BE49-F238E27FC236}">
                      <a16:creationId xmlns:a16="http://schemas.microsoft.com/office/drawing/2014/main" id="{2185A7B5-0793-4210-AA1E-CF0126810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5730876"/>
                  <a:ext cx="19129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6" name="Line 56">
                  <a:extLst>
                    <a:ext uri="{FF2B5EF4-FFF2-40B4-BE49-F238E27FC236}">
                      <a16:creationId xmlns:a16="http://schemas.microsoft.com/office/drawing/2014/main" id="{2EF7DE04-EFF3-48D3-B9C7-265BC6858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7" name="Line 57">
                  <a:extLst>
                    <a:ext uri="{FF2B5EF4-FFF2-40B4-BE49-F238E27FC236}">
                      <a16:creationId xmlns:a16="http://schemas.microsoft.com/office/drawing/2014/main" id="{2802B58C-B5D0-4AAB-AB25-534DD1817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4364038"/>
                  <a:ext cx="30813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8" name="Line 58">
                  <a:extLst>
                    <a:ext uri="{FF2B5EF4-FFF2-40B4-BE49-F238E27FC236}">
                      <a16:creationId xmlns:a16="http://schemas.microsoft.com/office/drawing/2014/main" id="{2B25F844-075F-4F2A-91FF-C4E6784BCE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3546476"/>
                  <a:ext cx="30940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9" name="Line 59">
                  <a:extLst>
                    <a:ext uri="{FF2B5EF4-FFF2-40B4-BE49-F238E27FC236}">
                      <a16:creationId xmlns:a16="http://schemas.microsoft.com/office/drawing/2014/main" id="{10B26B6D-F1C6-491D-91D8-44B5ED71D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2608263"/>
                  <a:ext cx="291716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0" name="Freeform 60">
                  <a:extLst>
                    <a:ext uri="{FF2B5EF4-FFF2-40B4-BE49-F238E27FC236}">
                      <a16:creationId xmlns:a16="http://schemas.microsoft.com/office/drawing/2014/main" id="{BF39A6A3-4EE5-4E24-85E9-9E336D20B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5600" y="2719388"/>
                  <a:ext cx="1577975" cy="873125"/>
                </a:xfrm>
                <a:custGeom>
                  <a:avLst/>
                  <a:gdLst>
                    <a:gd name="T0" fmla="*/ 679 w 755"/>
                    <a:gd name="T1" fmla="*/ 79 h 417"/>
                    <a:gd name="T2" fmla="*/ 616 w 755"/>
                    <a:gd name="T3" fmla="*/ 107 h 417"/>
                    <a:gd name="T4" fmla="*/ 606 w 755"/>
                    <a:gd name="T5" fmla="*/ 191 h 417"/>
                    <a:gd name="T6" fmla="*/ 442 w 755"/>
                    <a:gd name="T7" fmla="*/ 126 h 417"/>
                    <a:gd name="T8" fmla="*/ 314 w 755"/>
                    <a:gd name="T9" fmla="*/ 88 h 417"/>
                    <a:gd name="T10" fmla="*/ 305 w 755"/>
                    <a:gd name="T11" fmla="*/ 214 h 417"/>
                    <a:gd name="T12" fmla="*/ 104 w 755"/>
                    <a:gd name="T13" fmla="*/ 119 h 417"/>
                    <a:gd name="T14" fmla="*/ 0 w 755"/>
                    <a:gd name="T15" fmla="*/ 0 h 417"/>
                    <a:gd name="T16" fmla="*/ 11 w 755"/>
                    <a:gd name="T17" fmla="*/ 190 h 417"/>
                    <a:gd name="T18" fmla="*/ 80 w 755"/>
                    <a:gd name="T19" fmla="*/ 278 h 417"/>
                    <a:gd name="T20" fmla="*/ 303 w 755"/>
                    <a:gd name="T21" fmla="*/ 417 h 417"/>
                    <a:gd name="T22" fmla="*/ 303 w 755"/>
                    <a:gd name="T23" fmla="*/ 302 h 417"/>
                    <a:gd name="T24" fmla="*/ 374 w 755"/>
                    <a:gd name="T25" fmla="*/ 251 h 417"/>
                    <a:gd name="T26" fmla="*/ 527 w 755"/>
                    <a:gd name="T27" fmla="*/ 334 h 417"/>
                    <a:gd name="T28" fmla="*/ 607 w 755"/>
                    <a:gd name="T29" fmla="*/ 399 h 417"/>
                    <a:gd name="T30" fmla="*/ 607 w 755"/>
                    <a:gd name="T31" fmla="*/ 291 h 417"/>
                    <a:gd name="T32" fmla="*/ 670 w 755"/>
                    <a:gd name="T33" fmla="*/ 238 h 417"/>
                    <a:gd name="T34" fmla="*/ 755 w 755"/>
                    <a:gd name="T35" fmla="*/ 271 h 417"/>
                    <a:gd name="T36" fmla="*/ 755 w 755"/>
                    <a:gd name="T37" fmla="*/ 125 h 417"/>
                    <a:gd name="T38" fmla="*/ 679 w 755"/>
                    <a:gd name="T39" fmla="*/ 79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55" h="417">
                      <a:moveTo>
                        <a:pt x="679" y="79"/>
                      </a:moveTo>
                      <a:cubicBezTo>
                        <a:pt x="641" y="54"/>
                        <a:pt x="620" y="64"/>
                        <a:pt x="616" y="107"/>
                      </a:cubicBezTo>
                      <a:cubicBezTo>
                        <a:pt x="606" y="191"/>
                        <a:pt x="606" y="191"/>
                        <a:pt x="606" y="191"/>
                      </a:cubicBezTo>
                      <a:cubicBezTo>
                        <a:pt x="547" y="174"/>
                        <a:pt x="493" y="153"/>
                        <a:pt x="442" y="126"/>
                      </a:cubicBezTo>
                      <a:cubicBezTo>
                        <a:pt x="357" y="68"/>
                        <a:pt x="314" y="55"/>
                        <a:pt x="314" y="88"/>
                      </a:cubicBezTo>
                      <a:cubicBezTo>
                        <a:pt x="305" y="214"/>
                        <a:pt x="305" y="214"/>
                        <a:pt x="305" y="214"/>
                      </a:cubicBezTo>
                      <a:cubicBezTo>
                        <a:pt x="232" y="190"/>
                        <a:pt x="165" y="158"/>
                        <a:pt x="104" y="119"/>
                      </a:cubicBezTo>
                      <a:cubicBezTo>
                        <a:pt x="58" y="86"/>
                        <a:pt x="23" y="46"/>
                        <a:pt x="0" y="0"/>
                      </a:cubicBezTo>
                      <a:cubicBezTo>
                        <a:pt x="11" y="190"/>
                        <a:pt x="11" y="190"/>
                        <a:pt x="11" y="190"/>
                      </a:cubicBezTo>
                      <a:cubicBezTo>
                        <a:pt x="12" y="236"/>
                        <a:pt x="35" y="266"/>
                        <a:pt x="80" y="278"/>
                      </a:cubicBezTo>
                      <a:cubicBezTo>
                        <a:pt x="164" y="296"/>
                        <a:pt x="238" y="342"/>
                        <a:pt x="303" y="417"/>
                      </a:cubicBezTo>
                      <a:cubicBezTo>
                        <a:pt x="303" y="302"/>
                        <a:pt x="303" y="302"/>
                        <a:pt x="303" y="302"/>
                      </a:cubicBezTo>
                      <a:cubicBezTo>
                        <a:pt x="303" y="251"/>
                        <a:pt x="326" y="234"/>
                        <a:pt x="374" y="251"/>
                      </a:cubicBezTo>
                      <a:cubicBezTo>
                        <a:pt x="417" y="259"/>
                        <a:pt x="468" y="287"/>
                        <a:pt x="527" y="334"/>
                      </a:cubicBezTo>
                      <a:cubicBezTo>
                        <a:pt x="607" y="399"/>
                        <a:pt x="607" y="399"/>
                        <a:pt x="607" y="399"/>
                      </a:cubicBezTo>
                      <a:cubicBezTo>
                        <a:pt x="607" y="291"/>
                        <a:pt x="607" y="291"/>
                        <a:pt x="607" y="291"/>
                      </a:cubicBezTo>
                      <a:cubicBezTo>
                        <a:pt x="606" y="243"/>
                        <a:pt x="627" y="225"/>
                        <a:pt x="670" y="238"/>
                      </a:cubicBezTo>
                      <a:cubicBezTo>
                        <a:pt x="755" y="271"/>
                        <a:pt x="755" y="271"/>
                        <a:pt x="755" y="271"/>
                      </a:cubicBezTo>
                      <a:cubicBezTo>
                        <a:pt x="755" y="125"/>
                        <a:pt x="755" y="125"/>
                        <a:pt x="755" y="125"/>
                      </a:cubicBezTo>
                      <a:cubicBezTo>
                        <a:pt x="725" y="113"/>
                        <a:pt x="700" y="97"/>
                        <a:pt x="679" y="7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1" name="Freeform 61">
                  <a:extLst>
                    <a:ext uri="{FF2B5EF4-FFF2-40B4-BE49-F238E27FC236}">
                      <a16:creationId xmlns:a16="http://schemas.microsoft.com/office/drawing/2014/main" id="{DB377B30-5005-47F5-847C-6496B319B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475" y="2763838"/>
                  <a:ext cx="2873375" cy="782638"/>
                </a:xfrm>
                <a:custGeom>
                  <a:avLst/>
                  <a:gdLst>
                    <a:gd name="T0" fmla="*/ 1081 w 1375"/>
                    <a:gd name="T1" fmla="*/ 82 h 374"/>
                    <a:gd name="T2" fmla="*/ 1072 w 1375"/>
                    <a:gd name="T3" fmla="*/ 164 h 374"/>
                    <a:gd name="T4" fmla="*/ 836 w 1375"/>
                    <a:gd name="T5" fmla="*/ 53 h 374"/>
                    <a:gd name="T6" fmla="*/ 773 w 1375"/>
                    <a:gd name="T7" fmla="*/ 95 h 374"/>
                    <a:gd name="T8" fmla="*/ 764 w 1375"/>
                    <a:gd name="T9" fmla="*/ 173 h 374"/>
                    <a:gd name="T10" fmla="*/ 525 w 1375"/>
                    <a:gd name="T11" fmla="*/ 53 h 374"/>
                    <a:gd name="T12" fmla="*/ 469 w 1375"/>
                    <a:gd name="T13" fmla="*/ 84 h 374"/>
                    <a:gd name="T14" fmla="*/ 459 w 1375"/>
                    <a:gd name="T15" fmla="*/ 185 h 374"/>
                    <a:gd name="T16" fmla="*/ 222 w 1375"/>
                    <a:gd name="T17" fmla="*/ 45 h 374"/>
                    <a:gd name="T18" fmla="*/ 163 w 1375"/>
                    <a:gd name="T19" fmla="*/ 68 h 374"/>
                    <a:gd name="T20" fmla="*/ 153 w 1375"/>
                    <a:gd name="T21" fmla="*/ 165 h 374"/>
                    <a:gd name="T22" fmla="*/ 82 w 1375"/>
                    <a:gd name="T23" fmla="*/ 100 h 374"/>
                    <a:gd name="T24" fmla="*/ 1 w 1375"/>
                    <a:gd name="T25" fmla="*/ 0 h 374"/>
                    <a:gd name="T26" fmla="*/ 30 w 1375"/>
                    <a:gd name="T27" fmla="*/ 307 h 374"/>
                    <a:gd name="T28" fmla="*/ 149 w 1375"/>
                    <a:gd name="T29" fmla="*/ 369 h 374"/>
                    <a:gd name="T30" fmla="*/ 165 w 1375"/>
                    <a:gd name="T31" fmla="*/ 296 h 374"/>
                    <a:gd name="T32" fmla="*/ 315 w 1375"/>
                    <a:gd name="T33" fmla="*/ 286 h 374"/>
                    <a:gd name="T34" fmla="*/ 456 w 1375"/>
                    <a:gd name="T35" fmla="*/ 363 h 374"/>
                    <a:gd name="T36" fmla="*/ 462 w 1375"/>
                    <a:gd name="T37" fmla="*/ 285 h 374"/>
                    <a:gd name="T38" fmla="*/ 519 w 1375"/>
                    <a:gd name="T39" fmla="*/ 235 h 374"/>
                    <a:gd name="T40" fmla="*/ 673 w 1375"/>
                    <a:gd name="T41" fmla="*/ 297 h 374"/>
                    <a:gd name="T42" fmla="*/ 763 w 1375"/>
                    <a:gd name="T43" fmla="*/ 374 h 374"/>
                    <a:gd name="T44" fmla="*/ 767 w 1375"/>
                    <a:gd name="T45" fmla="*/ 374 h 374"/>
                    <a:gd name="T46" fmla="*/ 767 w 1375"/>
                    <a:gd name="T47" fmla="*/ 280 h 374"/>
                    <a:gd name="T48" fmla="*/ 828 w 1375"/>
                    <a:gd name="T49" fmla="*/ 220 h 374"/>
                    <a:gd name="T50" fmla="*/ 948 w 1375"/>
                    <a:gd name="T51" fmla="*/ 276 h 374"/>
                    <a:gd name="T52" fmla="*/ 1069 w 1375"/>
                    <a:gd name="T53" fmla="*/ 374 h 374"/>
                    <a:gd name="T54" fmla="*/ 1070 w 1375"/>
                    <a:gd name="T55" fmla="*/ 257 h 374"/>
                    <a:gd name="T56" fmla="*/ 1133 w 1375"/>
                    <a:gd name="T57" fmla="*/ 212 h 374"/>
                    <a:gd name="T58" fmla="*/ 1272 w 1375"/>
                    <a:gd name="T59" fmla="*/ 283 h 374"/>
                    <a:gd name="T60" fmla="*/ 1375 w 1375"/>
                    <a:gd name="T61" fmla="*/ 374 h 374"/>
                    <a:gd name="T62" fmla="*/ 1375 w 1375"/>
                    <a:gd name="T63" fmla="*/ 152 h 374"/>
                    <a:gd name="T64" fmla="*/ 1137 w 1375"/>
                    <a:gd name="T65" fmla="*/ 51 h 374"/>
                    <a:gd name="T66" fmla="*/ 1081 w 1375"/>
                    <a:gd name="T67" fmla="*/ 8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5" h="374">
                      <a:moveTo>
                        <a:pt x="1081" y="82"/>
                      </a:moveTo>
                      <a:cubicBezTo>
                        <a:pt x="1072" y="164"/>
                        <a:pt x="1072" y="164"/>
                        <a:pt x="1072" y="164"/>
                      </a:cubicBezTo>
                      <a:cubicBezTo>
                        <a:pt x="986" y="139"/>
                        <a:pt x="907" y="102"/>
                        <a:pt x="836" y="53"/>
                      </a:cubicBezTo>
                      <a:cubicBezTo>
                        <a:pt x="797" y="31"/>
                        <a:pt x="776" y="45"/>
                        <a:pt x="773" y="95"/>
                      </a:cubicBezTo>
                      <a:cubicBezTo>
                        <a:pt x="764" y="173"/>
                        <a:pt x="764" y="173"/>
                        <a:pt x="764" y="173"/>
                      </a:cubicBezTo>
                      <a:cubicBezTo>
                        <a:pt x="681" y="141"/>
                        <a:pt x="601" y="101"/>
                        <a:pt x="525" y="53"/>
                      </a:cubicBezTo>
                      <a:cubicBezTo>
                        <a:pt x="491" y="35"/>
                        <a:pt x="473" y="46"/>
                        <a:pt x="469" y="84"/>
                      </a:cubicBezTo>
                      <a:cubicBezTo>
                        <a:pt x="459" y="185"/>
                        <a:pt x="459" y="185"/>
                        <a:pt x="459" y="185"/>
                      </a:cubicBezTo>
                      <a:cubicBezTo>
                        <a:pt x="378" y="144"/>
                        <a:pt x="299" y="97"/>
                        <a:pt x="222" y="45"/>
                      </a:cubicBezTo>
                      <a:cubicBezTo>
                        <a:pt x="184" y="20"/>
                        <a:pt x="164" y="28"/>
                        <a:pt x="163" y="68"/>
                      </a:cubicBezTo>
                      <a:cubicBezTo>
                        <a:pt x="153" y="165"/>
                        <a:pt x="153" y="165"/>
                        <a:pt x="153" y="165"/>
                      </a:cubicBezTo>
                      <a:cubicBezTo>
                        <a:pt x="82" y="100"/>
                        <a:pt x="82" y="100"/>
                        <a:pt x="82" y="100"/>
                      </a:cubicBezTo>
                      <a:cubicBezTo>
                        <a:pt x="49" y="70"/>
                        <a:pt x="22" y="37"/>
                        <a:pt x="1" y="0"/>
                      </a:cubicBezTo>
                      <a:cubicBezTo>
                        <a:pt x="0" y="103"/>
                        <a:pt x="9" y="205"/>
                        <a:pt x="30" y="307"/>
                      </a:cubicBezTo>
                      <a:cubicBezTo>
                        <a:pt x="46" y="351"/>
                        <a:pt x="85" y="372"/>
                        <a:pt x="149" y="369"/>
                      </a:cubicBezTo>
                      <a:cubicBezTo>
                        <a:pt x="165" y="296"/>
                        <a:pt x="165" y="296"/>
                        <a:pt x="165" y="296"/>
                      </a:cubicBezTo>
                      <a:cubicBezTo>
                        <a:pt x="172" y="268"/>
                        <a:pt x="222" y="264"/>
                        <a:pt x="315" y="286"/>
                      </a:cubicBezTo>
                      <a:cubicBezTo>
                        <a:pt x="358" y="300"/>
                        <a:pt x="405" y="325"/>
                        <a:pt x="456" y="363"/>
                      </a:cubicBezTo>
                      <a:cubicBezTo>
                        <a:pt x="462" y="285"/>
                        <a:pt x="462" y="285"/>
                        <a:pt x="462" y="285"/>
                      </a:cubicBezTo>
                      <a:cubicBezTo>
                        <a:pt x="467" y="242"/>
                        <a:pt x="486" y="225"/>
                        <a:pt x="519" y="235"/>
                      </a:cubicBezTo>
                      <a:cubicBezTo>
                        <a:pt x="568" y="247"/>
                        <a:pt x="619" y="268"/>
                        <a:pt x="673" y="297"/>
                      </a:cubicBezTo>
                      <a:cubicBezTo>
                        <a:pt x="706" y="319"/>
                        <a:pt x="736" y="345"/>
                        <a:pt x="763" y="374"/>
                      </a:cubicBezTo>
                      <a:cubicBezTo>
                        <a:pt x="767" y="374"/>
                        <a:pt x="767" y="374"/>
                        <a:pt x="767" y="374"/>
                      </a:cubicBezTo>
                      <a:cubicBezTo>
                        <a:pt x="767" y="280"/>
                        <a:pt x="767" y="280"/>
                        <a:pt x="767" y="280"/>
                      </a:cubicBezTo>
                      <a:cubicBezTo>
                        <a:pt x="769" y="228"/>
                        <a:pt x="790" y="208"/>
                        <a:pt x="828" y="220"/>
                      </a:cubicBezTo>
                      <a:cubicBezTo>
                        <a:pt x="867" y="234"/>
                        <a:pt x="907" y="253"/>
                        <a:pt x="948" y="276"/>
                      </a:cubicBezTo>
                      <a:cubicBezTo>
                        <a:pt x="988" y="300"/>
                        <a:pt x="1029" y="333"/>
                        <a:pt x="1069" y="374"/>
                      </a:cubicBezTo>
                      <a:cubicBezTo>
                        <a:pt x="1070" y="257"/>
                        <a:pt x="1070" y="257"/>
                        <a:pt x="1070" y="257"/>
                      </a:cubicBezTo>
                      <a:cubicBezTo>
                        <a:pt x="1071" y="212"/>
                        <a:pt x="1092" y="197"/>
                        <a:pt x="1133" y="212"/>
                      </a:cubicBezTo>
                      <a:cubicBezTo>
                        <a:pt x="1173" y="227"/>
                        <a:pt x="1219" y="251"/>
                        <a:pt x="1272" y="283"/>
                      </a:cubicBezTo>
                      <a:cubicBezTo>
                        <a:pt x="1308" y="307"/>
                        <a:pt x="1342" y="338"/>
                        <a:pt x="1375" y="374"/>
                      </a:cubicBezTo>
                      <a:cubicBezTo>
                        <a:pt x="1375" y="152"/>
                        <a:pt x="1375" y="152"/>
                        <a:pt x="1375" y="152"/>
                      </a:cubicBezTo>
                      <a:cubicBezTo>
                        <a:pt x="1290" y="135"/>
                        <a:pt x="1211" y="101"/>
                        <a:pt x="1137" y="51"/>
                      </a:cubicBezTo>
                      <a:cubicBezTo>
                        <a:pt x="1102" y="35"/>
                        <a:pt x="1083" y="45"/>
                        <a:pt x="1081" y="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2" name="Freeform 62">
                  <a:extLst>
                    <a:ext uri="{FF2B5EF4-FFF2-40B4-BE49-F238E27FC236}">
                      <a16:creationId xmlns:a16="http://schemas.microsoft.com/office/drawing/2014/main" id="{2F614C80-7D4A-4CDE-BF63-E20CE7D9A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6063" y="4514851"/>
                  <a:ext cx="2863850" cy="808038"/>
                </a:xfrm>
                <a:custGeom>
                  <a:avLst/>
                  <a:gdLst>
                    <a:gd name="T0" fmla="*/ 1168 w 1370"/>
                    <a:gd name="T1" fmla="*/ 58 h 386"/>
                    <a:gd name="T2" fmla="*/ 1112 w 1370"/>
                    <a:gd name="T3" fmla="*/ 89 h 386"/>
                    <a:gd name="T4" fmla="*/ 1103 w 1370"/>
                    <a:gd name="T5" fmla="*/ 171 h 386"/>
                    <a:gd name="T6" fmla="*/ 867 w 1370"/>
                    <a:gd name="T7" fmla="*/ 60 h 386"/>
                    <a:gd name="T8" fmla="*/ 804 w 1370"/>
                    <a:gd name="T9" fmla="*/ 102 h 386"/>
                    <a:gd name="T10" fmla="*/ 795 w 1370"/>
                    <a:gd name="T11" fmla="*/ 180 h 386"/>
                    <a:gd name="T12" fmla="*/ 556 w 1370"/>
                    <a:gd name="T13" fmla="*/ 60 h 386"/>
                    <a:gd name="T14" fmla="*/ 500 w 1370"/>
                    <a:gd name="T15" fmla="*/ 91 h 386"/>
                    <a:gd name="T16" fmla="*/ 490 w 1370"/>
                    <a:gd name="T17" fmla="*/ 192 h 386"/>
                    <a:gd name="T18" fmla="*/ 253 w 1370"/>
                    <a:gd name="T19" fmla="*/ 52 h 386"/>
                    <a:gd name="T20" fmla="*/ 194 w 1370"/>
                    <a:gd name="T21" fmla="*/ 75 h 386"/>
                    <a:gd name="T22" fmla="*/ 183 w 1370"/>
                    <a:gd name="T23" fmla="*/ 187 h 386"/>
                    <a:gd name="T24" fmla="*/ 100 w 1370"/>
                    <a:gd name="T25" fmla="*/ 117 h 386"/>
                    <a:gd name="T26" fmla="*/ 2 w 1370"/>
                    <a:gd name="T27" fmla="*/ 0 h 386"/>
                    <a:gd name="T28" fmla="*/ 42 w 1370"/>
                    <a:gd name="T29" fmla="*/ 332 h 386"/>
                    <a:gd name="T30" fmla="*/ 182 w 1370"/>
                    <a:gd name="T31" fmla="*/ 376 h 386"/>
                    <a:gd name="T32" fmla="*/ 196 w 1370"/>
                    <a:gd name="T33" fmla="*/ 303 h 386"/>
                    <a:gd name="T34" fmla="*/ 346 w 1370"/>
                    <a:gd name="T35" fmla="*/ 293 h 386"/>
                    <a:gd name="T36" fmla="*/ 487 w 1370"/>
                    <a:gd name="T37" fmla="*/ 370 h 386"/>
                    <a:gd name="T38" fmla="*/ 493 w 1370"/>
                    <a:gd name="T39" fmla="*/ 292 h 386"/>
                    <a:gd name="T40" fmla="*/ 550 w 1370"/>
                    <a:gd name="T41" fmla="*/ 242 h 386"/>
                    <a:gd name="T42" fmla="*/ 704 w 1370"/>
                    <a:gd name="T43" fmla="*/ 304 h 386"/>
                    <a:gd name="T44" fmla="*/ 794 w 1370"/>
                    <a:gd name="T45" fmla="*/ 381 h 386"/>
                    <a:gd name="T46" fmla="*/ 798 w 1370"/>
                    <a:gd name="T47" fmla="*/ 381 h 386"/>
                    <a:gd name="T48" fmla="*/ 798 w 1370"/>
                    <a:gd name="T49" fmla="*/ 287 h 386"/>
                    <a:gd name="T50" fmla="*/ 859 w 1370"/>
                    <a:gd name="T51" fmla="*/ 227 h 386"/>
                    <a:gd name="T52" fmla="*/ 979 w 1370"/>
                    <a:gd name="T53" fmla="*/ 283 h 386"/>
                    <a:gd name="T54" fmla="*/ 1100 w 1370"/>
                    <a:gd name="T55" fmla="*/ 381 h 386"/>
                    <a:gd name="T56" fmla="*/ 1101 w 1370"/>
                    <a:gd name="T57" fmla="*/ 264 h 386"/>
                    <a:gd name="T58" fmla="*/ 1164 w 1370"/>
                    <a:gd name="T59" fmla="*/ 216 h 386"/>
                    <a:gd name="T60" fmla="*/ 1303 w 1370"/>
                    <a:gd name="T61" fmla="*/ 290 h 386"/>
                    <a:gd name="T62" fmla="*/ 1370 w 1370"/>
                    <a:gd name="T63" fmla="*/ 344 h 386"/>
                    <a:gd name="T64" fmla="*/ 1370 w 1370"/>
                    <a:gd name="T65" fmla="*/ 150 h 386"/>
                    <a:gd name="T66" fmla="*/ 1168 w 1370"/>
                    <a:gd name="T67" fmla="*/ 5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0" h="386">
                      <a:moveTo>
                        <a:pt x="1168" y="58"/>
                      </a:moveTo>
                      <a:cubicBezTo>
                        <a:pt x="1133" y="42"/>
                        <a:pt x="1114" y="52"/>
                        <a:pt x="1112" y="89"/>
                      </a:cubicBezTo>
                      <a:cubicBezTo>
                        <a:pt x="1103" y="171"/>
                        <a:pt x="1103" y="171"/>
                        <a:pt x="1103" y="171"/>
                      </a:cubicBezTo>
                      <a:cubicBezTo>
                        <a:pt x="1017" y="145"/>
                        <a:pt x="938" y="108"/>
                        <a:pt x="867" y="60"/>
                      </a:cubicBezTo>
                      <a:cubicBezTo>
                        <a:pt x="828" y="37"/>
                        <a:pt x="807" y="51"/>
                        <a:pt x="804" y="102"/>
                      </a:cubicBezTo>
                      <a:cubicBezTo>
                        <a:pt x="795" y="180"/>
                        <a:pt x="795" y="180"/>
                        <a:pt x="795" y="180"/>
                      </a:cubicBezTo>
                      <a:cubicBezTo>
                        <a:pt x="712" y="148"/>
                        <a:pt x="632" y="108"/>
                        <a:pt x="556" y="60"/>
                      </a:cubicBezTo>
                      <a:cubicBezTo>
                        <a:pt x="522" y="42"/>
                        <a:pt x="503" y="52"/>
                        <a:pt x="500" y="91"/>
                      </a:cubicBezTo>
                      <a:cubicBezTo>
                        <a:pt x="490" y="192"/>
                        <a:pt x="490" y="192"/>
                        <a:pt x="490" y="192"/>
                      </a:cubicBezTo>
                      <a:cubicBezTo>
                        <a:pt x="409" y="150"/>
                        <a:pt x="330" y="104"/>
                        <a:pt x="253" y="52"/>
                      </a:cubicBezTo>
                      <a:cubicBezTo>
                        <a:pt x="215" y="26"/>
                        <a:pt x="195" y="34"/>
                        <a:pt x="194" y="75"/>
                      </a:cubicBezTo>
                      <a:cubicBezTo>
                        <a:pt x="183" y="187"/>
                        <a:pt x="183" y="187"/>
                        <a:pt x="183" y="187"/>
                      </a:cubicBezTo>
                      <a:cubicBezTo>
                        <a:pt x="151" y="168"/>
                        <a:pt x="123" y="145"/>
                        <a:pt x="100" y="117"/>
                      </a:cubicBezTo>
                      <a:cubicBezTo>
                        <a:pt x="68" y="90"/>
                        <a:pt x="35" y="51"/>
                        <a:pt x="2" y="0"/>
                      </a:cubicBezTo>
                      <a:cubicBezTo>
                        <a:pt x="0" y="138"/>
                        <a:pt x="13" y="249"/>
                        <a:pt x="42" y="332"/>
                      </a:cubicBezTo>
                      <a:cubicBezTo>
                        <a:pt x="72" y="371"/>
                        <a:pt x="118" y="386"/>
                        <a:pt x="182" y="376"/>
                      </a:cubicBezTo>
                      <a:cubicBezTo>
                        <a:pt x="196" y="303"/>
                        <a:pt x="196" y="303"/>
                        <a:pt x="196" y="303"/>
                      </a:cubicBezTo>
                      <a:cubicBezTo>
                        <a:pt x="203" y="274"/>
                        <a:pt x="253" y="271"/>
                        <a:pt x="346" y="293"/>
                      </a:cubicBezTo>
                      <a:cubicBezTo>
                        <a:pt x="389" y="306"/>
                        <a:pt x="436" y="332"/>
                        <a:pt x="487" y="370"/>
                      </a:cubicBezTo>
                      <a:cubicBezTo>
                        <a:pt x="493" y="292"/>
                        <a:pt x="493" y="292"/>
                        <a:pt x="493" y="292"/>
                      </a:cubicBezTo>
                      <a:cubicBezTo>
                        <a:pt x="498" y="248"/>
                        <a:pt x="517" y="232"/>
                        <a:pt x="550" y="242"/>
                      </a:cubicBezTo>
                      <a:cubicBezTo>
                        <a:pt x="599" y="253"/>
                        <a:pt x="650" y="274"/>
                        <a:pt x="704" y="304"/>
                      </a:cubicBezTo>
                      <a:cubicBezTo>
                        <a:pt x="737" y="325"/>
                        <a:pt x="767" y="351"/>
                        <a:pt x="794" y="381"/>
                      </a:cubicBezTo>
                      <a:cubicBezTo>
                        <a:pt x="798" y="381"/>
                        <a:pt x="798" y="381"/>
                        <a:pt x="798" y="381"/>
                      </a:cubicBezTo>
                      <a:cubicBezTo>
                        <a:pt x="798" y="287"/>
                        <a:pt x="798" y="287"/>
                        <a:pt x="798" y="287"/>
                      </a:cubicBezTo>
                      <a:cubicBezTo>
                        <a:pt x="800" y="234"/>
                        <a:pt x="821" y="214"/>
                        <a:pt x="859" y="227"/>
                      </a:cubicBezTo>
                      <a:cubicBezTo>
                        <a:pt x="898" y="241"/>
                        <a:pt x="938" y="259"/>
                        <a:pt x="979" y="283"/>
                      </a:cubicBezTo>
                      <a:cubicBezTo>
                        <a:pt x="1019" y="306"/>
                        <a:pt x="1060" y="339"/>
                        <a:pt x="1100" y="381"/>
                      </a:cubicBezTo>
                      <a:cubicBezTo>
                        <a:pt x="1101" y="264"/>
                        <a:pt x="1101" y="264"/>
                        <a:pt x="1101" y="264"/>
                      </a:cubicBezTo>
                      <a:cubicBezTo>
                        <a:pt x="1102" y="218"/>
                        <a:pt x="1123" y="202"/>
                        <a:pt x="1164" y="216"/>
                      </a:cubicBezTo>
                      <a:cubicBezTo>
                        <a:pt x="1204" y="230"/>
                        <a:pt x="1250" y="254"/>
                        <a:pt x="1303" y="290"/>
                      </a:cubicBezTo>
                      <a:cubicBezTo>
                        <a:pt x="1326" y="305"/>
                        <a:pt x="1348" y="323"/>
                        <a:pt x="1370" y="344"/>
                      </a:cubicBezTo>
                      <a:cubicBezTo>
                        <a:pt x="1370" y="150"/>
                        <a:pt x="1370" y="150"/>
                        <a:pt x="1370" y="150"/>
                      </a:cubicBezTo>
                      <a:cubicBezTo>
                        <a:pt x="1299" y="132"/>
                        <a:pt x="1231" y="101"/>
                        <a:pt x="1168" y="5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" name="Freeform 63">
                  <a:extLst>
                    <a:ext uri="{FF2B5EF4-FFF2-40B4-BE49-F238E27FC236}">
                      <a16:creationId xmlns:a16="http://schemas.microsoft.com/office/drawing/2014/main" id="{8A64F18B-F2BC-4B84-BC0A-A4125A3A5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942975" cy="908050"/>
                </a:xfrm>
                <a:custGeom>
                  <a:avLst/>
                  <a:gdLst>
                    <a:gd name="T0" fmla="*/ 157 w 451"/>
                    <a:gd name="T1" fmla="*/ 124 h 434"/>
                    <a:gd name="T2" fmla="*/ 147 w 451"/>
                    <a:gd name="T3" fmla="*/ 226 h 434"/>
                    <a:gd name="T4" fmla="*/ 0 w 451"/>
                    <a:gd name="T5" fmla="*/ 0 h 434"/>
                    <a:gd name="T6" fmla="*/ 3 w 451"/>
                    <a:gd name="T7" fmla="*/ 220 h 434"/>
                    <a:gd name="T8" fmla="*/ 58 w 451"/>
                    <a:gd name="T9" fmla="*/ 413 h 434"/>
                    <a:gd name="T10" fmla="*/ 148 w 451"/>
                    <a:gd name="T11" fmla="*/ 434 h 434"/>
                    <a:gd name="T12" fmla="*/ 206 w 451"/>
                    <a:gd name="T13" fmla="*/ 330 h 434"/>
                    <a:gd name="T14" fmla="*/ 414 w 451"/>
                    <a:gd name="T15" fmla="*/ 396 h 434"/>
                    <a:gd name="T16" fmla="*/ 451 w 451"/>
                    <a:gd name="T17" fmla="*/ 396 h 434"/>
                    <a:gd name="T18" fmla="*/ 451 w 451"/>
                    <a:gd name="T19" fmla="*/ 241 h 434"/>
                    <a:gd name="T20" fmla="*/ 240 w 451"/>
                    <a:gd name="T21" fmla="*/ 124 h 434"/>
                    <a:gd name="T22" fmla="*/ 157 w 451"/>
                    <a:gd name="T23" fmla="*/ 124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1" h="434">
                      <a:moveTo>
                        <a:pt x="157" y="124"/>
                      </a:moveTo>
                      <a:cubicBezTo>
                        <a:pt x="147" y="226"/>
                        <a:pt x="147" y="226"/>
                        <a:pt x="147" y="226"/>
                      </a:cubicBezTo>
                      <a:cubicBezTo>
                        <a:pt x="54" y="158"/>
                        <a:pt x="5" y="83"/>
                        <a:pt x="0" y="0"/>
                      </a:cubicBezTo>
                      <a:cubicBezTo>
                        <a:pt x="3" y="220"/>
                        <a:pt x="3" y="220"/>
                        <a:pt x="3" y="220"/>
                      </a:cubicBezTo>
                      <a:cubicBezTo>
                        <a:pt x="9" y="320"/>
                        <a:pt x="27" y="384"/>
                        <a:pt x="58" y="413"/>
                      </a:cubicBezTo>
                      <a:cubicBezTo>
                        <a:pt x="86" y="427"/>
                        <a:pt x="116" y="434"/>
                        <a:pt x="148" y="434"/>
                      </a:cubicBezTo>
                      <a:cubicBezTo>
                        <a:pt x="147" y="357"/>
                        <a:pt x="167" y="323"/>
                        <a:pt x="206" y="330"/>
                      </a:cubicBezTo>
                      <a:cubicBezTo>
                        <a:pt x="278" y="333"/>
                        <a:pt x="347" y="355"/>
                        <a:pt x="414" y="396"/>
                      </a:cubicBezTo>
                      <a:cubicBezTo>
                        <a:pt x="451" y="396"/>
                        <a:pt x="451" y="396"/>
                        <a:pt x="451" y="396"/>
                      </a:cubicBezTo>
                      <a:cubicBezTo>
                        <a:pt x="451" y="241"/>
                        <a:pt x="451" y="241"/>
                        <a:pt x="451" y="241"/>
                      </a:cubicBezTo>
                      <a:cubicBezTo>
                        <a:pt x="364" y="204"/>
                        <a:pt x="294" y="165"/>
                        <a:pt x="240" y="124"/>
                      </a:cubicBezTo>
                      <a:cubicBezTo>
                        <a:pt x="187" y="75"/>
                        <a:pt x="159" y="75"/>
                        <a:pt x="157" y="1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" name="Freeform 64">
                  <a:extLst>
                    <a:ext uri="{FF2B5EF4-FFF2-40B4-BE49-F238E27FC236}">
                      <a16:creationId xmlns:a16="http://schemas.microsoft.com/office/drawing/2014/main" id="{ED894A68-8248-4645-A8FC-732C7C1F0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789238"/>
                  <a:ext cx="2862263" cy="1009650"/>
                </a:xfrm>
                <a:custGeom>
                  <a:avLst/>
                  <a:gdLst>
                    <a:gd name="T0" fmla="*/ 1370 w 1370"/>
                    <a:gd name="T1" fmla="*/ 93 h 483"/>
                    <a:gd name="T2" fmla="*/ 1294 w 1370"/>
                    <a:gd name="T3" fmla="*/ 50 h 483"/>
                    <a:gd name="T4" fmla="*/ 1232 w 1370"/>
                    <a:gd name="T5" fmla="*/ 50 h 483"/>
                    <a:gd name="T6" fmla="*/ 1213 w 1370"/>
                    <a:gd name="T7" fmla="*/ 157 h 483"/>
                    <a:gd name="T8" fmla="*/ 1072 w 1370"/>
                    <a:gd name="T9" fmla="*/ 107 h 483"/>
                    <a:gd name="T10" fmla="*/ 976 w 1370"/>
                    <a:gd name="T11" fmla="*/ 48 h 483"/>
                    <a:gd name="T12" fmla="*/ 918 w 1370"/>
                    <a:gd name="T13" fmla="*/ 81 h 483"/>
                    <a:gd name="T14" fmla="*/ 907 w 1370"/>
                    <a:gd name="T15" fmla="*/ 179 h 483"/>
                    <a:gd name="T16" fmla="*/ 755 w 1370"/>
                    <a:gd name="T17" fmla="*/ 113 h 483"/>
                    <a:gd name="T18" fmla="*/ 682 w 1370"/>
                    <a:gd name="T19" fmla="*/ 68 h 483"/>
                    <a:gd name="T20" fmla="*/ 615 w 1370"/>
                    <a:gd name="T21" fmla="*/ 101 h 483"/>
                    <a:gd name="T22" fmla="*/ 604 w 1370"/>
                    <a:gd name="T23" fmla="*/ 223 h 483"/>
                    <a:gd name="T24" fmla="*/ 257 w 1370"/>
                    <a:gd name="T25" fmla="*/ 64 h 483"/>
                    <a:gd name="T26" fmla="*/ 158 w 1370"/>
                    <a:gd name="T27" fmla="*/ 41 h 483"/>
                    <a:gd name="T28" fmla="*/ 145 w 1370"/>
                    <a:gd name="T29" fmla="*/ 151 h 483"/>
                    <a:gd name="T30" fmla="*/ 10 w 1370"/>
                    <a:gd name="T31" fmla="*/ 0 h 483"/>
                    <a:gd name="T32" fmla="*/ 0 w 1370"/>
                    <a:gd name="T33" fmla="*/ 1 h 483"/>
                    <a:gd name="T34" fmla="*/ 12 w 1370"/>
                    <a:gd name="T35" fmla="*/ 233 h 483"/>
                    <a:gd name="T36" fmla="*/ 12 w 1370"/>
                    <a:gd name="T37" fmla="*/ 235 h 483"/>
                    <a:gd name="T38" fmla="*/ 12 w 1370"/>
                    <a:gd name="T39" fmla="*/ 238 h 483"/>
                    <a:gd name="T40" fmla="*/ 12 w 1370"/>
                    <a:gd name="T41" fmla="*/ 240 h 483"/>
                    <a:gd name="T42" fmla="*/ 147 w 1370"/>
                    <a:gd name="T43" fmla="*/ 361 h 483"/>
                    <a:gd name="T44" fmla="*/ 223 w 1370"/>
                    <a:gd name="T45" fmla="*/ 258 h 483"/>
                    <a:gd name="T46" fmla="*/ 426 w 1370"/>
                    <a:gd name="T47" fmla="*/ 334 h 483"/>
                    <a:gd name="T48" fmla="*/ 609 w 1370"/>
                    <a:gd name="T49" fmla="*/ 483 h 483"/>
                    <a:gd name="T50" fmla="*/ 605 w 1370"/>
                    <a:gd name="T51" fmla="*/ 307 h 483"/>
                    <a:gd name="T52" fmla="*/ 622 w 1370"/>
                    <a:gd name="T53" fmla="*/ 249 h 483"/>
                    <a:gd name="T54" fmla="*/ 674 w 1370"/>
                    <a:gd name="T55" fmla="*/ 239 h 483"/>
                    <a:gd name="T56" fmla="*/ 815 w 1370"/>
                    <a:gd name="T57" fmla="*/ 300 h 483"/>
                    <a:gd name="T58" fmla="*/ 911 w 1370"/>
                    <a:gd name="T59" fmla="*/ 381 h 483"/>
                    <a:gd name="T60" fmla="*/ 911 w 1370"/>
                    <a:gd name="T61" fmla="*/ 269 h 483"/>
                    <a:gd name="T62" fmla="*/ 982 w 1370"/>
                    <a:gd name="T63" fmla="*/ 218 h 483"/>
                    <a:gd name="T64" fmla="*/ 1134 w 1370"/>
                    <a:gd name="T65" fmla="*/ 300 h 483"/>
                    <a:gd name="T66" fmla="*/ 1212 w 1370"/>
                    <a:gd name="T67" fmla="*/ 358 h 483"/>
                    <a:gd name="T68" fmla="*/ 1216 w 1370"/>
                    <a:gd name="T69" fmla="*/ 246 h 483"/>
                    <a:gd name="T70" fmla="*/ 1282 w 1370"/>
                    <a:gd name="T71" fmla="*/ 205 h 483"/>
                    <a:gd name="T72" fmla="*/ 1370 w 1370"/>
                    <a:gd name="T73" fmla="*/ 238 h 483"/>
                    <a:gd name="T74" fmla="*/ 1370 w 1370"/>
                    <a:gd name="T75" fmla="*/ 9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70" h="483">
                      <a:moveTo>
                        <a:pt x="1370" y="93"/>
                      </a:moveTo>
                      <a:cubicBezTo>
                        <a:pt x="1294" y="50"/>
                        <a:pt x="1294" y="50"/>
                        <a:pt x="1294" y="50"/>
                      </a:cubicBezTo>
                      <a:cubicBezTo>
                        <a:pt x="1256" y="27"/>
                        <a:pt x="1235" y="27"/>
                        <a:pt x="1232" y="50"/>
                      </a:cubicBezTo>
                      <a:cubicBezTo>
                        <a:pt x="1213" y="157"/>
                        <a:pt x="1213" y="157"/>
                        <a:pt x="1213" y="157"/>
                      </a:cubicBezTo>
                      <a:cubicBezTo>
                        <a:pt x="1162" y="143"/>
                        <a:pt x="1115" y="126"/>
                        <a:pt x="1072" y="107"/>
                      </a:cubicBezTo>
                      <a:cubicBezTo>
                        <a:pt x="976" y="48"/>
                        <a:pt x="976" y="48"/>
                        <a:pt x="976" y="48"/>
                      </a:cubicBezTo>
                      <a:cubicBezTo>
                        <a:pt x="944" y="28"/>
                        <a:pt x="925" y="39"/>
                        <a:pt x="918" y="81"/>
                      </a:cubicBezTo>
                      <a:cubicBezTo>
                        <a:pt x="907" y="179"/>
                        <a:pt x="907" y="179"/>
                        <a:pt x="907" y="179"/>
                      </a:cubicBezTo>
                      <a:cubicBezTo>
                        <a:pt x="855" y="160"/>
                        <a:pt x="804" y="138"/>
                        <a:pt x="755" y="113"/>
                      </a:cubicBezTo>
                      <a:cubicBezTo>
                        <a:pt x="682" y="68"/>
                        <a:pt x="682" y="68"/>
                        <a:pt x="682" y="68"/>
                      </a:cubicBezTo>
                      <a:cubicBezTo>
                        <a:pt x="640" y="43"/>
                        <a:pt x="618" y="54"/>
                        <a:pt x="615" y="101"/>
                      </a:cubicBezTo>
                      <a:cubicBezTo>
                        <a:pt x="604" y="223"/>
                        <a:pt x="604" y="223"/>
                        <a:pt x="604" y="223"/>
                      </a:cubicBezTo>
                      <a:cubicBezTo>
                        <a:pt x="487" y="194"/>
                        <a:pt x="371" y="141"/>
                        <a:pt x="257" y="64"/>
                      </a:cubicBezTo>
                      <a:cubicBezTo>
                        <a:pt x="191" y="7"/>
                        <a:pt x="158" y="0"/>
                        <a:pt x="158" y="41"/>
                      </a:cubicBezTo>
                      <a:cubicBezTo>
                        <a:pt x="145" y="151"/>
                        <a:pt x="145" y="151"/>
                        <a:pt x="145" y="151"/>
                      </a:cubicBezTo>
                      <a:cubicBezTo>
                        <a:pt x="86" y="112"/>
                        <a:pt x="41" y="62"/>
                        <a:pt x="1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2" y="233"/>
                        <a:pt x="12" y="233"/>
                        <a:pt x="12" y="233"/>
                      </a:cubicBezTo>
                      <a:cubicBezTo>
                        <a:pt x="12" y="234"/>
                        <a:pt x="12" y="235"/>
                        <a:pt x="12" y="235"/>
                      </a:cubicBezTo>
                      <a:cubicBezTo>
                        <a:pt x="12" y="236"/>
                        <a:pt x="12" y="237"/>
                        <a:pt x="12" y="238"/>
                      </a:cubicBezTo>
                      <a:cubicBezTo>
                        <a:pt x="12" y="239"/>
                        <a:pt x="12" y="239"/>
                        <a:pt x="12" y="240"/>
                      </a:cubicBezTo>
                      <a:cubicBezTo>
                        <a:pt x="17" y="321"/>
                        <a:pt x="62" y="361"/>
                        <a:pt x="147" y="361"/>
                      </a:cubicBezTo>
                      <a:cubicBezTo>
                        <a:pt x="149" y="280"/>
                        <a:pt x="174" y="245"/>
                        <a:pt x="223" y="258"/>
                      </a:cubicBezTo>
                      <a:cubicBezTo>
                        <a:pt x="294" y="266"/>
                        <a:pt x="362" y="292"/>
                        <a:pt x="426" y="334"/>
                      </a:cubicBezTo>
                      <a:cubicBezTo>
                        <a:pt x="609" y="483"/>
                        <a:pt x="609" y="483"/>
                        <a:pt x="609" y="483"/>
                      </a:cubicBezTo>
                      <a:cubicBezTo>
                        <a:pt x="605" y="307"/>
                        <a:pt x="605" y="307"/>
                        <a:pt x="605" y="307"/>
                      </a:cubicBezTo>
                      <a:cubicBezTo>
                        <a:pt x="605" y="279"/>
                        <a:pt x="611" y="260"/>
                        <a:pt x="622" y="249"/>
                      </a:cubicBezTo>
                      <a:cubicBezTo>
                        <a:pt x="634" y="237"/>
                        <a:pt x="651" y="234"/>
                        <a:pt x="674" y="239"/>
                      </a:cubicBezTo>
                      <a:cubicBezTo>
                        <a:pt x="722" y="256"/>
                        <a:pt x="769" y="276"/>
                        <a:pt x="815" y="300"/>
                      </a:cubicBezTo>
                      <a:cubicBezTo>
                        <a:pt x="851" y="323"/>
                        <a:pt x="883" y="350"/>
                        <a:pt x="911" y="381"/>
                      </a:cubicBezTo>
                      <a:cubicBezTo>
                        <a:pt x="911" y="269"/>
                        <a:pt x="911" y="269"/>
                        <a:pt x="911" y="269"/>
                      </a:cubicBezTo>
                      <a:cubicBezTo>
                        <a:pt x="913" y="218"/>
                        <a:pt x="937" y="201"/>
                        <a:pt x="982" y="218"/>
                      </a:cubicBezTo>
                      <a:cubicBezTo>
                        <a:pt x="1029" y="233"/>
                        <a:pt x="1080" y="260"/>
                        <a:pt x="1134" y="300"/>
                      </a:cubicBezTo>
                      <a:cubicBezTo>
                        <a:pt x="1212" y="358"/>
                        <a:pt x="1212" y="358"/>
                        <a:pt x="1212" y="358"/>
                      </a:cubicBezTo>
                      <a:cubicBezTo>
                        <a:pt x="1216" y="246"/>
                        <a:pt x="1216" y="246"/>
                        <a:pt x="1216" y="246"/>
                      </a:cubicBezTo>
                      <a:cubicBezTo>
                        <a:pt x="1218" y="207"/>
                        <a:pt x="1241" y="193"/>
                        <a:pt x="1282" y="205"/>
                      </a:cubicBezTo>
                      <a:cubicBezTo>
                        <a:pt x="1370" y="238"/>
                        <a:pt x="1370" y="238"/>
                        <a:pt x="1370" y="238"/>
                      </a:cubicBezTo>
                      <a:cubicBezTo>
                        <a:pt x="1370" y="93"/>
                        <a:pt x="1370" y="93"/>
                        <a:pt x="1370" y="9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5" name="Freeform 65">
                  <a:extLst>
                    <a:ext uri="{FF2B5EF4-FFF2-40B4-BE49-F238E27FC236}">
                      <a16:creationId xmlns:a16="http://schemas.microsoft.com/office/drawing/2014/main" id="{905C5C57-3D5C-4EE4-BD1D-0CA09438F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4535488"/>
                  <a:ext cx="2862263" cy="1044575"/>
                </a:xfrm>
                <a:custGeom>
                  <a:avLst/>
                  <a:gdLst>
                    <a:gd name="T0" fmla="*/ 964 w 1370"/>
                    <a:gd name="T1" fmla="*/ 56 h 499"/>
                    <a:gd name="T2" fmla="*/ 918 w 1370"/>
                    <a:gd name="T3" fmla="*/ 82 h 499"/>
                    <a:gd name="T4" fmla="*/ 908 w 1370"/>
                    <a:gd name="T5" fmla="*/ 210 h 499"/>
                    <a:gd name="T6" fmla="*/ 531 w 1370"/>
                    <a:gd name="T7" fmla="*/ 53 h 499"/>
                    <a:gd name="T8" fmla="*/ 464 w 1370"/>
                    <a:gd name="T9" fmla="*/ 70 h 499"/>
                    <a:gd name="T10" fmla="*/ 448 w 1370"/>
                    <a:gd name="T11" fmla="*/ 171 h 499"/>
                    <a:gd name="T12" fmla="*/ 257 w 1370"/>
                    <a:gd name="T13" fmla="*/ 65 h 499"/>
                    <a:gd name="T14" fmla="*/ 158 w 1370"/>
                    <a:gd name="T15" fmla="*/ 42 h 499"/>
                    <a:gd name="T16" fmla="*/ 145 w 1370"/>
                    <a:gd name="T17" fmla="*/ 152 h 499"/>
                    <a:gd name="T18" fmla="*/ 10 w 1370"/>
                    <a:gd name="T19" fmla="*/ 1 h 499"/>
                    <a:gd name="T20" fmla="*/ 0 w 1370"/>
                    <a:gd name="T21" fmla="*/ 2 h 499"/>
                    <a:gd name="T22" fmla="*/ 12 w 1370"/>
                    <a:gd name="T23" fmla="*/ 234 h 499"/>
                    <a:gd name="T24" fmla="*/ 12 w 1370"/>
                    <a:gd name="T25" fmla="*/ 235 h 499"/>
                    <a:gd name="T26" fmla="*/ 12 w 1370"/>
                    <a:gd name="T27" fmla="*/ 236 h 499"/>
                    <a:gd name="T28" fmla="*/ 12 w 1370"/>
                    <a:gd name="T29" fmla="*/ 237 h 499"/>
                    <a:gd name="T30" fmla="*/ 12 w 1370"/>
                    <a:gd name="T31" fmla="*/ 241 h 499"/>
                    <a:gd name="T32" fmla="*/ 147 w 1370"/>
                    <a:gd name="T33" fmla="*/ 362 h 499"/>
                    <a:gd name="T34" fmla="*/ 223 w 1370"/>
                    <a:gd name="T35" fmla="*/ 259 h 499"/>
                    <a:gd name="T36" fmla="*/ 426 w 1370"/>
                    <a:gd name="T37" fmla="*/ 335 h 499"/>
                    <a:gd name="T38" fmla="*/ 451 w 1370"/>
                    <a:gd name="T39" fmla="*/ 359 h 499"/>
                    <a:gd name="T40" fmla="*/ 456 w 1370"/>
                    <a:gd name="T41" fmla="*/ 285 h 499"/>
                    <a:gd name="T42" fmla="*/ 512 w 1370"/>
                    <a:gd name="T43" fmla="*/ 231 h 499"/>
                    <a:gd name="T44" fmla="*/ 590 w 1370"/>
                    <a:gd name="T45" fmla="*/ 250 h 499"/>
                    <a:gd name="T46" fmla="*/ 664 w 1370"/>
                    <a:gd name="T47" fmla="*/ 293 h 499"/>
                    <a:gd name="T48" fmla="*/ 907 w 1370"/>
                    <a:gd name="T49" fmla="*/ 499 h 499"/>
                    <a:gd name="T50" fmla="*/ 911 w 1370"/>
                    <a:gd name="T51" fmla="*/ 270 h 499"/>
                    <a:gd name="T52" fmla="*/ 928 w 1370"/>
                    <a:gd name="T53" fmla="*/ 234 h 499"/>
                    <a:gd name="T54" fmla="*/ 954 w 1370"/>
                    <a:gd name="T55" fmla="*/ 225 h 499"/>
                    <a:gd name="T56" fmla="*/ 1210 w 1370"/>
                    <a:gd name="T57" fmla="*/ 379 h 499"/>
                    <a:gd name="T58" fmla="*/ 1216 w 1370"/>
                    <a:gd name="T59" fmla="*/ 247 h 499"/>
                    <a:gd name="T60" fmla="*/ 1235 w 1370"/>
                    <a:gd name="T61" fmla="*/ 207 h 499"/>
                    <a:gd name="T62" fmla="*/ 1282 w 1370"/>
                    <a:gd name="T63" fmla="*/ 206 h 499"/>
                    <a:gd name="T64" fmla="*/ 1366 w 1370"/>
                    <a:gd name="T65" fmla="*/ 248 h 499"/>
                    <a:gd name="T66" fmla="*/ 1370 w 1370"/>
                    <a:gd name="T67" fmla="*/ 102 h 499"/>
                    <a:gd name="T68" fmla="*/ 1291 w 1370"/>
                    <a:gd name="T69" fmla="*/ 58 h 499"/>
                    <a:gd name="T70" fmla="*/ 1232 w 1370"/>
                    <a:gd name="T71" fmla="*/ 51 h 499"/>
                    <a:gd name="T72" fmla="*/ 1212 w 1370"/>
                    <a:gd name="T73" fmla="*/ 174 h 499"/>
                    <a:gd name="T74" fmla="*/ 1160 w 1370"/>
                    <a:gd name="T75" fmla="*/ 162 h 499"/>
                    <a:gd name="T76" fmla="*/ 964 w 1370"/>
                    <a:gd name="T77" fmla="*/ 56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0" h="499">
                      <a:moveTo>
                        <a:pt x="964" y="56"/>
                      </a:moveTo>
                      <a:cubicBezTo>
                        <a:pt x="937" y="47"/>
                        <a:pt x="921" y="55"/>
                        <a:pt x="918" y="82"/>
                      </a:cubicBezTo>
                      <a:cubicBezTo>
                        <a:pt x="908" y="210"/>
                        <a:pt x="908" y="210"/>
                        <a:pt x="908" y="210"/>
                      </a:cubicBezTo>
                      <a:cubicBezTo>
                        <a:pt x="758" y="177"/>
                        <a:pt x="632" y="125"/>
                        <a:pt x="531" y="53"/>
                      </a:cubicBezTo>
                      <a:cubicBezTo>
                        <a:pt x="490" y="23"/>
                        <a:pt x="467" y="29"/>
                        <a:pt x="464" y="70"/>
                      </a:cubicBezTo>
                      <a:cubicBezTo>
                        <a:pt x="448" y="171"/>
                        <a:pt x="448" y="171"/>
                        <a:pt x="448" y="171"/>
                      </a:cubicBezTo>
                      <a:cubicBezTo>
                        <a:pt x="384" y="143"/>
                        <a:pt x="320" y="107"/>
                        <a:pt x="257" y="65"/>
                      </a:cubicBezTo>
                      <a:cubicBezTo>
                        <a:pt x="191" y="8"/>
                        <a:pt x="158" y="0"/>
                        <a:pt x="158" y="42"/>
                      </a:cubicBezTo>
                      <a:cubicBezTo>
                        <a:pt x="145" y="152"/>
                        <a:pt x="145" y="152"/>
                        <a:pt x="145" y="152"/>
                      </a:cubicBezTo>
                      <a:cubicBezTo>
                        <a:pt x="86" y="113"/>
                        <a:pt x="41" y="62"/>
                        <a:pt x="1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34"/>
                        <a:pt x="12" y="234"/>
                        <a:pt x="12" y="234"/>
                      </a:cubicBezTo>
                      <a:cubicBezTo>
                        <a:pt x="12" y="234"/>
                        <a:pt x="12" y="235"/>
                        <a:pt x="12" y="235"/>
                      </a:cubicBezTo>
                      <a:cubicBezTo>
                        <a:pt x="12" y="235"/>
                        <a:pt x="12" y="236"/>
                        <a:pt x="12" y="236"/>
                      </a:cubicBez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17" y="321"/>
                        <a:pt x="62" y="362"/>
                        <a:pt x="147" y="362"/>
                      </a:cubicBezTo>
                      <a:cubicBezTo>
                        <a:pt x="149" y="280"/>
                        <a:pt x="174" y="246"/>
                        <a:pt x="223" y="259"/>
                      </a:cubicBezTo>
                      <a:cubicBezTo>
                        <a:pt x="294" y="267"/>
                        <a:pt x="362" y="292"/>
                        <a:pt x="426" y="335"/>
                      </a:cubicBezTo>
                      <a:cubicBezTo>
                        <a:pt x="451" y="359"/>
                        <a:pt x="451" y="359"/>
                        <a:pt x="451" y="359"/>
                      </a:cubicBezTo>
                      <a:cubicBezTo>
                        <a:pt x="456" y="285"/>
                        <a:pt x="456" y="285"/>
                        <a:pt x="456" y="285"/>
                      </a:cubicBezTo>
                      <a:cubicBezTo>
                        <a:pt x="456" y="239"/>
                        <a:pt x="475" y="221"/>
                        <a:pt x="512" y="231"/>
                      </a:cubicBezTo>
                      <a:cubicBezTo>
                        <a:pt x="538" y="233"/>
                        <a:pt x="564" y="239"/>
                        <a:pt x="590" y="250"/>
                      </a:cubicBezTo>
                      <a:cubicBezTo>
                        <a:pt x="614" y="260"/>
                        <a:pt x="639" y="275"/>
                        <a:pt x="664" y="293"/>
                      </a:cubicBezTo>
                      <a:cubicBezTo>
                        <a:pt x="725" y="340"/>
                        <a:pt x="806" y="409"/>
                        <a:pt x="907" y="499"/>
                      </a:cubicBezTo>
                      <a:cubicBezTo>
                        <a:pt x="911" y="270"/>
                        <a:pt x="911" y="270"/>
                        <a:pt x="911" y="270"/>
                      </a:cubicBezTo>
                      <a:cubicBezTo>
                        <a:pt x="914" y="254"/>
                        <a:pt x="920" y="242"/>
                        <a:pt x="928" y="234"/>
                      </a:cubicBezTo>
                      <a:cubicBezTo>
                        <a:pt x="935" y="228"/>
                        <a:pt x="944" y="225"/>
                        <a:pt x="954" y="225"/>
                      </a:cubicBezTo>
                      <a:cubicBezTo>
                        <a:pt x="1021" y="234"/>
                        <a:pt x="1106" y="285"/>
                        <a:pt x="1210" y="379"/>
                      </a:cubicBezTo>
                      <a:cubicBezTo>
                        <a:pt x="1216" y="247"/>
                        <a:pt x="1216" y="247"/>
                        <a:pt x="1216" y="247"/>
                      </a:cubicBezTo>
                      <a:cubicBezTo>
                        <a:pt x="1217" y="227"/>
                        <a:pt x="1224" y="214"/>
                        <a:pt x="1235" y="207"/>
                      </a:cubicBezTo>
                      <a:cubicBezTo>
                        <a:pt x="1246" y="200"/>
                        <a:pt x="1261" y="200"/>
                        <a:pt x="1282" y="206"/>
                      </a:cubicBezTo>
                      <a:cubicBezTo>
                        <a:pt x="1366" y="248"/>
                        <a:pt x="1366" y="248"/>
                        <a:pt x="1366" y="248"/>
                      </a:cubicBezTo>
                      <a:cubicBezTo>
                        <a:pt x="1370" y="102"/>
                        <a:pt x="1370" y="102"/>
                        <a:pt x="1370" y="102"/>
                      </a:cubicBezTo>
                      <a:cubicBezTo>
                        <a:pt x="1343" y="93"/>
                        <a:pt x="1316" y="78"/>
                        <a:pt x="1291" y="58"/>
                      </a:cubicBezTo>
                      <a:cubicBezTo>
                        <a:pt x="1256" y="40"/>
                        <a:pt x="1237" y="38"/>
                        <a:pt x="1232" y="51"/>
                      </a:cubicBezTo>
                      <a:cubicBezTo>
                        <a:pt x="1212" y="174"/>
                        <a:pt x="1212" y="174"/>
                        <a:pt x="1212" y="174"/>
                      </a:cubicBezTo>
                      <a:cubicBezTo>
                        <a:pt x="1194" y="171"/>
                        <a:pt x="1177" y="167"/>
                        <a:pt x="1160" y="162"/>
                      </a:cubicBezTo>
                      <a:cubicBezTo>
                        <a:pt x="1083" y="133"/>
                        <a:pt x="1018" y="98"/>
                        <a:pt x="964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6" name="Freeform 66">
                  <a:extLst>
                    <a:ext uri="{FF2B5EF4-FFF2-40B4-BE49-F238E27FC236}">
                      <a16:creationId xmlns:a16="http://schemas.microsoft.com/office/drawing/2014/main" id="{2B8CA0C4-08C8-4190-9392-FDA16B1CB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0" y="4389438"/>
                  <a:ext cx="941388" cy="911225"/>
                </a:xfrm>
                <a:custGeom>
                  <a:avLst/>
                  <a:gdLst>
                    <a:gd name="T0" fmla="*/ 240 w 451"/>
                    <a:gd name="T1" fmla="*/ 125 h 435"/>
                    <a:gd name="T2" fmla="*/ 157 w 451"/>
                    <a:gd name="T3" fmla="*/ 125 h 435"/>
                    <a:gd name="T4" fmla="*/ 147 w 451"/>
                    <a:gd name="T5" fmla="*/ 227 h 435"/>
                    <a:gd name="T6" fmla="*/ 0 w 451"/>
                    <a:gd name="T7" fmla="*/ 0 h 435"/>
                    <a:gd name="T8" fmla="*/ 3 w 451"/>
                    <a:gd name="T9" fmla="*/ 221 h 435"/>
                    <a:gd name="T10" fmla="*/ 58 w 451"/>
                    <a:gd name="T11" fmla="*/ 414 h 435"/>
                    <a:gd name="T12" fmla="*/ 148 w 451"/>
                    <a:gd name="T13" fmla="*/ 435 h 435"/>
                    <a:gd name="T14" fmla="*/ 206 w 451"/>
                    <a:gd name="T15" fmla="*/ 331 h 435"/>
                    <a:gd name="T16" fmla="*/ 414 w 451"/>
                    <a:gd name="T17" fmla="*/ 397 h 435"/>
                    <a:gd name="T18" fmla="*/ 451 w 451"/>
                    <a:gd name="T19" fmla="*/ 397 h 435"/>
                    <a:gd name="T20" fmla="*/ 451 w 451"/>
                    <a:gd name="T21" fmla="*/ 242 h 435"/>
                    <a:gd name="T22" fmla="*/ 240 w 451"/>
                    <a:gd name="T23" fmla="*/ 125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1" h="435">
                      <a:moveTo>
                        <a:pt x="240" y="125"/>
                      </a:moveTo>
                      <a:cubicBezTo>
                        <a:pt x="187" y="76"/>
                        <a:pt x="159" y="76"/>
                        <a:pt x="157" y="125"/>
                      </a:cubicBezTo>
                      <a:cubicBezTo>
                        <a:pt x="147" y="227"/>
                        <a:pt x="147" y="227"/>
                        <a:pt x="147" y="227"/>
                      </a:cubicBezTo>
                      <a:cubicBezTo>
                        <a:pt x="54" y="159"/>
                        <a:pt x="5" y="84"/>
                        <a:pt x="0" y="0"/>
                      </a:cubicBezTo>
                      <a:cubicBezTo>
                        <a:pt x="3" y="221"/>
                        <a:pt x="3" y="221"/>
                        <a:pt x="3" y="221"/>
                      </a:cubicBezTo>
                      <a:cubicBezTo>
                        <a:pt x="9" y="320"/>
                        <a:pt x="27" y="385"/>
                        <a:pt x="58" y="414"/>
                      </a:cubicBezTo>
                      <a:cubicBezTo>
                        <a:pt x="86" y="428"/>
                        <a:pt x="116" y="435"/>
                        <a:pt x="148" y="435"/>
                      </a:cubicBezTo>
                      <a:cubicBezTo>
                        <a:pt x="147" y="358"/>
                        <a:pt x="167" y="323"/>
                        <a:pt x="206" y="331"/>
                      </a:cubicBezTo>
                      <a:cubicBezTo>
                        <a:pt x="278" y="334"/>
                        <a:pt x="347" y="356"/>
                        <a:pt x="414" y="397"/>
                      </a:cubicBezTo>
                      <a:cubicBezTo>
                        <a:pt x="451" y="397"/>
                        <a:pt x="451" y="397"/>
                        <a:pt x="451" y="397"/>
                      </a:cubicBezTo>
                      <a:cubicBezTo>
                        <a:pt x="451" y="242"/>
                        <a:pt x="451" y="242"/>
                        <a:pt x="451" y="242"/>
                      </a:cubicBezTo>
                      <a:cubicBezTo>
                        <a:pt x="364" y="205"/>
                        <a:pt x="294" y="166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7" name="Freeform 67">
                  <a:extLst>
                    <a:ext uri="{FF2B5EF4-FFF2-40B4-BE49-F238E27FC236}">
                      <a16:creationId xmlns:a16="http://schemas.microsoft.com/office/drawing/2014/main" id="{9B00BDE2-2202-45DA-8883-7E11FC229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3575" y="4389438"/>
                  <a:ext cx="1271588" cy="900113"/>
                </a:xfrm>
                <a:custGeom>
                  <a:avLst/>
                  <a:gdLst>
                    <a:gd name="T0" fmla="*/ 231 w 609"/>
                    <a:gd name="T1" fmla="*/ 104 h 430"/>
                    <a:gd name="T2" fmla="*/ 161 w 609"/>
                    <a:gd name="T3" fmla="*/ 138 h 430"/>
                    <a:gd name="T4" fmla="*/ 157 w 609"/>
                    <a:gd name="T5" fmla="*/ 205 h 430"/>
                    <a:gd name="T6" fmla="*/ 0 w 609"/>
                    <a:gd name="T7" fmla="*/ 0 h 430"/>
                    <a:gd name="T8" fmla="*/ 5 w 609"/>
                    <a:gd name="T9" fmla="*/ 249 h 430"/>
                    <a:gd name="T10" fmla="*/ 53 w 609"/>
                    <a:gd name="T11" fmla="*/ 322 h 430"/>
                    <a:gd name="T12" fmla="*/ 157 w 609"/>
                    <a:gd name="T13" fmla="*/ 348 h 430"/>
                    <a:gd name="T14" fmla="*/ 157 w 609"/>
                    <a:gd name="T15" fmla="*/ 337 h 430"/>
                    <a:gd name="T16" fmla="*/ 229 w 609"/>
                    <a:gd name="T17" fmla="*/ 276 h 430"/>
                    <a:gd name="T18" fmla="*/ 382 w 609"/>
                    <a:gd name="T19" fmla="*/ 360 h 430"/>
                    <a:gd name="T20" fmla="*/ 461 w 609"/>
                    <a:gd name="T21" fmla="*/ 430 h 430"/>
                    <a:gd name="T22" fmla="*/ 461 w 609"/>
                    <a:gd name="T23" fmla="*/ 326 h 430"/>
                    <a:gd name="T24" fmla="*/ 524 w 609"/>
                    <a:gd name="T25" fmla="*/ 273 h 430"/>
                    <a:gd name="T26" fmla="*/ 609 w 609"/>
                    <a:gd name="T27" fmla="*/ 306 h 430"/>
                    <a:gd name="T28" fmla="*/ 609 w 609"/>
                    <a:gd name="T29" fmla="*/ 160 h 430"/>
                    <a:gd name="T30" fmla="*/ 533 w 609"/>
                    <a:gd name="T31" fmla="*/ 114 h 430"/>
                    <a:gd name="T32" fmla="*/ 470 w 609"/>
                    <a:gd name="T33" fmla="*/ 142 h 430"/>
                    <a:gd name="T34" fmla="*/ 460 w 609"/>
                    <a:gd name="T35" fmla="*/ 226 h 430"/>
                    <a:gd name="T36" fmla="*/ 384 w 609"/>
                    <a:gd name="T37" fmla="*/ 190 h 430"/>
                    <a:gd name="T38" fmla="*/ 231 w 609"/>
                    <a:gd name="T39" fmla="*/ 10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9" h="430">
                      <a:moveTo>
                        <a:pt x="231" y="104"/>
                      </a:moveTo>
                      <a:cubicBezTo>
                        <a:pt x="185" y="71"/>
                        <a:pt x="162" y="82"/>
                        <a:pt x="161" y="138"/>
                      </a:cubicBezTo>
                      <a:cubicBezTo>
                        <a:pt x="157" y="205"/>
                        <a:pt x="157" y="205"/>
                        <a:pt x="157" y="205"/>
                      </a:cubicBezTo>
                      <a:cubicBezTo>
                        <a:pt x="56" y="146"/>
                        <a:pt x="4" y="78"/>
                        <a:pt x="0" y="0"/>
                      </a:cubicBezTo>
                      <a:cubicBezTo>
                        <a:pt x="5" y="249"/>
                        <a:pt x="5" y="249"/>
                        <a:pt x="5" y="249"/>
                      </a:cubicBezTo>
                      <a:cubicBezTo>
                        <a:pt x="13" y="287"/>
                        <a:pt x="29" y="311"/>
                        <a:pt x="53" y="322"/>
                      </a:cubicBezTo>
                      <a:cubicBezTo>
                        <a:pt x="85" y="338"/>
                        <a:pt x="120" y="346"/>
                        <a:pt x="157" y="348"/>
                      </a:cubicBezTo>
                      <a:cubicBezTo>
                        <a:pt x="157" y="337"/>
                        <a:pt x="157" y="337"/>
                        <a:pt x="157" y="337"/>
                      </a:cubicBezTo>
                      <a:cubicBezTo>
                        <a:pt x="157" y="286"/>
                        <a:pt x="181" y="266"/>
                        <a:pt x="229" y="276"/>
                      </a:cubicBezTo>
                      <a:cubicBezTo>
                        <a:pt x="272" y="286"/>
                        <a:pt x="323" y="314"/>
                        <a:pt x="382" y="360"/>
                      </a:cubicBezTo>
                      <a:cubicBezTo>
                        <a:pt x="461" y="430"/>
                        <a:pt x="461" y="430"/>
                        <a:pt x="461" y="430"/>
                      </a:cubicBezTo>
                      <a:cubicBezTo>
                        <a:pt x="461" y="326"/>
                        <a:pt x="461" y="326"/>
                        <a:pt x="461" y="326"/>
                      </a:cubicBezTo>
                      <a:cubicBezTo>
                        <a:pt x="460" y="277"/>
                        <a:pt x="481" y="260"/>
                        <a:pt x="524" y="273"/>
                      </a:cubicBezTo>
                      <a:cubicBezTo>
                        <a:pt x="609" y="306"/>
                        <a:pt x="609" y="306"/>
                        <a:pt x="609" y="306"/>
                      </a:cubicBezTo>
                      <a:cubicBezTo>
                        <a:pt x="609" y="160"/>
                        <a:pt x="609" y="160"/>
                        <a:pt x="609" y="160"/>
                      </a:cubicBezTo>
                      <a:cubicBezTo>
                        <a:pt x="579" y="147"/>
                        <a:pt x="554" y="132"/>
                        <a:pt x="533" y="114"/>
                      </a:cubicBezTo>
                      <a:cubicBezTo>
                        <a:pt x="495" y="89"/>
                        <a:pt x="474" y="98"/>
                        <a:pt x="470" y="142"/>
                      </a:cubicBezTo>
                      <a:cubicBezTo>
                        <a:pt x="460" y="226"/>
                        <a:pt x="460" y="226"/>
                        <a:pt x="460" y="226"/>
                      </a:cubicBezTo>
                      <a:cubicBezTo>
                        <a:pt x="384" y="190"/>
                        <a:pt x="384" y="190"/>
                        <a:pt x="384" y="190"/>
                      </a:cubicBezTo>
                      <a:cubicBezTo>
                        <a:pt x="325" y="169"/>
                        <a:pt x="274" y="140"/>
                        <a:pt x="231" y="10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8" name="Freeform 68">
                  <a:extLst>
                    <a:ext uri="{FF2B5EF4-FFF2-40B4-BE49-F238E27FC236}">
                      <a16:creationId xmlns:a16="http://schemas.microsoft.com/office/drawing/2014/main" id="{3895A518-745E-46F3-B6A0-4E2BFEBDEF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41863" y="2755901"/>
                  <a:ext cx="6081713" cy="2522538"/>
                </a:xfrm>
                <a:custGeom>
                  <a:avLst/>
                  <a:gdLst>
                    <a:gd name="T0" fmla="*/ 2814 w 2910"/>
                    <a:gd name="T1" fmla="*/ 140 h 1206"/>
                    <a:gd name="T2" fmla="*/ 2762 w 2910"/>
                    <a:gd name="T3" fmla="*/ 254 h 1206"/>
                    <a:gd name="T4" fmla="*/ 2462 w 2910"/>
                    <a:gd name="T5" fmla="*/ 193 h 1206"/>
                    <a:gd name="T6" fmla="*/ 2225 w 2910"/>
                    <a:gd name="T7" fmla="*/ 173 h 1206"/>
                    <a:gd name="T8" fmla="*/ 2151 w 2910"/>
                    <a:gd name="T9" fmla="*/ 321 h 1206"/>
                    <a:gd name="T10" fmla="*/ 1751 w 2910"/>
                    <a:gd name="T11" fmla="*/ 159 h 1206"/>
                    <a:gd name="T12" fmla="*/ 1693 w 2910"/>
                    <a:gd name="T13" fmla="*/ 269 h 1206"/>
                    <a:gd name="T14" fmla="*/ 1543 w 2910"/>
                    <a:gd name="T15" fmla="*/ 0 h 1206"/>
                    <a:gd name="T16" fmla="*/ 1375 w 2910"/>
                    <a:gd name="T17" fmla="*/ 1067 h 1206"/>
                    <a:gd name="T18" fmla="*/ 1072 w 2910"/>
                    <a:gd name="T19" fmla="*/ 995 h 1206"/>
                    <a:gd name="T20" fmla="*/ 973 w 2910"/>
                    <a:gd name="T21" fmla="*/ 1002 h 1206"/>
                    <a:gd name="T22" fmla="*/ 914 w 2910"/>
                    <a:gd name="T23" fmla="*/ 1144 h 1206"/>
                    <a:gd name="T24" fmla="*/ 465 w 2910"/>
                    <a:gd name="T25" fmla="*/ 1025 h 1206"/>
                    <a:gd name="T26" fmla="*/ 221 w 2910"/>
                    <a:gd name="T27" fmla="*/ 1001 h 1206"/>
                    <a:gd name="T28" fmla="*/ 154 w 2910"/>
                    <a:gd name="T29" fmla="*/ 1108 h 1206"/>
                    <a:gd name="T30" fmla="*/ 2 w 2910"/>
                    <a:gd name="T31" fmla="*/ 842 h 1206"/>
                    <a:gd name="T32" fmla="*/ 2830 w 2910"/>
                    <a:gd name="T33" fmla="*/ 978 h 1206"/>
                    <a:gd name="T34" fmla="*/ 2760 w 2910"/>
                    <a:gd name="T35" fmla="*/ 1074 h 1206"/>
                    <a:gd name="T36" fmla="*/ 2462 w 2910"/>
                    <a:gd name="T37" fmla="*/ 1009 h 1206"/>
                    <a:gd name="T38" fmla="*/ 2391 w 2910"/>
                    <a:gd name="T39" fmla="*/ 1028 h 1206"/>
                    <a:gd name="T40" fmla="*/ 2305 w 2910"/>
                    <a:gd name="T41" fmla="*/ 1206 h 1206"/>
                    <a:gd name="T42" fmla="*/ 1767 w 2910"/>
                    <a:gd name="T43" fmla="*/ 1003 h 1206"/>
                    <a:gd name="T44" fmla="*/ 1692 w 2910"/>
                    <a:gd name="T45" fmla="*/ 1104 h 1206"/>
                    <a:gd name="T46" fmla="*/ 1635 w 2910"/>
                    <a:gd name="T47" fmla="*/ 1083 h 1206"/>
                    <a:gd name="T48" fmla="*/ 1374 w 2910"/>
                    <a:gd name="T49" fmla="*/ 218 h 1206"/>
                    <a:gd name="T50" fmla="*/ 1138 w 2910"/>
                    <a:gd name="T51" fmla="*/ 134 h 1206"/>
                    <a:gd name="T52" fmla="*/ 1065 w 2910"/>
                    <a:gd name="T53" fmla="*/ 227 h 1206"/>
                    <a:gd name="T54" fmla="*/ 764 w 2910"/>
                    <a:gd name="T55" fmla="*/ 208 h 1206"/>
                    <a:gd name="T56" fmla="*/ 621 w 2910"/>
                    <a:gd name="T57" fmla="*/ 200 h 1206"/>
                    <a:gd name="T58" fmla="*/ 234 w 2910"/>
                    <a:gd name="T59" fmla="*/ 166 h 1206"/>
                    <a:gd name="T60" fmla="*/ 153 w 2910"/>
                    <a:gd name="T61" fmla="*/ 270 h 1206"/>
                    <a:gd name="T62" fmla="*/ 0 w 2910"/>
                    <a:gd name="T63" fmla="*/ 4 h 1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910" h="1206">
                      <a:moveTo>
                        <a:pt x="2907" y="179"/>
                      </a:moveTo>
                      <a:cubicBezTo>
                        <a:pt x="2814" y="140"/>
                        <a:pt x="2814" y="140"/>
                        <a:pt x="2814" y="140"/>
                      </a:cubicBezTo>
                      <a:cubicBezTo>
                        <a:pt x="2784" y="135"/>
                        <a:pt x="2768" y="154"/>
                        <a:pt x="2766" y="197"/>
                      </a:cubicBezTo>
                      <a:cubicBezTo>
                        <a:pt x="2762" y="254"/>
                        <a:pt x="2762" y="254"/>
                        <a:pt x="2762" y="254"/>
                      </a:cubicBezTo>
                      <a:cubicBezTo>
                        <a:pt x="2523" y="154"/>
                        <a:pt x="2523" y="154"/>
                        <a:pt x="2523" y="154"/>
                      </a:cubicBezTo>
                      <a:cubicBezTo>
                        <a:pt x="2483" y="144"/>
                        <a:pt x="2462" y="157"/>
                        <a:pt x="2462" y="193"/>
                      </a:cubicBezTo>
                      <a:cubicBezTo>
                        <a:pt x="2455" y="271"/>
                        <a:pt x="2455" y="271"/>
                        <a:pt x="2455" y="271"/>
                      </a:cubicBezTo>
                      <a:cubicBezTo>
                        <a:pt x="2225" y="173"/>
                        <a:pt x="2225" y="173"/>
                        <a:pt x="2225" y="173"/>
                      </a:cubicBezTo>
                      <a:cubicBezTo>
                        <a:pt x="2178" y="153"/>
                        <a:pt x="2155" y="170"/>
                        <a:pt x="2156" y="223"/>
                      </a:cubicBezTo>
                      <a:cubicBezTo>
                        <a:pt x="2151" y="321"/>
                        <a:pt x="2151" y="321"/>
                        <a:pt x="2151" y="321"/>
                      </a:cubicBezTo>
                      <a:cubicBezTo>
                        <a:pt x="1967" y="251"/>
                        <a:pt x="1967" y="251"/>
                        <a:pt x="1967" y="251"/>
                      </a:cubicBezTo>
                      <a:cubicBezTo>
                        <a:pt x="1751" y="159"/>
                        <a:pt x="1751" y="159"/>
                        <a:pt x="1751" y="159"/>
                      </a:cubicBezTo>
                      <a:cubicBezTo>
                        <a:pt x="1715" y="149"/>
                        <a:pt x="1697" y="165"/>
                        <a:pt x="1698" y="207"/>
                      </a:cubicBezTo>
                      <a:cubicBezTo>
                        <a:pt x="1693" y="269"/>
                        <a:pt x="1693" y="269"/>
                        <a:pt x="1693" y="269"/>
                      </a:cubicBezTo>
                      <a:cubicBezTo>
                        <a:pt x="1620" y="237"/>
                        <a:pt x="1620" y="237"/>
                        <a:pt x="1620" y="237"/>
                      </a:cubicBezTo>
                      <a:cubicBezTo>
                        <a:pt x="1575" y="214"/>
                        <a:pt x="1549" y="135"/>
                        <a:pt x="1543" y="0"/>
                      </a:cubicBezTo>
                      <a:moveTo>
                        <a:pt x="1375" y="1047"/>
                      </a:moveTo>
                      <a:cubicBezTo>
                        <a:pt x="1375" y="1067"/>
                        <a:pt x="1375" y="1067"/>
                        <a:pt x="1375" y="1067"/>
                      </a:cubicBezTo>
                      <a:cubicBezTo>
                        <a:pt x="1128" y="961"/>
                        <a:pt x="1128" y="961"/>
                        <a:pt x="1128" y="961"/>
                      </a:cubicBezTo>
                      <a:cubicBezTo>
                        <a:pt x="1093" y="948"/>
                        <a:pt x="1074" y="959"/>
                        <a:pt x="1072" y="995"/>
                      </a:cubicBezTo>
                      <a:cubicBezTo>
                        <a:pt x="1072" y="1042"/>
                        <a:pt x="1072" y="1042"/>
                        <a:pt x="1072" y="1042"/>
                      </a:cubicBezTo>
                      <a:cubicBezTo>
                        <a:pt x="973" y="1002"/>
                        <a:pt x="973" y="1002"/>
                        <a:pt x="973" y="1002"/>
                      </a:cubicBezTo>
                      <a:cubicBezTo>
                        <a:pt x="940" y="1000"/>
                        <a:pt x="923" y="1019"/>
                        <a:pt x="922" y="1060"/>
                      </a:cubicBezTo>
                      <a:cubicBezTo>
                        <a:pt x="914" y="1144"/>
                        <a:pt x="914" y="1144"/>
                        <a:pt x="914" y="1144"/>
                      </a:cubicBezTo>
                      <a:cubicBezTo>
                        <a:pt x="817" y="1114"/>
                        <a:pt x="684" y="1063"/>
                        <a:pt x="515" y="989"/>
                      </a:cubicBezTo>
                      <a:cubicBezTo>
                        <a:pt x="483" y="979"/>
                        <a:pt x="467" y="991"/>
                        <a:pt x="465" y="1025"/>
                      </a:cubicBezTo>
                      <a:cubicBezTo>
                        <a:pt x="459" y="1098"/>
                        <a:pt x="459" y="1098"/>
                        <a:pt x="459" y="1098"/>
                      </a:cubicBezTo>
                      <a:cubicBezTo>
                        <a:pt x="221" y="1001"/>
                        <a:pt x="221" y="1001"/>
                        <a:pt x="221" y="1001"/>
                      </a:cubicBezTo>
                      <a:cubicBezTo>
                        <a:pt x="182" y="990"/>
                        <a:pt x="162" y="1001"/>
                        <a:pt x="160" y="1037"/>
                      </a:cubicBezTo>
                      <a:cubicBezTo>
                        <a:pt x="154" y="1108"/>
                        <a:pt x="154" y="1108"/>
                        <a:pt x="154" y="1108"/>
                      </a:cubicBezTo>
                      <a:cubicBezTo>
                        <a:pt x="65" y="1068"/>
                        <a:pt x="65" y="1068"/>
                        <a:pt x="65" y="1068"/>
                      </a:cubicBezTo>
                      <a:cubicBezTo>
                        <a:pt x="32" y="1041"/>
                        <a:pt x="11" y="965"/>
                        <a:pt x="2" y="842"/>
                      </a:cubicBezTo>
                      <a:moveTo>
                        <a:pt x="2910" y="1012"/>
                      </a:moveTo>
                      <a:cubicBezTo>
                        <a:pt x="2830" y="978"/>
                        <a:pt x="2830" y="978"/>
                        <a:pt x="2830" y="978"/>
                      </a:cubicBezTo>
                      <a:cubicBezTo>
                        <a:pt x="2790" y="961"/>
                        <a:pt x="2768" y="974"/>
                        <a:pt x="2764" y="1017"/>
                      </a:cubicBezTo>
                      <a:cubicBezTo>
                        <a:pt x="2760" y="1074"/>
                        <a:pt x="2760" y="1074"/>
                        <a:pt x="2760" y="1074"/>
                      </a:cubicBezTo>
                      <a:cubicBezTo>
                        <a:pt x="2522" y="976"/>
                        <a:pt x="2522" y="976"/>
                        <a:pt x="2522" y="976"/>
                      </a:cubicBezTo>
                      <a:cubicBezTo>
                        <a:pt x="2485" y="962"/>
                        <a:pt x="2465" y="973"/>
                        <a:pt x="2462" y="1009"/>
                      </a:cubicBezTo>
                      <a:cubicBezTo>
                        <a:pt x="2457" y="1058"/>
                        <a:pt x="2457" y="1058"/>
                        <a:pt x="2457" y="1058"/>
                      </a:cubicBezTo>
                      <a:cubicBezTo>
                        <a:pt x="2391" y="1028"/>
                        <a:pt x="2391" y="1028"/>
                        <a:pt x="2391" y="1028"/>
                      </a:cubicBezTo>
                      <a:cubicBezTo>
                        <a:pt x="2336" y="1012"/>
                        <a:pt x="2308" y="1035"/>
                        <a:pt x="2309" y="1097"/>
                      </a:cubicBezTo>
                      <a:cubicBezTo>
                        <a:pt x="2305" y="1206"/>
                        <a:pt x="2305" y="1206"/>
                        <a:pt x="2305" y="1206"/>
                      </a:cubicBezTo>
                      <a:cubicBezTo>
                        <a:pt x="2183" y="1176"/>
                        <a:pt x="2068" y="1135"/>
                        <a:pt x="1959" y="1084"/>
                      </a:cubicBezTo>
                      <a:cubicBezTo>
                        <a:pt x="1767" y="1003"/>
                        <a:pt x="1767" y="1003"/>
                        <a:pt x="1767" y="1003"/>
                      </a:cubicBezTo>
                      <a:cubicBezTo>
                        <a:pt x="1725" y="987"/>
                        <a:pt x="1702" y="997"/>
                        <a:pt x="1699" y="1036"/>
                      </a:cubicBezTo>
                      <a:cubicBezTo>
                        <a:pt x="1692" y="1104"/>
                        <a:pt x="1692" y="1104"/>
                        <a:pt x="1692" y="1104"/>
                      </a:cubicBezTo>
                      <a:moveTo>
                        <a:pt x="1690" y="1108"/>
                      </a:moveTo>
                      <a:cubicBezTo>
                        <a:pt x="1635" y="1083"/>
                        <a:pt x="1635" y="1083"/>
                        <a:pt x="1635" y="1083"/>
                      </a:cubicBezTo>
                      <a:cubicBezTo>
                        <a:pt x="1585" y="1065"/>
                        <a:pt x="1554" y="984"/>
                        <a:pt x="1541" y="842"/>
                      </a:cubicBezTo>
                      <a:moveTo>
                        <a:pt x="1374" y="218"/>
                      </a:moveTo>
                      <a:cubicBezTo>
                        <a:pt x="1374" y="232"/>
                        <a:pt x="1374" y="232"/>
                        <a:pt x="1374" y="232"/>
                      </a:cubicBezTo>
                      <a:cubicBezTo>
                        <a:pt x="1138" y="134"/>
                        <a:pt x="1138" y="134"/>
                        <a:pt x="1138" y="134"/>
                      </a:cubicBezTo>
                      <a:cubicBezTo>
                        <a:pt x="1104" y="120"/>
                        <a:pt x="1083" y="128"/>
                        <a:pt x="1075" y="159"/>
                      </a:cubicBezTo>
                      <a:cubicBezTo>
                        <a:pt x="1065" y="227"/>
                        <a:pt x="1065" y="227"/>
                        <a:pt x="1065" y="227"/>
                      </a:cubicBezTo>
                      <a:cubicBezTo>
                        <a:pt x="807" y="122"/>
                        <a:pt x="807" y="122"/>
                        <a:pt x="807" y="122"/>
                      </a:cubicBezTo>
                      <a:cubicBezTo>
                        <a:pt x="775" y="114"/>
                        <a:pt x="761" y="143"/>
                        <a:pt x="764" y="208"/>
                      </a:cubicBezTo>
                      <a:cubicBezTo>
                        <a:pt x="688" y="176"/>
                        <a:pt x="688" y="176"/>
                        <a:pt x="688" y="176"/>
                      </a:cubicBezTo>
                      <a:cubicBezTo>
                        <a:pt x="644" y="161"/>
                        <a:pt x="622" y="170"/>
                        <a:pt x="621" y="200"/>
                      </a:cubicBezTo>
                      <a:cubicBezTo>
                        <a:pt x="607" y="321"/>
                        <a:pt x="607" y="321"/>
                        <a:pt x="607" y="321"/>
                      </a:cubicBezTo>
                      <a:cubicBezTo>
                        <a:pt x="234" y="166"/>
                        <a:pt x="234" y="166"/>
                        <a:pt x="234" y="166"/>
                      </a:cubicBezTo>
                      <a:cubicBezTo>
                        <a:pt x="186" y="149"/>
                        <a:pt x="162" y="155"/>
                        <a:pt x="162" y="185"/>
                      </a:cubicBezTo>
                      <a:cubicBezTo>
                        <a:pt x="153" y="270"/>
                        <a:pt x="153" y="270"/>
                        <a:pt x="153" y="270"/>
                      </a:cubicBezTo>
                      <a:cubicBezTo>
                        <a:pt x="89" y="242"/>
                        <a:pt x="89" y="242"/>
                        <a:pt x="89" y="242"/>
                      </a:cubicBezTo>
                      <a:cubicBezTo>
                        <a:pt x="40" y="224"/>
                        <a:pt x="11" y="145"/>
                        <a:pt x="0" y="4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9" name="Freeform 69">
                  <a:extLst>
                    <a:ext uri="{FF2B5EF4-FFF2-40B4-BE49-F238E27FC236}">
                      <a16:creationId xmlns:a16="http://schemas.microsoft.com/office/drawing/2014/main" id="{0E67C83D-5357-4BF7-92E7-948721F04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719388"/>
                  <a:ext cx="322263" cy="355600"/>
                </a:xfrm>
                <a:custGeom>
                  <a:avLst/>
                  <a:gdLst>
                    <a:gd name="T0" fmla="*/ 0 w 154"/>
                    <a:gd name="T1" fmla="*/ 170 h 170"/>
                    <a:gd name="T2" fmla="*/ 50 w 154"/>
                    <a:gd name="T3" fmla="*/ 74 h 170"/>
                    <a:gd name="T4" fmla="*/ 154 w 154"/>
                    <a:gd name="T5" fmla="*/ 74 h 170"/>
                    <a:gd name="T6" fmla="*/ 154 w 154"/>
                    <a:gd name="T7" fmla="*/ 0 h 170"/>
                    <a:gd name="T8" fmla="*/ 38 w 154"/>
                    <a:gd name="T9" fmla="*/ 0 h 170"/>
                    <a:gd name="T10" fmla="*/ 0 w 154"/>
                    <a:gd name="T11" fmla="*/ 93 h 170"/>
                    <a:gd name="T12" fmla="*/ 0 w 154"/>
                    <a:gd name="T13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70">
                      <a:moveTo>
                        <a:pt x="0" y="170"/>
                      </a:moveTo>
                      <a:cubicBezTo>
                        <a:pt x="3" y="115"/>
                        <a:pt x="19" y="83"/>
                        <a:pt x="50" y="74"/>
                      </a:cubicBezTo>
                      <a:cubicBezTo>
                        <a:pt x="154" y="74"/>
                        <a:pt x="154" y="74"/>
                        <a:pt x="154" y="74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5" y="6"/>
                        <a:pt x="3" y="37"/>
                        <a:pt x="0" y="93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0" name="Freeform 70">
                  <a:extLst>
                    <a:ext uri="{FF2B5EF4-FFF2-40B4-BE49-F238E27FC236}">
                      <a16:creationId xmlns:a16="http://schemas.microsoft.com/office/drawing/2014/main" id="{AFBD902B-9CCA-41EA-8D66-CCC42A71B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3813" y="4484688"/>
                  <a:ext cx="642938" cy="350838"/>
                </a:xfrm>
                <a:custGeom>
                  <a:avLst/>
                  <a:gdLst>
                    <a:gd name="T0" fmla="*/ 308 w 308"/>
                    <a:gd name="T1" fmla="*/ 78 h 168"/>
                    <a:gd name="T2" fmla="*/ 308 w 308"/>
                    <a:gd name="T3" fmla="*/ 0 h 168"/>
                    <a:gd name="T4" fmla="*/ 32 w 308"/>
                    <a:gd name="T5" fmla="*/ 0 h 168"/>
                    <a:gd name="T6" fmla="*/ 0 w 308"/>
                    <a:gd name="T7" fmla="*/ 92 h 168"/>
                    <a:gd name="T8" fmla="*/ 1 w 308"/>
                    <a:gd name="T9" fmla="*/ 168 h 168"/>
                    <a:gd name="T10" fmla="*/ 2 w 308"/>
                    <a:gd name="T11" fmla="*/ 168 h 168"/>
                    <a:gd name="T12" fmla="*/ 45 w 308"/>
                    <a:gd name="T13" fmla="*/ 69 h 168"/>
                    <a:gd name="T14" fmla="*/ 308 w 308"/>
                    <a:gd name="T15" fmla="*/ 7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168">
                      <a:moveTo>
                        <a:pt x="308" y="78"/>
                      </a:moveTo>
                      <a:cubicBezTo>
                        <a:pt x="308" y="0"/>
                        <a:pt x="308" y="0"/>
                        <a:pt x="308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6" y="4"/>
                        <a:pt x="5" y="35"/>
                        <a:pt x="0" y="92"/>
                      </a:cubicBezTo>
                      <a:cubicBezTo>
                        <a:pt x="1" y="168"/>
                        <a:pt x="1" y="168"/>
                        <a:pt x="1" y="168"/>
                      </a:cubicBezTo>
                      <a:cubicBezTo>
                        <a:pt x="2" y="168"/>
                        <a:pt x="2" y="168"/>
                        <a:pt x="2" y="168"/>
                      </a:cubicBezTo>
                      <a:cubicBezTo>
                        <a:pt x="5" y="110"/>
                        <a:pt x="19" y="77"/>
                        <a:pt x="45" y="69"/>
                      </a:cubicBezTo>
                      <a:cubicBezTo>
                        <a:pt x="308" y="78"/>
                        <a:pt x="308" y="78"/>
                        <a:pt x="308" y="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1" name="Freeform 71">
                  <a:extLst>
                    <a:ext uri="{FF2B5EF4-FFF2-40B4-BE49-F238E27FC236}">
                      <a16:creationId xmlns:a16="http://schemas.microsoft.com/office/drawing/2014/main" id="{480B57F6-E90D-490B-BD59-74E58C873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6075" y="2755901"/>
                  <a:ext cx="950913" cy="561975"/>
                </a:xfrm>
                <a:custGeom>
                  <a:avLst/>
                  <a:gdLst>
                    <a:gd name="T0" fmla="*/ 455 w 455"/>
                    <a:gd name="T1" fmla="*/ 153 h 269"/>
                    <a:gd name="T2" fmla="*/ 455 w 455"/>
                    <a:gd name="T3" fmla="*/ 264 h 269"/>
                    <a:gd name="T4" fmla="*/ 208 w 455"/>
                    <a:gd name="T5" fmla="*/ 159 h 269"/>
                    <a:gd name="T6" fmla="*/ 155 w 455"/>
                    <a:gd name="T7" fmla="*/ 207 h 269"/>
                    <a:gd name="T8" fmla="*/ 150 w 455"/>
                    <a:gd name="T9" fmla="*/ 269 h 269"/>
                    <a:gd name="T10" fmla="*/ 77 w 455"/>
                    <a:gd name="T11" fmla="*/ 237 h 269"/>
                    <a:gd name="T12" fmla="*/ 0 w 455"/>
                    <a:gd name="T13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5" h="269">
                      <a:moveTo>
                        <a:pt x="455" y="153"/>
                      </a:moveTo>
                      <a:cubicBezTo>
                        <a:pt x="455" y="264"/>
                        <a:pt x="455" y="264"/>
                        <a:pt x="455" y="264"/>
                      </a:cubicBezTo>
                      <a:cubicBezTo>
                        <a:pt x="208" y="159"/>
                        <a:pt x="208" y="159"/>
                        <a:pt x="208" y="159"/>
                      </a:cubicBezTo>
                      <a:cubicBezTo>
                        <a:pt x="172" y="149"/>
                        <a:pt x="154" y="165"/>
                        <a:pt x="155" y="207"/>
                      </a:cubicBezTo>
                      <a:cubicBezTo>
                        <a:pt x="150" y="269"/>
                        <a:pt x="150" y="269"/>
                        <a:pt x="150" y="269"/>
                      </a:cubicBezTo>
                      <a:cubicBezTo>
                        <a:pt x="77" y="237"/>
                        <a:pt x="77" y="237"/>
                        <a:pt x="77" y="237"/>
                      </a:cubicBezTo>
                      <a:cubicBezTo>
                        <a:pt x="32" y="214"/>
                        <a:pt x="6" y="135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2" name="Freeform 72">
                  <a:extLst>
                    <a:ext uri="{FF2B5EF4-FFF2-40B4-BE49-F238E27FC236}">
                      <a16:creationId xmlns:a16="http://schemas.microsoft.com/office/drawing/2014/main" id="{BFF6D0B7-72B6-4B16-B5DF-EC7FD74F2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863" y="2763838"/>
                  <a:ext cx="2867025" cy="663575"/>
                </a:xfrm>
                <a:custGeom>
                  <a:avLst/>
                  <a:gdLst>
                    <a:gd name="T0" fmla="*/ 1372 w 1372"/>
                    <a:gd name="T1" fmla="*/ 176 h 317"/>
                    <a:gd name="T2" fmla="*/ 1289 w 1372"/>
                    <a:gd name="T3" fmla="*/ 142 h 317"/>
                    <a:gd name="T4" fmla="*/ 1227 w 1372"/>
                    <a:gd name="T5" fmla="*/ 178 h 317"/>
                    <a:gd name="T6" fmla="*/ 1222 w 1372"/>
                    <a:gd name="T7" fmla="*/ 251 h 317"/>
                    <a:gd name="T8" fmla="*/ 977 w 1372"/>
                    <a:gd name="T9" fmla="*/ 148 h 317"/>
                    <a:gd name="T10" fmla="*/ 921 w 1372"/>
                    <a:gd name="T11" fmla="*/ 194 h 317"/>
                    <a:gd name="T12" fmla="*/ 915 w 1372"/>
                    <a:gd name="T13" fmla="*/ 268 h 317"/>
                    <a:gd name="T14" fmla="*/ 688 w 1372"/>
                    <a:gd name="T15" fmla="*/ 172 h 317"/>
                    <a:gd name="T16" fmla="*/ 621 w 1372"/>
                    <a:gd name="T17" fmla="*/ 196 h 317"/>
                    <a:gd name="T18" fmla="*/ 607 w 1372"/>
                    <a:gd name="T19" fmla="*/ 317 h 317"/>
                    <a:gd name="T20" fmla="*/ 234 w 1372"/>
                    <a:gd name="T21" fmla="*/ 162 h 317"/>
                    <a:gd name="T22" fmla="*/ 162 w 1372"/>
                    <a:gd name="T23" fmla="*/ 181 h 317"/>
                    <a:gd name="T24" fmla="*/ 153 w 1372"/>
                    <a:gd name="T25" fmla="*/ 266 h 317"/>
                    <a:gd name="T26" fmla="*/ 89 w 1372"/>
                    <a:gd name="T27" fmla="*/ 238 h 317"/>
                    <a:gd name="T28" fmla="*/ 0 w 1372"/>
                    <a:gd name="T2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317">
                      <a:moveTo>
                        <a:pt x="1372" y="176"/>
                      </a:moveTo>
                      <a:cubicBezTo>
                        <a:pt x="1289" y="142"/>
                        <a:pt x="1289" y="142"/>
                        <a:pt x="1289" y="142"/>
                      </a:cubicBezTo>
                      <a:cubicBezTo>
                        <a:pt x="1250" y="126"/>
                        <a:pt x="1229" y="139"/>
                        <a:pt x="1227" y="178"/>
                      </a:cubicBezTo>
                      <a:cubicBezTo>
                        <a:pt x="1222" y="251"/>
                        <a:pt x="1222" y="251"/>
                        <a:pt x="1222" y="251"/>
                      </a:cubicBezTo>
                      <a:cubicBezTo>
                        <a:pt x="977" y="148"/>
                        <a:pt x="977" y="148"/>
                        <a:pt x="977" y="148"/>
                      </a:cubicBezTo>
                      <a:cubicBezTo>
                        <a:pt x="941" y="137"/>
                        <a:pt x="922" y="152"/>
                        <a:pt x="921" y="194"/>
                      </a:cubicBezTo>
                      <a:cubicBezTo>
                        <a:pt x="915" y="268"/>
                        <a:pt x="915" y="268"/>
                        <a:pt x="915" y="268"/>
                      </a:cubicBezTo>
                      <a:cubicBezTo>
                        <a:pt x="688" y="172"/>
                        <a:pt x="688" y="172"/>
                        <a:pt x="688" y="172"/>
                      </a:cubicBezTo>
                      <a:cubicBezTo>
                        <a:pt x="644" y="157"/>
                        <a:pt x="622" y="166"/>
                        <a:pt x="621" y="196"/>
                      </a:cubicBezTo>
                      <a:cubicBezTo>
                        <a:pt x="607" y="317"/>
                        <a:pt x="607" y="317"/>
                        <a:pt x="607" y="317"/>
                      </a:cubicBezTo>
                      <a:cubicBezTo>
                        <a:pt x="234" y="162"/>
                        <a:pt x="234" y="162"/>
                        <a:pt x="234" y="162"/>
                      </a:cubicBezTo>
                      <a:cubicBezTo>
                        <a:pt x="186" y="145"/>
                        <a:pt x="162" y="151"/>
                        <a:pt x="162" y="181"/>
                      </a:cubicBezTo>
                      <a:cubicBezTo>
                        <a:pt x="153" y="266"/>
                        <a:pt x="153" y="266"/>
                        <a:pt x="153" y="266"/>
                      </a:cubicBezTo>
                      <a:cubicBezTo>
                        <a:pt x="89" y="238"/>
                        <a:pt x="89" y="238"/>
                        <a:pt x="89" y="238"/>
                      </a:cubicBezTo>
                      <a:cubicBezTo>
                        <a:pt x="40" y="220"/>
                        <a:pt x="11" y="141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3" name="Freeform 73">
                  <a:extLst>
                    <a:ext uri="{FF2B5EF4-FFF2-40B4-BE49-F238E27FC236}">
                      <a16:creationId xmlns:a16="http://schemas.microsoft.com/office/drawing/2014/main" id="{1E61A915-51D5-4736-8A97-060F26DA2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518026"/>
                  <a:ext cx="2865438" cy="631825"/>
                </a:xfrm>
                <a:custGeom>
                  <a:avLst/>
                  <a:gdLst>
                    <a:gd name="T0" fmla="*/ 1371 w 1371"/>
                    <a:gd name="T1" fmla="*/ 183 h 302"/>
                    <a:gd name="T2" fmla="*/ 1286 w 1371"/>
                    <a:gd name="T3" fmla="*/ 146 h 302"/>
                    <a:gd name="T4" fmla="*/ 1225 w 1371"/>
                    <a:gd name="T5" fmla="*/ 188 h 302"/>
                    <a:gd name="T6" fmla="*/ 1219 w 1371"/>
                    <a:gd name="T7" fmla="*/ 261 h 302"/>
                    <a:gd name="T8" fmla="*/ 1193 w 1371"/>
                    <a:gd name="T9" fmla="*/ 252 h 302"/>
                    <a:gd name="T10" fmla="*/ 971 w 1371"/>
                    <a:gd name="T11" fmla="*/ 160 h 302"/>
                    <a:gd name="T12" fmla="*/ 920 w 1371"/>
                    <a:gd name="T13" fmla="*/ 218 h 302"/>
                    <a:gd name="T14" fmla="*/ 912 w 1371"/>
                    <a:gd name="T15" fmla="*/ 302 h 302"/>
                    <a:gd name="T16" fmla="*/ 513 w 1371"/>
                    <a:gd name="T17" fmla="*/ 147 h 302"/>
                    <a:gd name="T18" fmla="*/ 463 w 1371"/>
                    <a:gd name="T19" fmla="*/ 183 h 302"/>
                    <a:gd name="T20" fmla="*/ 457 w 1371"/>
                    <a:gd name="T21" fmla="*/ 256 h 302"/>
                    <a:gd name="T22" fmla="*/ 219 w 1371"/>
                    <a:gd name="T23" fmla="*/ 159 h 302"/>
                    <a:gd name="T24" fmla="*/ 158 w 1371"/>
                    <a:gd name="T25" fmla="*/ 195 h 302"/>
                    <a:gd name="T26" fmla="*/ 152 w 1371"/>
                    <a:gd name="T27" fmla="*/ 266 h 302"/>
                    <a:gd name="T28" fmla="*/ 63 w 1371"/>
                    <a:gd name="T29" fmla="*/ 226 h 302"/>
                    <a:gd name="T30" fmla="*/ 0 w 1371"/>
                    <a:gd name="T31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71" h="302">
                      <a:moveTo>
                        <a:pt x="1371" y="183"/>
                      </a:moveTo>
                      <a:cubicBezTo>
                        <a:pt x="1286" y="146"/>
                        <a:pt x="1286" y="146"/>
                        <a:pt x="1286" y="146"/>
                      </a:cubicBezTo>
                      <a:cubicBezTo>
                        <a:pt x="1246" y="133"/>
                        <a:pt x="1226" y="147"/>
                        <a:pt x="1225" y="188"/>
                      </a:cubicBezTo>
                      <a:cubicBezTo>
                        <a:pt x="1219" y="261"/>
                        <a:pt x="1219" y="261"/>
                        <a:pt x="1219" y="261"/>
                      </a:cubicBezTo>
                      <a:cubicBezTo>
                        <a:pt x="1193" y="252"/>
                        <a:pt x="1193" y="252"/>
                        <a:pt x="1193" y="252"/>
                      </a:cubicBezTo>
                      <a:cubicBezTo>
                        <a:pt x="971" y="160"/>
                        <a:pt x="971" y="160"/>
                        <a:pt x="971" y="160"/>
                      </a:cubicBezTo>
                      <a:cubicBezTo>
                        <a:pt x="938" y="158"/>
                        <a:pt x="921" y="177"/>
                        <a:pt x="920" y="218"/>
                      </a:cubicBezTo>
                      <a:cubicBezTo>
                        <a:pt x="912" y="302"/>
                        <a:pt x="912" y="302"/>
                        <a:pt x="912" y="302"/>
                      </a:cubicBezTo>
                      <a:cubicBezTo>
                        <a:pt x="815" y="272"/>
                        <a:pt x="682" y="221"/>
                        <a:pt x="513" y="147"/>
                      </a:cubicBezTo>
                      <a:cubicBezTo>
                        <a:pt x="481" y="137"/>
                        <a:pt x="465" y="149"/>
                        <a:pt x="463" y="183"/>
                      </a:cubicBezTo>
                      <a:cubicBezTo>
                        <a:pt x="457" y="256"/>
                        <a:pt x="457" y="256"/>
                        <a:pt x="457" y="256"/>
                      </a:cubicBezTo>
                      <a:cubicBezTo>
                        <a:pt x="219" y="159"/>
                        <a:pt x="219" y="159"/>
                        <a:pt x="219" y="159"/>
                      </a:cubicBezTo>
                      <a:cubicBezTo>
                        <a:pt x="180" y="148"/>
                        <a:pt x="160" y="159"/>
                        <a:pt x="158" y="195"/>
                      </a:cubicBezTo>
                      <a:cubicBezTo>
                        <a:pt x="152" y="266"/>
                        <a:pt x="152" y="266"/>
                        <a:pt x="152" y="266"/>
                      </a:cubicBezTo>
                      <a:cubicBezTo>
                        <a:pt x="63" y="226"/>
                        <a:pt x="63" y="226"/>
                        <a:pt x="63" y="226"/>
                      </a:cubicBezTo>
                      <a:cubicBezTo>
                        <a:pt x="30" y="199"/>
                        <a:pt x="9" y="123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4" name="Freeform 74">
                  <a:extLst>
                    <a:ext uri="{FF2B5EF4-FFF2-40B4-BE49-F238E27FC236}">
                      <a16:creationId xmlns:a16="http://schemas.microsoft.com/office/drawing/2014/main" id="{22F2B9EB-5142-4266-9C68-A0E50392B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225" y="4821238"/>
                  <a:ext cx="639763" cy="244475"/>
                </a:xfrm>
                <a:custGeom>
                  <a:avLst/>
                  <a:gdLst>
                    <a:gd name="T0" fmla="*/ 306 w 306"/>
                    <a:gd name="T1" fmla="*/ 26 h 117"/>
                    <a:gd name="T2" fmla="*/ 306 w 306"/>
                    <a:gd name="T3" fmla="*/ 113 h 117"/>
                    <a:gd name="T4" fmla="*/ 75 w 306"/>
                    <a:gd name="T5" fmla="*/ 16 h 117"/>
                    <a:gd name="T6" fmla="*/ 7 w 306"/>
                    <a:gd name="T7" fmla="*/ 49 h 117"/>
                    <a:gd name="T8" fmla="*/ 0 w 306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" h="117">
                      <a:moveTo>
                        <a:pt x="306" y="26"/>
                      </a:moveTo>
                      <a:cubicBezTo>
                        <a:pt x="306" y="113"/>
                        <a:pt x="306" y="113"/>
                        <a:pt x="306" y="113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33" y="0"/>
                        <a:pt x="10" y="10"/>
                        <a:pt x="7" y="49"/>
                      </a:cubicBezTo>
                      <a:cubicBezTo>
                        <a:pt x="0" y="117"/>
                        <a:pt x="0" y="117"/>
                        <a:pt x="0" y="117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5" name="Freeform 75">
                  <a:extLst>
                    <a:ext uri="{FF2B5EF4-FFF2-40B4-BE49-F238E27FC236}">
                      <a16:creationId xmlns:a16="http://schemas.microsoft.com/office/drawing/2014/main" id="{6E4E4A96-4EA5-4EEA-9D53-F0C589846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2900" y="4518026"/>
                  <a:ext cx="311150" cy="555625"/>
                </a:xfrm>
                <a:custGeom>
                  <a:avLst/>
                  <a:gdLst>
                    <a:gd name="T0" fmla="*/ 149 w 149"/>
                    <a:gd name="T1" fmla="*/ 266 h 266"/>
                    <a:gd name="T2" fmla="*/ 94 w 149"/>
                    <a:gd name="T3" fmla="*/ 241 h 266"/>
                    <a:gd name="T4" fmla="*/ 0 w 149"/>
                    <a:gd name="T5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9" h="266">
                      <a:moveTo>
                        <a:pt x="149" y="266"/>
                      </a:moveTo>
                      <a:cubicBezTo>
                        <a:pt x="94" y="241"/>
                        <a:pt x="94" y="241"/>
                        <a:pt x="94" y="241"/>
                      </a:cubicBezTo>
                      <a:cubicBezTo>
                        <a:pt x="44" y="223"/>
                        <a:pt x="13" y="142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6" name="Freeform 76">
                  <a:extLst>
                    <a:ext uri="{FF2B5EF4-FFF2-40B4-BE49-F238E27FC236}">
                      <a16:creationId xmlns:a16="http://schemas.microsoft.com/office/drawing/2014/main" id="{BE23E005-1412-4C84-90E1-F9CB40725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825" y="2762251"/>
                  <a:ext cx="2859088" cy="558800"/>
                </a:xfrm>
                <a:custGeom>
                  <a:avLst/>
                  <a:gdLst>
                    <a:gd name="T0" fmla="*/ 1368 w 1368"/>
                    <a:gd name="T1" fmla="*/ 236 h 267"/>
                    <a:gd name="T2" fmla="*/ 1170 w 1368"/>
                    <a:gd name="T3" fmla="*/ 153 h 267"/>
                    <a:gd name="T4" fmla="*/ 1094 w 1368"/>
                    <a:gd name="T5" fmla="*/ 134 h 267"/>
                    <a:gd name="T6" fmla="*/ 1066 w 1368"/>
                    <a:gd name="T7" fmla="*/ 242 h 267"/>
                    <a:gd name="T8" fmla="*/ 849 w 1368"/>
                    <a:gd name="T9" fmla="*/ 150 h 267"/>
                    <a:gd name="T10" fmla="*/ 779 w 1368"/>
                    <a:gd name="T11" fmla="*/ 146 h 267"/>
                    <a:gd name="T12" fmla="*/ 761 w 1368"/>
                    <a:gd name="T13" fmla="*/ 251 h 267"/>
                    <a:gd name="T14" fmla="*/ 512 w 1368"/>
                    <a:gd name="T15" fmla="*/ 147 h 267"/>
                    <a:gd name="T16" fmla="*/ 462 w 1368"/>
                    <a:gd name="T17" fmla="*/ 186 h 267"/>
                    <a:gd name="T18" fmla="*/ 457 w 1368"/>
                    <a:gd name="T19" fmla="*/ 259 h 267"/>
                    <a:gd name="T20" fmla="*/ 211 w 1368"/>
                    <a:gd name="T21" fmla="*/ 156 h 267"/>
                    <a:gd name="T22" fmla="*/ 162 w 1368"/>
                    <a:gd name="T23" fmla="*/ 178 h 267"/>
                    <a:gd name="T24" fmla="*/ 152 w 1368"/>
                    <a:gd name="T25" fmla="*/ 267 h 267"/>
                    <a:gd name="T26" fmla="*/ 68 w 1368"/>
                    <a:gd name="T27" fmla="*/ 228 h 267"/>
                    <a:gd name="T28" fmla="*/ 0 w 1368"/>
                    <a:gd name="T2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8" h="267">
                      <a:moveTo>
                        <a:pt x="1368" y="236"/>
                      </a:moveTo>
                      <a:cubicBezTo>
                        <a:pt x="1170" y="153"/>
                        <a:pt x="1170" y="153"/>
                        <a:pt x="1170" y="153"/>
                      </a:cubicBezTo>
                      <a:cubicBezTo>
                        <a:pt x="1141" y="138"/>
                        <a:pt x="1115" y="132"/>
                        <a:pt x="1094" y="134"/>
                      </a:cubicBezTo>
                      <a:cubicBezTo>
                        <a:pt x="1079" y="139"/>
                        <a:pt x="1069" y="175"/>
                        <a:pt x="1066" y="242"/>
                      </a:cubicBezTo>
                      <a:cubicBezTo>
                        <a:pt x="849" y="150"/>
                        <a:pt x="849" y="150"/>
                        <a:pt x="849" y="150"/>
                      </a:cubicBezTo>
                      <a:cubicBezTo>
                        <a:pt x="815" y="139"/>
                        <a:pt x="791" y="138"/>
                        <a:pt x="779" y="146"/>
                      </a:cubicBezTo>
                      <a:cubicBezTo>
                        <a:pt x="770" y="155"/>
                        <a:pt x="764" y="190"/>
                        <a:pt x="761" y="251"/>
                      </a:cubicBezTo>
                      <a:cubicBezTo>
                        <a:pt x="512" y="147"/>
                        <a:pt x="512" y="147"/>
                        <a:pt x="512" y="147"/>
                      </a:cubicBezTo>
                      <a:cubicBezTo>
                        <a:pt x="485" y="136"/>
                        <a:pt x="468" y="149"/>
                        <a:pt x="462" y="186"/>
                      </a:cubicBezTo>
                      <a:cubicBezTo>
                        <a:pt x="457" y="259"/>
                        <a:pt x="457" y="259"/>
                        <a:pt x="457" y="259"/>
                      </a:cubicBezTo>
                      <a:cubicBezTo>
                        <a:pt x="211" y="156"/>
                        <a:pt x="211" y="156"/>
                        <a:pt x="211" y="156"/>
                      </a:cubicBezTo>
                      <a:cubicBezTo>
                        <a:pt x="183" y="150"/>
                        <a:pt x="167" y="157"/>
                        <a:pt x="162" y="178"/>
                      </a:cubicBezTo>
                      <a:cubicBezTo>
                        <a:pt x="152" y="267"/>
                        <a:pt x="152" y="267"/>
                        <a:pt x="152" y="267"/>
                      </a:cubicBezTo>
                      <a:cubicBezTo>
                        <a:pt x="68" y="228"/>
                        <a:pt x="68" y="228"/>
                        <a:pt x="68" y="228"/>
                      </a:cubicBezTo>
                      <a:cubicBezTo>
                        <a:pt x="31" y="203"/>
                        <a:pt x="8" y="1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7" name="Freeform 77">
                  <a:extLst>
                    <a:ext uri="{FF2B5EF4-FFF2-40B4-BE49-F238E27FC236}">
                      <a16:creationId xmlns:a16="http://schemas.microsoft.com/office/drawing/2014/main" id="{7287D62A-D9CB-42BD-A91E-2D600020F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7700" y="4775201"/>
                  <a:ext cx="1181100" cy="255588"/>
                </a:xfrm>
                <a:custGeom>
                  <a:avLst/>
                  <a:gdLst>
                    <a:gd name="T0" fmla="*/ 565 w 565"/>
                    <a:gd name="T1" fmla="*/ 98 h 122"/>
                    <a:gd name="T2" fmla="*/ 380 w 565"/>
                    <a:gd name="T3" fmla="*/ 19 h 122"/>
                    <a:gd name="T4" fmla="*/ 311 w 565"/>
                    <a:gd name="T5" fmla="*/ 53 h 122"/>
                    <a:gd name="T6" fmla="*/ 304 w 565"/>
                    <a:gd name="T7" fmla="*/ 121 h 122"/>
                    <a:gd name="T8" fmla="*/ 64 w 565"/>
                    <a:gd name="T9" fmla="*/ 20 h 122"/>
                    <a:gd name="T10" fmla="*/ 5 w 565"/>
                    <a:gd name="T11" fmla="*/ 58 h 122"/>
                    <a:gd name="T12" fmla="*/ 0 w 565"/>
                    <a:gd name="T1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122">
                      <a:moveTo>
                        <a:pt x="565" y="98"/>
                      </a:moveTo>
                      <a:cubicBezTo>
                        <a:pt x="380" y="19"/>
                        <a:pt x="380" y="19"/>
                        <a:pt x="380" y="19"/>
                      </a:cubicBezTo>
                      <a:cubicBezTo>
                        <a:pt x="338" y="0"/>
                        <a:pt x="315" y="11"/>
                        <a:pt x="311" y="53"/>
                      </a:cubicBezTo>
                      <a:cubicBezTo>
                        <a:pt x="304" y="121"/>
                        <a:pt x="304" y="121"/>
                        <a:pt x="304" y="1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26" y="8"/>
                        <a:pt x="6" y="20"/>
                        <a:pt x="5" y="58"/>
                      </a:cubicBezTo>
                      <a:cubicBezTo>
                        <a:pt x="0" y="122"/>
                        <a:pt x="0" y="122"/>
                        <a:pt x="0" y="122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8" name="Freeform 78">
                  <a:extLst>
                    <a:ext uri="{FF2B5EF4-FFF2-40B4-BE49-F238E27FC236}">
                      <a16:creationId xmlns:a16="http://schemas.microsoft.com/office/drawing/2014/main" id="{6F5DF4B0-6C10-49C9-AA7E-A4283A699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825" y="4519613"/>
                  <a:ext cx="1665288" cy="593725"/>
                </a:xfrm>
                <a:custGeom>
                  <a:avLst/>
                  <a:gdLst>
                    <a:gd name="T0" fmla="*/ 797 w 797"/>
                    <a:gd name="T1" fmla="*/ 249 h 284"/>
                    <a:gd name="T2" fmla="*/ 548 w 797"/>
                    <a:gd name="T3" fmla="*/ 148 h 284"/>
                    <a:gd name="T4" fmla="*/ 497 w 797"/>
                    <a:gd name="T5" fmla="*/ 197 h 284"/>
                    <a:gd name="T6" fmla="*/ 491 w 797"/>
                    <a:gd name="T7" fmla="*/ 262 h 284"/>
                    <a:gd name="T8" fmla="*/ 255 w 797"/>
                    <a:gd name="T9" fmla="*/ 161 h 284"/>
                    <a:gd name="T10" fmla="*/ 191 w 797"/>
                    <a:gd name="T11" fmla="*/ 205 h 284"/>
                    <a:gd name="T12" fmla="*/ 184 w 797"/>
                    <a:gd name="T13" fmla="*/ 284 h 284"/>
                    <a:gd name="T14" fmla="*/ 83 w 797"/>
                    <a:gd name="T15" fmla="*/ 234 h 284"/>
                    <a:gd name="T16" fmla="*/ 0 w 797"/>
                    <a:gd name="T17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7" h="284">
                      <a:moveTo>
                        <a:pt x="797" y="249"/>
                      </a:moveTo>
                      <a:cubicBezTo>
                        <a:pt x="548" y="148"/>
                        <a:pt x="548" y="148"/>
                        <a:pt x="548" y="148"/>
                      </a:cubicBezTo>
                      <a:cubicBezTo>
                        <a:pt x="516" y="136"/>
                        <a:pt x="499" y="152"/>
                        <a:pt x="497" y="197"/>
                      </a:cubicBezTo>
                      <a:cubicBezTo>
                        <a:pt x="491" y="262"/>
                        <a:pt x="491" y="262"/>
                        <a:pt x="491" y="262"/>
                      </a:cubicBezTo>
                      <a:cubicBezTo>
                        <a:pt x="255" y="161"/>
                        <a:pt x="255" y="161"/>
                        <a:pt x="255" y="161"/>
                      </a:cubicBezTo>
                      <a:cubicBezTo>
                        <a:pt x="215" y="150"/>
                        <a:pt x="194" y="165"/>
                        <a:pt x="191" y="205"/>
                      </a:cubicBezTo>
                      <a:cubicBezTo>
                        <a:pt x="184" y="284"/>
                        <a:pt x="184" y="284"/>
                        <a:pt x="184" y="284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33" y="212"/>
                        <a:pt x="6" y="134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9" name="Freeform 79">
                  <a:extLst>
                    <a:ext uri="{FF2B5EF4-FFF2-40B4-BE49-F238E27FC236}">
                      <a16:creationId xmlns:a16="http://schemas.microsoft.com/office/drawing/2014/main" id="{BF547012-68BB-464D-812F-483E8D387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0" y="2874963"/>
                  <a:ext cx="1577975" cy="447675"/>
                </a:xfrm>
                <a:custGeom>
                  <a:avLst/>
                  <a:gdLst>
                    <a:gd name="T0" fmla="*/ 755 w 755"/>
                    <a:gd name="T1" fmla="*/ 122 h 214"/>
                    <a:gd name="T2" fmla="*/ 662 w 755"/>
                    <a:gd name="T3" fmla="*/ 83 h 214"/>
                    <a:gd name="T4" fmla="*/ 614 w 755"/>
                    <a:gd name="T5" fmla="*/ 140 h 214"/>
                    <a:gd name="T6" fmla="*/ 610 w 755"/>
                    <a:gd name="T7" fmla="*/ 197 h 214"/>
                    <a:gd name="T8" fmla="*/ 371 w 755"/>
                    <a:gd name="T9" fmla="*/ 97 h 214"/>
                    <a:gd name="T10" fmla="*/ 310 w 755"/>
                    <a:gd name="T11" fmla="*/ 136 h 214"/>
                    <a:gd name="T12" fmla="*/ 303 w 755"/>
                    <a:gd name="T13" fmla="*/ 214 h 214"/>
                    <a:gd name="T14" fmla="*/ 65 w 755"/>
                    <a:gd name="T15" fmla="*/ 108 h 214"/>
                    <a:gd name="T16" fmla="*/ 5 w 755"/>
                    <a:gd name="T17" fmla="*/ 0 h 214"/>
                    <a:gd name="T18" fmla="*/ 0 w 755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5" h="214">
                      <a:moveTo>
                        <a:pt x="755" y="122"/>
                      </a:moveTo>
                      <a:cubicBezTo>
                        <a:pt x="662" y="83"/>
                        <a:pt x="662" y="83"/>
                        <a:pt x="662" y="83"/>
                      </a:cubicBezTo>
                      <a:cubicBezTo>
                        <a:pt x="632" y="78"/>
                        <a:pt x="616" y="97"/>
                        <a:pt x="614" y="140"/>
                      </a:cubicBezTo>
                      <a:cubicBezTo>
                        <a:pt x="610" y="197"/>
                        <a:pt x="610" y="197"/>
                        <a:pt x="610" y="197"/>
                      </a:cubicBezTo>
                      <a:cubicBezTo>
                        <a:pt x="371" y="97"/>
                        <a:pt x="371" y="97"/>
                        <a:pt x="371" y="97"/>
                      </a:cubicBezTo>
                      <a:cubicBezTo>
                        <a:pt x="331" y="87"/>
                        <a:pt x="310" y="100"/>
                        <a:pt x="310" y="136"/>
                      </a:cubicBezTo>
                      <a:cubicBezTo>
                        <a:pt x="303" y="214"/>
                        <a:pt x="303" y="214"/>
                        <a:pt x="303" y="214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33" y="93"/>
                        <a:pt x="13" y="57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0" name="Freeform 80">
                  <a:extLst>
                    <a:ext uri="{FF2B5EF4-FFF2-40B4-BE49-F238E27FC236}">
                      <a16:creationId xmlns:a16="http://schemas.microsoft.com/office/drawing/2014/main" id="{CBC8F07A-98B0-400D-A96A-BE18164AD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874963"/>
                  <a:ext cx="322263" cy="200025"/>
                </a:xfrm>
                <a:custGeom>
                  <a:avLst/>
                  <a:gdLst>
                    <a:gd name="T0" fmla="*/ 154 w 154"/>
                    <a:gd name="T1" fmla="*/ 0 h 96"/>
                    <a:gd name="T2" fmla="*/ 50 w 154"/>
                    <a:gd name="T3" fmla="*/ 0 h 96"/>
                    <a:gd name="T4" fmla="*/ 0 w 154"/>
                    <a:gd name="T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4" h="96">
                      <a:moveTo>
                        <a:pt x="154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19" y="9"/>
                        <a:pt x="3" y="41"/>
                        <a:pt x="0" y="96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1" name="Freeform 81">
                  <a:extLst>
                    <a:ext uri="{FF2B5EF4-FFF2-40B4-BE49-F238E27FC236}">
                      <a16:creationId xmlns:a16="http://schemas.microsoft.com/office/drawing/2014/main" id="{9C59A62D-3829-4902-805D-38F1FEB9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719388"/>
                  <a:ext cx="322263" cy="355600"/>
                </a:xfrm>
                <a:custGeom>
                  <a:avLst/>
                  <a:gdLst>
                    <a:gd name="T0" fmla="*/ 0 w 154"/>
                    <a:gd name="T1" fmla="*/ 170 h 170"/>
                    <a:gd name="T2" fmla="*/ 0 w 154"/>
                    <a:gd name="T3" fmla="*/ 93 h 170"/>
                    <a:gd name="T4" fmla="*/ 38 w 154"/>
                    <a:gd name="T5" fmla="*/ 0 h 170"/>
                    <a:gd name="T6" fmla="*/ 154 w 154"/>
                    <a:gd name="T7" fmla="*/ 0 h 170"/>
                    <a:gd name="T8" fmla="*/ 154 w 154"/>
                    <a:gd name="T9" fmla="*/ 7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170">
                      <a:moveTo>
                        <a:pt x="0" y="170"/>
                      </a:move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3" y="37"/>
                        <a:pt x="15" y="6"/>
                        <a:pt x="38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74"/>
                        <a:pt x="154" y="74"/>
                        <a:pt x="154" y="74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2" name="Freeform 82">
                  <a:extLst>
                    <a:ext uri="{FF2B5EF4-FFF2-40B4-BE49-F238E27FC236}">
                      <a16:creationId xmlns:a16="http://schemas.microsoft.com/office/drawing/2014/main" id="{5C15027B-69AE-4524-9AB9-760F7900A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3813" y="4484688"/>
                  <a:ext cx="642938" cy="390525"/>
                </a:xfrm>
                <a:custGeom>
                  <a:avLst/>
                  <a:gdLst>
                    <a:gd name="T0" fmla="*/ 2 w 308"/>
                    <a:gd name="T1" fmla="*/ 187 h 187"/>
                    <a:gd name="T2" fmla="*/ 1 w 308"/>
                    <a:gd name="T3" fmla="*/ 168 h 187"/>
                    <a:gd name="T4" fmla="*/ 0 w 308"/>
                    <a:gd name="T5" fmla="*/ 92 h 187"/>
                    <a:gd name="T6" fmla="*/ 32 w 308"/>
                    <a:gd name="T7" fmla="*/ 0 h 187"/>
                    <a:gd name="T8" fmla="*/ 308 w 308"/>
                    <a:gd name="T9" fmla="*/ 0 h 187"/>
                    <a:gd name="T10" fmla="*/ 308 w 308"/>
                    <a:gd name="T11" fmla="*/ 78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187">
                      <a:moveTo>
                        <a:pt x="2" y="187"/>
                      </a:moveTo>
                      <a:cubicBezTo>
                        <a:pt x="1" y="168"/>
                        <a:pt x="1" y="168"/>
                        <a:pt x="1" y="168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5" y="35"/>
                        <a:pt x="16" y="4"/>
                        <a:pt x="32" y="0"/>
                      </a:cubicBezTo>
                      <a:cubicBezTo>
                        <a:pt x="308" y="0"/>
                        <a:pt x="308" y="0"/>
                        <a:pt x="308" y="0"/>
                      </a:cubicBezTo>
                      <a:cubicBezTo>
                        <a:pt x="308" y="78"/>
                        <a:pt x="308" y="78"/>
                        <a:pt x="308" y="78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3" name="Freeform 83">
                  <a:extLst>
                    <a:ext uri="{FF2B5EF4-FFF2-40B4-BE49-F238E27FC236}">
                      <a16:creationId xmlns:a16="http://schemas.microsoft.com/office/drawing/2014/main" id="{0FB4ABCB-9E17-4F47-AA6F-052908090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4627563"/>
                  <a:ext cx="639763" cy="247650"/>
                </a:xfrm>
                <a:custGeom>
                  <a:avLst/>
                  <a:gdLst>
                    <a:gd name="T0" fmla="*/ 306 w 306"/>
                    <a:gd name="T1" fmla="*/ 9 h 118"/>
                    <a:gd name="T2" fmla="*/ 43 w 306"/>
                    <a:gd name="T3" fmla="*/ 0 h 118"/>
                    <a:gd name="T4" fmla="*/ 0 w 306"/>
                    <a:gd name="T5" fmla="*/ 99 h 118"/>
                    <a:gd name="T6" fmla="*/ 0 w 306"/>
                    <a:gd name="T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6" h="118">
                      <a:moveTo>
                        <a:pt x="306" y="9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7" y="8"/>
                        <a:pt x="3" y="41"/>
                        <a:pt x="0" y="99"/>
                      </a:cubicBezTo>
                      <a:cubicBezTo>
                        <a:pt x="0" y="118"/>
                        <a:pt x="0" y="118"/>
                        <a:pt x="0" y="118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4" name="Freeform 84">
                  <a:extLst>
                    <a:ext uri="{FF2B5EF4-FFF2-40B4-BE49-F238E27FC236}">
                      <a16:creationId xmlns:a16="http://schemas.microsoft.com/office/drawing/2014/main" id="{6E0A4764-E499-45B0-9B93-1AE2260A2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6750" y="4646613"/>
                  <a:ext cx="1266825" cy="355600"/>
                </a:xfrm>
                <a:custGeom>
                  <a:avLst/>
                  <a:gdLst>
                    <a:gd name="T0" fmla="*/ 606 w 606"/>
                    <a:gd name="T1" fmla="*/ 108 h 170"/>
                    <a:gd name="T2" fmla="*/ 526 w 606"/>
                    <a:gd name="T3" fmla="*/ 74 h 170"/>
                    <a:gd name="T4" fmla="*/ 460 w 606"/>
                    <a:gd name="T5" fmla="*/ 113 h 170"/>
                    <a:gd name="T6" fmla="*/ 456 w 606"/>
                    <a:gd name="T7" fmla="*/ 170 h 170"/>
                    <a:gd name="T8" fmla="*/ 218 w 606"/>
                    <a:gd name="T9" fmla="*/ 72 h 170"/>
                    <a:gd name="T10" fmla="*/ 158 w 606"/>
                    <a:gd name="T11" fmla="*/ 105 h 170"/>
                    <a:gd name="T12" fmla="*/ 153 w 606"/>
                    <a:gd name="T13" fmla="*/ 154 h 170"/>
                    <a:gd name="T14" fmla="*/ 56 w 606"/>
                    <a:gd name="T15" fmla="*/ 110 h 170"/>
                    <a:gd name="T16" fmla="*/ 0 w 606"/>
                    <a:gd name="T1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6" h="170">
                      <a:moveTo>
                        <a:pt x="606" y="108"/>
                      </a:moveTo>
                      <a:cubicBezTo>
                        <a:pt x="526" y="74"/>
                        <a:pt x="526" y="74"/>
                        <a:pt x="526" y="74"/>
                      </a:cubicBezTo>
                      <a:cubicBezTo>
                        <a:pt x="486" y="57"/>
                        <a:pt x="464" y="70"/>
                        <a:pt x="460" y="113"/>
                      </a:cubicBezTo>
                      <a:cubicBezTo>
                        <a:pt x="456" y="170"/>
                        <a:pt x="456" y="170"/>
                        <a:pt x="456" y="170"/>
                      </a:cubicBezTo>
                      <a:cubicBezTo>
                        <a:pt x="218" y="72"/>
                        <a:pt x="218" y="72"/>
                        <a:pt x="218" y="72"/>
                      </a:cubicBezTo>
                      <a:cubicBezTo>
                        <a:pt x="181" y="58"/>
                        <a:pt x="161" y="69"/>
                        <a:pt x="158" y="105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56" y="110"/>
                        <a:pt x="56" y="110"/>
                        <a:pt x="56" y="110"/>
                      </a:cubicBezTo>
                      <a:cubicBezTo>
                        <a:pt x="33" y="101"/>
                        <a:pt x="14" y="64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5" name="Freeform 85">
                  <a:extLst>
                    <a:ext uri="{FF2B5EF4-FFF2-40B4-BE49-F238E27FC236}">
                      <a16:creationId xmlns:a16="http://schemas.microsoft.com/office/drawing/2014/main" id="{0B88C732-DAAE-4CF5-9B43-5451D9D9D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2851150" cy="1157288"/>
                </a:xfrm>
                <a:custGeom>
                  <a:avLst/>
                  <a:gdLst>
                    <a:gd name="T0" fmla="*/ 0 w 1364"/>
                    <a:gd name="T1" fmla="*/ 0 h 553"/>
                    <a:gd name="T2" fmla="*/ 147 w 1364"/>
                    <a:gd name="T3" fmla="*/ 226 h 553"/>
                    <a:gd name="T4" fmla="*/ 157 w 1364"/>
                    <a:gd name="T5" fmla="*/ 124 h 553"/>
                    <a:gd name="T6" fmla="*/ 240 w 1364"/>
                    <a:gd name="T7" fmla="*/ 124 h 553"/>
                    <a:gd name="T8" fmla="*/ 451 w 1364"/>
                    <a:gd name="T9" fmla="*/ 241 h 553"/>
                    <a:gd name="T10" fmla="*/ 608 w 1364"/>
                    <a:gd name="T11" fmla="*/ 295 h 553"/>
                    <a:gd name="T12" fmla="*/ 613 w 1364"/>
                    <a:gd name="T13" fmla="*/ 170 h 553"/>
                    <a:gd name="T14" fmla="*/ 675 w 1364"/>
                    <a:gd name="T15" fmla="*/ 137 h 553"/>
                    <a:gd name="T16" fmla="*/ 713 w 1364"/>
                    <a:gd name="T17" fmla="*/ 158 h 553"/>
                    <a:gd name="T18" fmla="*/ 914 w 1364"/>
                    <a:gd name="T19" fmla="*/ 253 h 553"/>
                    <a:gd name="T20" fmla="*/ 923 w 1364"/>
                    <a:gd name="T21" fmla="*/ 127 h 553"/>
                    <a:gd name="T22" fmla="*/ 1051 w 1364"/>
                    <a:gd name="T23" fmla="*/ 165 h 553"/>
                    <a:gd name="T24" fmla="*/ 1215 w 1364"/>
                    <a:gd name="T25" fmla="*/ 230 h 553"/>
                    <a:gd name="T26" fmla="*/ 1225 w 1364"/>
                    <a:gd name="T27" fmla="*/ 146 h 553"/>
                    <a:gd name="T28" fmla="*/ 1288 w 1364"/>
                    <a:gd name="T29" fmla="*/ 118 h 553"/>
                    <a:gd name="T30" fmla="*/ 1364 w 1364"/>
                    <a:gd name="T31" fmla="*/ 164 h 553"/>
                    <a:gd name="T32" fmla="*/ 1364 w 1364"/>
                    <a:gd name="T33" fmla="*/ 310 h 553"/>
                    <a:gd name="T34" fmla="*/ 1279 w 1364"/>
                    <a:gd name="T35" fmla="*/ 277 h 553"/>
                    <a:gd name="T36" fmla="*/ 1216 w 1364"/>
                    <a:gd name="T37" fmla="*/ 330 h 553"/>
                    <a:gd name="T38" fmla="*/ 1216 w 1364"/>
                    <a:gd name="T39" fmla="*/ 438 h 553"/>
                    <a:gd name="T40" fmla="*/ 1136 w 1364"/>
                    <a:gd name="T41" fmla="*/ 373 h 553"/>
                    <a:gd name="T42" fmla="*/ 983 w 1364"/>
                    <a:gd name="T43" fmla="*/ 290 h 553"/>
                    <a:gd name="T44" fmla="*/ 912 w 1364"/>
                    <a:gd name="T45" fmla="*/ 341 h 553"/>
                    <a:gd name="T46" fmla="*/ 912 w 1364"/>
                    <a:gd name="T47" fmla="*/ 456 h 553"/>
                    <a:gd name="T48" fmla="*/ 689 w 1364"/>
                    <a:gd name="T49" fmla="*/ 317 h 553"/>
                    <a:gd name="T50" fmla="*/ 605 w 1364"/>
                    <a:gd name="T51" fmla="*/ 375 h 553"/>
                    <a:gd name="T52" fmla="*/ 605 w 1364"/>
                    <a:gd name="T53" fmla="*/ 553 h 553"/>
                    <a:gd name="T54" fmla="*/ 455 w 1364"/>
                    <a:gd name="T55" fmla="*/ 426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64" h="553">
                      <a:moveTo>
                        <a:pt x="0" y="0"/>
                      </a:moveTo>
                      <a:cubicBezTo>
                        <a:pt x="5" y="83"/>
                        <a:pt x="54" y="158"/>
                        <a:pt x="147" y="226"/>
                      </a:cubicBezTo>
                      <a:cubicBezTo>
                        <a:pt x="157" y="124"/>
                        <a:pt x="157" y="124"/>
                        <a:pt x="157" y="124"/>
                      </a:cubicBezTo>
                      <a:cubicBezTo>
                        <a:pt x="159" y="75"/>
                        <a:pt x="187" y="75"/>
                        <a:pt x="240" y="124"/>
                      </a:cubicBezTo>
                      <a:cubicBezTo>
                        <a:pt x="294" y="165"/>
                        <a:pt x="364" y="204"/>
                        <a:pt x="451" y="241"/>
                      </a:cubicBezTo>
                      <a:cubicBezTo>
                        <a:pt x="608" y="295"/>
                        <a:pt x="608" y="295"/>
                        <a:pt x="608" y="295"/>
                      </a:cubicBezTo>
                      <a:cubicBezTo>
                        <a:pt x="613" y="170"/>
                        <a:pt x="613" y="170"/>
                        <a:pt x="613" y="170"/>
                      </a:cubicBezTo>
                      <a:cubicBezTo>
                        <a:pt x="611" y="129"/>
                        <a:pt x="632" y="118"/>
                        <a:pt x="675" y="137"/>
                      </a:cubicBezTo>
                      <a:cubicBezTo>
                        <a:pt x="688" y="143"/>
                        <a:pt x="701" y="150"/>
                        <a:pt x="713" y="158"/>
                      </a:cubicBezTo>
                      <a:cubicBezTo>
                        <a:pt x="774" y="197"/>
                        <a:pt x="841" y="229"/>
                        <a:pt x="914" y="253"/>
                      </a:cubicBezTo>
                      <a:cubicBezTo>
                        <a:pt x="923" y="127"/>
                        <a:pt x="923" y="127"/>
                        <a:pt x="923" y="127"/>
                      </a:cubicBezTo>
                      <a:cubicBezTo>
                        <a:pt x="923" y="94"/>
                        <a:pt x="966" y="107"/>
                        <a:pt x="1051" y="165"/>
                      </a:cubicBezTo>
                      <a:cubicBezTo>
                        <a:pt x="1102" y="192"/>
                        <a:pt x="1156" y="213"/>
                        <a:pt x="1215" y="230"/>
                      </a:cubicBezTo>
                      <a:cubicBezTo>
                        <a:pt x="1225" y="146"/>
                        <a:pt x="1225" y="146"/>
                        <a:pt x="1225" y="146"/>
                      </a:cubicBezTo>
                      <a:cubicBezTo>
                        <a:pt x="1229" y="103"/>
                        <a:pt x="1250" y="93"/>
                        <a:pt x="1288" y="118"/>
                      </a:cubicBezTo>
                      <a:cubicBezTo>
                        <a:pt x="1309" y="136"/>
                        <a:pt x="1334" y="152"/>
                        <a:pt x="1364" y="164"/>
                      </a:cubicBezTo>
                      <a:cubicBezTo>
                        <a:pt x="1364" y="310"/>
                        <a:pt x="1364" y="310"/>
                        <a:pt x="1364" y="310"/>
                      </a:cubicBezTo>
                      <a:cubicBezTo>
                        <a:pt x="1279" y="277"/>
                        <a:pt x="1279" y="277"/>
                        <a:pt x="1279" y="277"/>
                      </a:cubicBezTo>
                      <a:cubicBezTo>
                        <a:pt x="1236" y="264"/>
                        <a:pt x="1215" y="282"/>
                        <a:pt x="1216" y="330"/>
                      </a:cubicBezTo>
                      <a:cubicBezTo>
                        <a:pt x="1216" y="438"/>
                        <a:pt x="1216" y="438"/>
                        <a:pt x="1216" y="438"/>
                      </a:cubicBezTo>
                      <a:cubicBezTo>
                        <a:pt x="1136" y="373"/>
                        <a:pt x="1136" y="373"/>
                        <a:pt x="1136" y="373"/>
                      </a:cubicBezTo>
                      <a:cubicBezTo>
                        <a:pt x="1077" y="326"/>
                        <a:pt x="1026" y="298"/>
                        <a:pt x="983" y="290"/>
                      </a:cubicBezTo>
                      <a:cubicBezTo>
                        <a:pt x="935" y="273"/>
                        <a:pt x="912" y="290"/>
                        <a:pt x="912" y="341"/>
                      </a:cubicBezTo>
                      <a:cubicBezTo>
                        <a:pt x="912" y="456"/>
                        <a:pt x="912" y="456"/>
                        <a:pt x="912" y="456"/>
                      </a:cubicBezTo>
                      <a:cubicBezTo>
                        <a:pt x="846" y="386"/>
                        <a:pt x="772" y="340"/>
                        <a:pt x="689" y="317"/>
                      </a:cubicBezTo>
                      <a:cubicBezTo>
                        <a:pt x="632" y="298"/>
                        <a:pt x="604" y="317"/>
                        <a:pt x="605" y="375"/>
                      </a:cubicBezTo>
                      <a:cubicBezTo>
                        <a:pt x="605" y="553"/>
                        <a:pt x="605" y="553"/>
                        <a:pt x="605" y="553"/>
                      </a:cubicBezTo>
                      <a:cubicBezTo>
                        <a:pt x="455" y="426"/>
                        <a:pt x="455" y="426"/>
                        <a:pt x="455" y="426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6" name="Line 86">
                  <a:extLst>
                    <a:ext uri="{FF2B5EF4-FFF2-40B4-BE49-F238E27FC236}">
                      <a16:creationId xmlns:a16="http://schemas.microsoft.com/office/drawing/2014/main" id="{9B1F8630-6375-48D6-97CE-063F11FFA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970838" y="2587626"/>
                  <a:ext cx="1588" cy="50800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7" name="Freeform 87">
                  <a:extLst>
                    <a:ext uri="{FF2B5EF4-FFF2-40B4-BE49-F238E27FC236}">
                      <a16:creationId xmlns:a16="http://schemas.microsoft.com/office/drawing/2014/main" id="{88FCEC7E-12F4-45E7-9DC0-79437D06F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942975" cy="908050"/>
                </a:xfrm>
                <a:custGeom>
                  <a:avLst/>
                  <a:gdLst>
                    <a:gd name="T0" fmla="*/ 451 w 451"/>
                    <a:gd name="T1" fmla="*/ 426 h 434"/>
                    <a:gd name="T2" fmla="*/ 414 w 451"/>
                    <a:gd name="T3" fmla="*/ 396 h 434"/>
                    <a:gd name="T4" fmla="*/ 206 w 451"/>
                    <a:gd name="T5" fmla="*/ 330 h 434"/>
                    <a:gd name="T6" fmla="*/ 148 w 451"/>
                    <a:gd name="T7" fmla="*/ 434 h 434"/>
                    <a:gd name="T8" fmla="*/ 58 w 451"/>
                    <a:gd name="T9" fmla="*/ 413 h 434"/>
                    <a:gd name="T10" fmla="*/ 3 w 451"/>
                    <a:gd name="T11" fmla="*/ 220 h 434"/>
                    <a:gd name="T12" fmla="*/ 0 w 451"/>
                    <a:gd name="T13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1" h="434">
                      <a:moveTo>
                        <a:pt x="451" y="426"/>
                      </a:moveTo>
                      <a:cubicBezTo>
                        <a:pt x="414" y="396"/>
                        <a:pt x="414" y="396"/>
                        <a:pt x="414" y="396"/>
                      </a:cubicBezTo>
                      <a:cubicBezTo>
                        <a:pt x="347" y="355"/>
                        <a:pt x="278" y="333"/>
                        <a:pt x="206" y="330"/>
                      </a:cubicBezTo>
                      <a:cubicBezTo>
                        <a:pt x="167" y="323"/>
                        <a:pt x="147" y="357"/>
                        <a:pt x="148" y="434"/>
                      </a:cubicBezTo>
                      <a:cubicBezTo>
                        <a:pt x="116" y="434"/>
                        <a:pt x="86" y="427"/>
                        <a:pt x="58" y="413"/>
                      </a:cubicBezTo>
                      <a:cubicBezTo>
                        <a:pt x="27" y="384"/>
                        <a:pt x="9" y="320"/>
                        <a:pt x="3" y="22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8" name="Line 88">
                  <a:extLst>
                    <a:ext uri="{FF2B5EF4-FFF2-40B4-BE49-F238E27FC236}">
                      <a16:creationId xmlns:a16="http://schemas.microsoft.com/office/drawing/2014/main" id="{BFD9F935-5FB4-4458-82F0-34E159A6E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3650" y="3541713"/>
                  <a:ext cx="0" cy="11113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9" name="Freeform 89">
                  <a:extLst>
                    <a:ext uri="{FF2B5EF4-FFF2-40B4-BE49-F238E27FC236}">
                      <a16:creationId xmlns:a16="http://schemas.microsoft.com/office/drawing/2014/main" id="{28B3F659-A7CD-4F76-B4AC-B039E132B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646363"/>
                  <a:ext cx="2868613" cy="895350"/>
                </a:xfrm>
                <a:custGeom>
                  <a:avLst/>
                  <a:gdLst>
                    <a:gd name="T0" fmla="*/ 1372 w 1372"/>
                    <a:gd name="T1" fmla="*/ 428 h 428"/>
                    <a:gd name="T2" fmla="*/ 1372 w 1372"/>
                    <a:gd name="T3" fmla="*/ 202 h 428"/>
                    <a:gd name="T4" fmla="*/ 1132 w 1372"/>
                    <a:gd name="T5" fmla="*/ 99 h 428"/>
                    <a:gd name="T6" fmla="*/ 1067 w 1372"/>
                    <a:gd name="T7" fmla="*/ 203 h 428"/>
                    <a:gd name="T8" fmla="*/ 826 w 1372"/>
                    <a:gd name="T9" fmla="*/ 83 h 428"/>
                    <a:gd name="T10" fmla="*/ 771 w 1372"/>
                    <a:gd name="T11" fmla="*/ 109 h 428"/>
                    <a:gd name="T12" fmla="*/ 759 w 1372"/>
                    <a:gd name="T13" fmla="*/ 181 h 428"/>
                    <a:gd name="T14" fmla="*/ 686 w 1372"/>
                    <a:gd name="T15" fmla="*/ 136 h 428"/>
                    <a:gd name="T16" fmla="*/ 619 w 1372"/>
                    <a:gd name="T17" fmla="*/ 169 h 428"/>
                    <a:gd name="T18" fmla="*/ 608 w 1372"/>
                    <a:gd name="T19" fmla="*/ 291 h 428"/>
                    <a:gd name="T20" fmla="*/ 261 w 1372"/>
                    <a:gd name="T21" fmla="*/ 132 h 428"/>
                    <a:gd name="T22" fmla="*/ 162 w 1372"/>
                    <a:gd name="T23" fmla="*/ 109 h 428"/>
                    <a:gd name="T24" fmla="*/ 149 w 1372"/>
                    <a:gd name="T25" fmla="*/ 219 h 428"/>
                    <a:gd name="T26" fmla="*/ 14 w 1372"/>
                    <a:gd name="T27" fmla="*/ 68 h 428"/>
                    <a:gd name="T28" fmla="*/ 0 w 1372"/>
                    <a:gd name="T2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428">
                      <a:moveTo>
                        <a:pt x="1372" y="428"/>
                      </a:moveTo>
                      <a:cubicBezTo>
                        <a:pt x="1372" y="202"/>
                        <a:pt x="1372" y="202"/>
                        <a:pt x="1372" y="202"/>
                      </a:cubicBezTo>
                      <a:cubicBezTo>
                        <a:pt x="1284" y="181"/>
                        <a:pt x="1204" y="147"/>
                        <a:pt x="1132" y="99"/>
                      </a:cubicBezTo>
                      <a:cubicBezTo>
                        <a:pt x="1087" y="84"/>
                        <a:pt x="1066" y="118"/>
                        <a:pt x="1067" y="203"/>
                      </a:cubicBezTo>
                      <a:cubicBezTo>
                        <a:pt x="976" y="178"/>
                        <a:pt x="896" y="138"/>
                        <a:pt x="826" y="83"/>
                      </a:cubicBezTo>
                      <a:cubicBezTo>
                        <a:pt x="793" y="68"/>
                        <a:pt x="774" y="77"/>
                        <a:pt x="771" y="109"/>
                      </a:cubicBezTo>
                      <a:cubicBezTo>
                        <a:pt x="759" y="181"/>
                        <a:pt x="759" y="181"/>
                        <a:pt x="759" y="181"/>
                      </a:cubicBezTo>
                      <a:cubicBezTo>
                        <a:pt x="686" y="136"/>
                        <a:pt x="686" y="136"/>
                        <a:pt x="686" y="136"/>
                      </a:cubicBezTo>
                      <a:cubicBezTo>
                        <a:pt x="644" y="111"/>
                        <a:pt x="622" y="122"/>
                        <a:pt x="619" y="169"/>
                      </a:cubicBezTo>
                      <a:cubicBezTo>
                        <a:pt x="608" y="291"/>
                        <a:pt x="608" y="291"/>
                        <a:pt x="608" y="291"/>
                      </a:cubicBezTo>
                      <a:cubicBezTo>
                        <a:pt x="491" y="262"/>
                        <a:pt x="375" y="209"/>
                        <a:pt x="261" y="132"/>
                      </a:cubicBezTo>
                      <a:cubicBezTo>
                        <a:pt x="195" y="75"/>
                        <a:pt x="162" y="68"/>
                        <a:pt x="162" y="109"/>
                      </a:cubicBezTo>
                      <a:cubicBezTo>
                        <a:pt x="149" y="219"/>
                        <a:pt x="149" y="219"/>
                        <a:pt x="149" y="219"/>
                      </a:cubicBezTo>
                      <a:cubicBezTo>
                        <a:pt x="90" y="180"/>
                        <a:pt x="45" y="130"/>
                        <a:pt x="14" y="68"/>
                      </a:cubicBezTo>
                      <a:cubicBezTo>
                        <a:pt x="7" y="50"/>
                        <a:pt x="2" y="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0" name="Freeform 90">
                  <a:extLst>
                    <a:ext uri="{FF2B5EF4-FFF2-40B4-BE49-F238E27FC236}">
                      <a16:creationId xmlns:a16="http://schemas.microsoft.com/office/drawing/2014/main" id="{518AA68F-E817-4BA0-A3CD-F5569C587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646363"/>
                  <a:ext cx="2868613" cy="1152525"/>
                </a:xfrm>
                <a:custGeom>
                  <a:avLst/>
                  <a:gdLst>
                    <a:gd name="T0" fmla="*/ 0 w 1372"/>
                    <a:gd name="T1" fmla="*/ 0 h 551"/>
                    <a:gd name="T2" fmla="*/ 16 w 1372"/>
                    <a:gd name="T3" fmla="*/ 301 h 551"/>
                    <a:gd name="T4" fmla="*/ 16 w 1372"/>
                    <a:gd name="T5" fmla="*/ 303 h 551"/>
                    <a:gd name="T6" fmla="*/ 16 w 1372"/>
                    <a:gd name="T7" fmla="*/ 306 h 551"/>
                    <a:gd name="T8" fmla="*/ 16 w 1372"/>
                    <a:gd name="T9" fmla="*/ 308 h 551"/>
                    <a:gd name="T10" fmla="*/ 151 w 1372"/>
                    <a:gd name="T11" fmla="*/ 429 h 551"/>
                    <a:gd name="T12" fmla="*/ 227 w 1372"/>
                    <a:gd name="T13" fmla="*/ 326 h 551"/>
                    <a:gd name="T14" fmla="*/ 430 w 1372"/>
                    <a:gd name="T15" fmla="*/ 402 h 551"/>
                    <a:gd name="T16" fmla="*/ 613 w 1372"/>
                    <a:gd name="T17" fmla="*/ 551 h 551"/>
                    <a:gd name="T18" fmla="*/ 609 w 1372"/>
                    <a:gd name="T19" fmla="*/ 375 h 551"/>
                    <a:gd name="T20" fmla="*/ 626 w 1372"/>
                    <a:gd name="T21" fmla="*/ 317 h 551"/>
                    <a:gd name="T22" fmla="*/ 678 w 1372"/>
                    <a:gd name="T23" fmla="*/ 307 h 551"/>
                    <a:gd name="T24" fmla="*/ 756 w 1372"/>
                    <a:gd name="T25" fmla="*/ 338 h 551"/>
                    <a:gd name="T26" fmla="*/ 767 w 1372"/>
                    <a:gd name="T27" fmla="*/ 290 h 551"/>
                    <a:gd name="T28" fmla="*/ 919 w 1372"/>
                    <a:gd name="T29" fmla="*/ 298 h 551"/>
                    <a:gd name="T30" fmla="*/ 1066 w 1372"/>
                    <a:gd name="T31" fmla="*/ 415 h 551"/>
                    <a:gd name="T32" fmla="*/ 1072 w 1372"/>
                    <a:gd name="T33" fmla="*/ 299 h 551"/>
                    <a:gd name="T34" fmla="*/ 1179 w 1372"/>
                    <a:gd name="T35" fmla="*/ 281 h 551"/>
                    <a:gd name="T36" fmla="*/ 1372 w 1372"/>
                    <a:gd name="T37" fmla="*/ 428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2" h="551">
                      <a:moveTo>
                        <a:pt x="0" y="0"/>
                      </a:moveTo>
                      <a:cubicBezTo>
                        <a:pt x="16" y="301"/>
                        <a:pt x="16" y="301"/>
                        <a:pt x="16" y="301"/>
                      </a:cubicBezTo>
                      <a:cubicBezTo>
                        <a:pt x="16" y="302"/>
                        <a:pt x="16" y="303"/>
                        <a:pt x="16" y="303"/>
                      </a:cubicBezTo>
                      <a:cubicBezTo>
                        <a:pt x="16" y="304"/>
                        <a:pt x="16" y="305"/>
                        <a:pt x="16" y="306"/>
                      </a:cubicBezTo>
                      <a:cubicBezTo>
                        <a:pt x="16" y="307"/>
                        <a:pt x="16" y="307"/>
                        <a:pt x="16" y="308"/>
                      </a:cubicBezTo>
                      <a:cubicBezTo>
                        <a:pt x="21" y="389"/>
                        <a:pt x="66" y="429"/>
                        <a:pt x="151" y="429"/>
                      </a:cubicBezTo>
                      <a:cubicBezTo>
                        <a:pt x="153" y="348"/>
                        <a:pt x="178" y="313"/>
                        <a:pt x="227" y="326"/>
                      </a:cubicBezTo>
                      <a:cubicBezTo>
                        <a:pt x="298" y="334"/>
                        <a:pt x="366" y="360"/>
                        <a:pt x="430" y="402"/>
                      </a:cubicBezTo>
                      <a:cubicBezTo>
                        <a:pt x="613" y="551"/>
                        <a:pt x="613" y="551"/>
                        <a:pt x="613" y="551"/>
                      </a:cubicBezTo>
                      <a:cubicBezTo>
                        <a:pt x="609" y="375"/>
                        <a:pt x="609" y="375"/>
                        <a:pt x="609" y="375"/>
                      </a:cubicBezTo>
                      <a:cubicBezTo>
                        <a:pt x="609" y="347"/>
                        <a:pt x="615" y="328"/>
                        <a:pt x="626" y="317"/>
                      </a:cubicBezTo>
                      <a:cubicBezTo>
                        <a:pt x="638" y="305"/>
                        <a:pt x="655" y="302"/>
                        <a:pt x="678" y="307"/>
                      </a:cubicBezTo>
                      <a:cubicBezTo>
                        <a:pt x="704" y="316"/>
                        <a:pt x="730" y="326"/>
                        <a:pt x="756" y="338"/>
                      </a:cubicBezTo>
                      <a:cubicBezTo>
                        <a:pt x="767" y="290"/>
                        <a:pt x="767" y="290"/>
                        <a:pt x="767" y="290"/>
                      </a:cubicBezTo>
                      <a:cubicBezTo>
                        <a:pt x="766" y="250"/>
                        <a:pt x="817" y="253"/>
                        <a:pt x="919" y="298"/>
                      </a:cubicBezTo>
                      <a:cubicBezTo>
                        <a:pt x="960" y="315"/>
                        <a:pt x="1009" y="354"/>
                        <a:pt x="1066" y="415"/>
                      </a:cubicBezTo>
                      <a:cubicBezTo>
                        <a:pt x="1072" y="299"/>
                        <a:pt x="1072" y="299"/>
                        <a:pt x="1072" y="299"/>
                      </a:cubicBezTo>
                      <a:cubicBezTo>
                        <a:pt x="1068" y="252"/>
                        <a:pt x="1104" y="246"/>
                        <a:pt x="1179" y="281"/>
                      </a:cubicBezTo>
                      <a:cubicBezTo>
                        <a:pt x="1242" y="316"/>
                        <a:pt x="1307" y="365"/>
                        <a:pt x="1372" y="428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1" name="Freeform 91">
                  <a:extLst>
                    <a:ext uri="{FF2B5EF4-FFF2-40B4-BE49-F238E27FC236}">
                      <a16:creationId xmlns:a16="http://schemas.microsoft.com/office/drawing/2014/main" id="{DFF3E917-94F6-4DBC-9BA2-8A4554769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394201"/>
                  <a:ext cx="2868613" cy="581025"/>
                </a:xfrm>
                <a:custGeom>
                  <a:avLst/>
                  <a:gdLst>
                    <a:gd name="T0" fmla="*/ 1372 w 1372"/>
                    <a:gd name="T1" fmla="*/ 202 h 278"/>
                    <a:gd name="T2" fmla="*/ 1134 w 1372"/>
                    <a:gd name="T3" fmla="*/ 92 h 278"/>
                    <a:gd name="T4" fmla="*/ 1074 w 1372"/>
                    <a:gd name="T5" fmla="*/ 114 h 278"/>
                    <a:gd name="T6" fmla="*/ 1066 w 1372"/>
                    <a:gd name="T7" fmla="*/ 187 h 278"/>
                    <a:gd name="T8" fmla="*/ 967 w 1372"/>
                    <a:gd name="T9" fmla="*/ 127 h 278"/>
                    <a:gd name="T10" fmla="*/ 927 w 1372"/>
                    <a:gd name="T11" fmla="*/ 153 h 278"/>
                    <a:gd name="T12" fmla="*/ 912 w 1372"/>
                    <a:gd name="T13" fmla="*/ 278 h 278"/>
                    <a:gd name="T14" fmla="*/ 535 w 1372"/>
                    <a:gd name="T15" fmla="*/ 121 h 278"/>
                    <a:gd name="T16" fmla="*/ 468 w 1372"/>
                    <a:gd name="T17" fmla="*/ 138 h 278"/>
                    <a:gd name="T18" fmla="*/ 452 w 1372"/>
                    <a:gd name="T19" fmla="*/ 239 h 278"/>
                    <a:gd name="T20" fmla="*/ 261 w 1372"/>
                    <a:gd name="T21" fmla="*/ 133 h 278"/>
                    <a:gd name="T22" fmla="*/ 162 w 1372"/>
                    <a:gd name="T23" fmla="*/ 110 h 278"/>
                    <a:gd name="T24" fmla="*/ 149 w 1372"/>
                    <a:gd name="T25" fmla="*/ 220 h 278"/>
                    <a:gd name="T26" fmla="*/ 14 w 1372"/>
                    <a:gd name="T27" fmla="*/ 69 h 278"/>
                    <a:gd name="T28" fmla="*/ 0 w 1372"/>
                    <a:gd name="T2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278">
                      <a:moveTo>
                        <a:pt x="1372" y="202"/>
                      </a:moveTo>
                      <a:cubicBezTo>
                        <a:pt x="1288" y="178"/>
                        <a:pt x="1209" y="142"/>
                        <a:pt x="1134" y="92"/>
                      </a:cubicBezTo>
                      <a:cubicBezTo>
                        <a:pt x="1099" y="72"/>
                        <a:pt x="1079" y="79"/>
                        <a:pt x="1074" y="114"/>
                      </a:cubicBezTo>
                      <a:cubicBezTo>
                        <a:pt x="1066" y="187"/>
                        <a:pt x="1066" y="187"/>
                        <a:pt x="1066" y="187"/>
                      </a:cubicBezTo>
                      <a:cubicBezTo>
                        <a:pt x="1030" y="168"/>
                        <a:pt x="997" y="148"/>
                        <a:pt x="967" y="127"/>
                      </a:cubicBezTo>
                      <a:cubicBezTo>
                        <a:pt x="942" y="121"/>
                        <a:pt x="929" y="129"/>
                        <a:pt x="927" y="153"/>
                      </a:cubicBezTo>
                      <a:cubicBezTo>
                        <a:pt x="926" y="194"/>
                        <a:pt x="920" y="235"/>
                        <a:pt x="912" y="278"/>
                      </a:cubicBezTo>
                      <a:cubicBezTo>
                        <a:pt x="762" y="245"/>
                        <a:pt x="636" y="193"/>
                        <a:pt x="535" y="121"/>
                      </a:cubicBezTo>
                      <a:cubicBezTo>
                        <a:pt x="494" y="91"/>
                        <a:pt x="471" y="97"/>
                        <a:pt x="468" y="138"/>
                      </a:cubicBezTo>
                      <a:cubicBezTo>
                        <a:pt x="452" y="239"/>
                        <a:pt x="452" y="239"/>
                        <a:pt x="452" y="239"/>
                      </a:cubicBezTo>
                      <a:cubicBezTo>
                        <a:pt x="388" y="211"/>
                        <a:pt x="324" y="175"/>
                        <a:pt x="261" y="133"/>
                      </a:cubicBezTo>
                      <a:cubicBezTo>
                        <a:pt x="195" y="76"/>
                        <a:pt x="162" y="68"/>
                        <a:pt x="162" y="110"/>
                      </a:cubicBezTo>
                      <a:cubicBezTo>
                        <a:pt x="149" y="220"/>
                        <a:pt x="149" y="220"/>
                        <a:pt x="149" y="220"/>
                      </a:cubicBezTo>
                      <a:cubicBezTo>
                        <a:pt x="90" y="181"/>
                        <a:pt x="45" y="130"/>
                        <a:pt x="14" y="69"/>
                      </a:cubicBezTo>
                      <a:cubicBezTo>
                        <a:pt x="7" y="50"/>
                        <a:pt x="2" y="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2" name="Freeform 92">
                  <a:extLst>
                    <a:ext uri="{FF2B5EF4-FFF2-40B4-BE49-F238E27FC236}">
                      <a16:creationId xmlns:a16="http://schemas.microsoft.com/office/drawing/2014/main" id="{D739916D-C5FA-449A-90F3-077E2E86C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394201"/>
                  <a:ext cx="2868613" cy="1185863"/>
                </a:xfrm>
                <a:custGeom>
                  <a:avLst/>
                  <a:gdLst>
                    <a:gd name="T0" fmla="*/ 1372 w 1372"/>
                    <a:gd name="T1" fmla="*/ 207 h 567"/>
                    <a:gd name="T2" fmla="*/ 1372 w 1372"/>
                    <a:gd name="T3" fmla="*/ 412 h 567"/>
                    <a:gd name="T4" fmla="*/ 1204 w 1372"/>
                    <a:gd name="T5" fmla="*/ 285 h 567"/>
                    <a:gd name="T6" fmla="*/ 1073 w 1372"/>
                    <a:gd name="T7" fmla="*/ 285 h 567"/>
                    <a:gd name="T8" fmla="*/ 1066 w 1372"/>
                    <a:gd name="T9" fmla="*/ 334 h 567"/>
                    <a:gd name="T10" fmla="*/ 958 w 1372"/>
                    <a:gd name="T11" fmla="*/ 293 h 567"/>
                    <a:gd name="T12" fmla="*/ 932 w 1372"/>
                    <a:gd name="T13" fmla="*/ 302 h 567"/>
                    <a:gd name="T14" fmla="*/ 915 w 1372"/>
                    <a:gd name="T15" fmla="*/ 338 h 567"/>
                    <a:gd name="T16" fmla="*/ 911 w 1372"/>
                    <a:gd name="T17" fmla="*/ 567 h 567"/>
                    <a:gd name="T18" fmla="*/ 668 w 1372"/>
                    <a:gd name="T19" fmla="*/ 361 h 567"/>
                    <a:gd name="T20" fmla="*/ 594 w 1372"/>
                    <a:gd name="T21" fmla="*/ 318 h 567"/>
                    <a:gd name="T22" fmla="*/ 516 w 1372"/>
                    <a:gd name="T23" fmla="*/ 299 h 567"/>
                    <a:gd name="T24" fmla="*/ 460 w 1372"/>
                    <a:gd name="T25" fmla="*/ 353 h 567"/>
                    <a:gd name="T26" fmla="*/ 455 w 1372"/>
                    <a:gd name="T27" fmla="*/ 427 h 567"/>
                    <a:gd name="T28" fmla="*/ 430 w 1372"/>
                    <a:gd name="T29" fmla="*/ 403 h 567"/>
                    <a:gd name="T30" fmla="*/ 227 w 1372"/>
                    <a:gd name="T31" fmla="*/ 327 h 567"/>
                    <a:gd name="T32" fmla="*/ 151 w 1372"/>
                    <a:gd name="T33" fmla="*/ 430 h 567"/>
                    <a:gd name="T34" fmla="*/ 16 w 1372"/>
                    <a:gd name="T35" fmla="*/ 309 h 567"/>
                    <a:gd name="T36" fmla="*/ 16 w 1372"/>
                    <a:gd name="T37" fmla="*/ 306 h 567"/>
                    <a:gd name="T38" fmla="*/ 16 w 1372"/>
                    <a:gd name="T39" fmla="*/ 305 h 567"/>
                    <a:gd name="T40" fmla="*/ 16 w 1372"/>
                    <a:gd name="T41" fmla="*/ 304 h 567"/>
                    <a:gd name="T42" fmla="*/ 16 w 1372"/>
                    <a:gd name="T43" fmla="*/ 303 h 567"/>
                    <a:gd name="T44" fmla="*/ 16 w 1372"/>
                    <a:gd name="T45" fmla="*/ 302 h 567"/>
                    <a:gd name="T46" fmla="*/ 0 w 1372"/>
                    <a:gd name="T47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72" h="567">
                      <a:moveTo>
                        <a:pt x="1372" y="207"/>
                      </a:moveTo>
                      <a:cubicBezTo>
                        <a:pt x="1372" y="412"/>
                        <a:pt x="1372" y="412"/>
                        <a:pt x="1372" y="412"/>
                      </a:cubicBezTo>
                      <a:cubicBezTo>
                        <a:pt x="1299" y="346"/>
                        <a:pt x="1243" y="303"/>
                        <a:pt x="1204" y="285"/>
                      </a:cubicBezTo>
                      <a:cubicBezTo>
                        <a:pt x="1123" y="249"/>
                        <a:pt x="1079" y="249"/>
                        <a:pt x="1073" y="285"/>
                      </a:cubicBezTo>
                      <a:cubicBezTo>
                        <a:pt x="1066" y="334"/>
                        <a:pt x="1066" y="334"/>
                        <a:pt x="1066" y="334"/>
                      </a:cubicBezTo>
                      <a:cubicBezTo>
                        <a:pt x="1026" y="311"/>
                        <a:pt x="990" y="297"/>
                        <a:pt x="958" y="293"/>
                      </a:cubicBezTo>
                      <a:cubicBezTo>
                        <a:pt x="948" y="293"/>
                        <a:pt x="939" y="296"/>
                        <a:pt x="932" y="302"/>
                      </a:cubicBezTo>
                      <a:cubicBezTo>
                        <a:pt x="924" y="310"/>
                        <a:pt x="918" y="322"/>
                        <a:pt x="915" y="338"/>
                      </a:cubicBezTo>
                      <a:cubicBezTo>
                        <a:pt x="911" y="567"/>
                        <a:pt x="911" y="567"/>
                        <a:pt x="911" y="567"/>
                      </a:cubicBezTo>
                      <a:cubicBezTo>
                        <a:pt x="810" y="477"/>
                        <a:pt x="729" y="408"/>
                        <a:pt x="668" y="361"/>
                      </a:cubicBezTo>
                      <a:cubicBezTo>
                        <a:pt x="643" y="343"/>
                        <a:pt x="618" y="328"/>
                        <a:pt x="594" y="318"/>
                      </a:cubicBezTo>
                      <a:cubicBezTo>
                        <a:pt x="568" y="307"/>
                        <a:pt x="542" y="301"/>
                        <a:pt x="516" y="299"/>
                      </a:cubicBezTo>
                      <a:cubicBezTo>
                        <a:pt x="479" y="289"/>
                        <a:pt x="460" y="307"/>
                        <a:pt x="460" y="353"/>
                      </a:cubicBezTo>
                      <a:cubicBezTo>
                        <a:pt x="455" y="427"/>
                        <a:pt x="455" y="427"/>
                        <a:pt x="455" y="427"/>
                      </a:cubicBezTo>
                      <a:cubicBezTo>
                        <a:pt x="430" y="403"/>
                        <a:pt x="430" y="403"/>
                        <a:pt x="430" y="403"/>
                      </a:cubicBezTo>
                      <a:cubicBezTo>
                        <a:pt x="366" y="360"/>
                        <a:pt x="298" y="335"/>
                        <a:pt x="227" y="327"/>
                      </a:cubicBezTo>
                      <a:cubicBezTo>
                        <a:pt x="178" y="314"/>
                        <a:pt x="153" y="348"/>
                        <a:pt x="151" y="430"/>
                      </a:cubicBezTo>
                      <a:cubicBezTo>
                        <a:pt x="66" y="430"/>
                        <a:pt x="21" y="389"/>
                        <a:pt x="16" y="309"/>
                      </a:cubicBezTo>
                      <a:cubicBezTo>
                        <a:pt x="16" y="308"/>
                        <a:pt x="16" y="307"/>
                        <a:pt x="16" y="306"/>
                      </a:cubicBezTo>
                      <a:cubicBezTo>
                        <a:pt x="16" y="306"/>
                        <a:pt x="16" y="306"/>
                        <a:pt x="16" y="305"/>
                      </a:cubicBezTo>
                      <a:cubicBezTo>
                        <a:pt x="16" y="305"/>
                        <a:pt x="16" y="304"/>
                        <a:pt x="16" y="304"/>
                      </a:cubicBezTo>
                      <a:cubicBezTo>
                        <a:pt x="16" y="304"/>
                        <a:pt x="16" y="303"/>
                        <a:pt x="16" y="303"/>
                      </a:cubicBezTo>
                      <a:cubicBezTo>
                        <a:pt x="16" y="303"/>
                        <a:pt x="16" y="302"/>
                        <a:pt x="16" y="30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3" name="Freeform 93">
                  <a:extLst>
                    <a:ext uri="{FF2B5EF4-FFF2-40B4-BE49-F238E27FC236}">
                      <a16:creationId xmlns:a16="http://schemas.microsoft.com/office/drawing/2014/main" id="{DDC715F9-E58C-4C1C-A019-70E18B014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0" y="4389438"/>
                  <a:ext cx="2855913" cy="1444625"/>
                </a:xfrm>
                <a:custGeom>
                  <a:avLst/>
                  <a:gdLst>
                    <a:gd name="T0" fmla="*/ 0 w 1367"/>
                    <a:gd name="T1" fmla="*/ 0 h 690"/>
                    <a:gd name="T2" fmla="*/ 147 w 1367"/>
                    <a:gd name="T3" fmla="*/ 227 h 690"/>
                    <a:gd name="T4" fmla="*/ 157 w 1367"/>
                    <a:gd name="T5" fmla="*/ 125 h 690"/>
                    <a:gd name="T6" fmla="*/ 240 w 1367"/>
                    <a:gd name="T7" fmla="*/ 125 h 690"/>
                    <a:gd name="T8" fmla="*/ 451 w 1367"/>
                    <a:gd name="T9" fmla="*/ 242 h 690"/>
                    <a:gd name="T10" fmla="*/ 756 w 1367"/>
                    <a:gd name="T11" fmla="*/ 336 h 690"/>
                    <a:gd name="T12" fmla="*/ 769 w 1367"/>
                    <a:gd name="T13" fmla="*/ 182 h 690"/>
                    <a:gd name="T14" fmla="*/ 846 w 1367"/>
                    <a:gd name="T15" fmla="*/ 157 h 690"/>
                    <a:gd name="T16" fmla="*/ 915 w 1367"/>
                    <a:gd name="T17" fmla="*/ 205 h 690"/>
                    <a:gd name="T18" fmla="*/ 919 w 1367"/>
                    <a:gd name="T19" fmla="*/ 138 h 690"/>
                    <a:gd name="T20" fmla="*/ 989 w 1367"/>
                    <a:gd name="T21" fmla="*/ 104 h 690"/>
                    <a:gd name="T22" fmla="*/ 1142 w 1367"/>
                    <a:gd name="T23" fmla="*/ 190 h 690"/>
                    <a:gd name="T24" fmla="*/ 1218 w 1367"/>
                    <a:gd name="T25" fmla="*/ 226 h 690"/>
                    <a:gd name="T26" fmla="*/ 1228 w 1367"/>
                    <a:gd name="T27" fmla="*/ 142 h 690"/>
                    <a:gd name="T28" fmla="*/ 1291 w 1367"/>
                    <a:gd name="T29" fmla="*/ 114 h 690"/>
                    <a:gd name="T30" fmla="*/ 1367 w 1367"/>
                    <a:gd name="T31" fmla="*/ 160 h 690"/>
                    <a:gd name="T32" fmla="*/ 1367 w 1367"/>
                    <a:gd name="T33" fmla="*/ 306 h 690"/>
                    <a:gd name="T34" fmla="*/ 1282 w 1367"/>
                    <a:gd name="T35" fmla="*/ 273 h 690"/>
                    <a:gd name="T36" fmla="*/ 1219 w 1367"/>
                    <a:gd name="T37" fmla="*/ 326 h 690"/>
                    <a:gd name="T38" fmla="*/ 1219 w 1367"/>
                    <a:gd name="T39" fmla="*/ 430 h 690"/>
                    <a:gd name="T40" fmla="*/ 1140 w 1367"/>
                    <a:gd name="T41" fmla="*/ 360 h 690"/>
                    <a:gd name="T42" fmla="*/ 987 w 1367"/>
                    <a:gd name="T43" fmla="*/ 276 h 690"/>
                    <a:gd name="T44" fmla="*/ 909 w 1367"/>
                    <a:gd name="T45" fmla="*/ 337 h 690"/>
                    <a:gd name="T46" fmla="*/ 909 w 1367"/>
                    <a:gd name="T47" fmla="*/ 355 h 690"/>
                    <a:gd name="T48" fmla="*/ 861 w 1367"/>
                    <a:gd name="T49" fmla="*/ 338 h 690"/>
                    <a:gd name="T50" fmla="*/ 763 w 1367"/>
                    <a:gd name="T51" fmla="*/ 403 h 690"/>
                    <a:gd name="T52" fmla="*/ 763 w 1367"/>
                    <a:gd name="T53" fmla="*/ 690 h 690"/>
                    <a:gd name="T54" fmla="*/ 414 w 1367"/>
                    <a:gd name="T55" fmla="*/ 397 h 690"/>
                    <a:gd name="T56" fmla="*/ 206 w 1367"/>
                    <a:gd name="T57" fmla="*/ 331 h 690"/>
                    <a:gd name="T58" fmla="*/ 148 w 1367"/>
                    <a:gd name="T59" fmla="*/ 435 h 690"/>
                    <a:gd name="T60" fmla="*/ 58 w 1367"/>
                    <a:gd name="T61" fmla="*/ 414 h 690"/>
                    <a:gd name="T62" fmla="*/ 3 w 1367"/>
                    <a:gd name="T63" fmla="*/ 221 h 690"/>
                    <a:gd name="T64" fmla="*/ 0 w 1367"/>
                    <a:gd name="T65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7" h="690">
                      <a:moveTo>
                        <a:pt x="0" y="0"/>
                      </a:moveTo>
                      <a:cubicBezTo>
                        <a:pt x="5" y="84"/>
                        <a:pt x="54" y="159"/>
                        <a:pt x="147" y="227"/>
                      </a:cubicBezTo>
                      <a:cubicBezTo>
                        <a:pt x="157" y="125"/>
                        <a:pt x="157" y="125"/>
                        <a:pt x="157" y="125"/>
                      </a:cubicBezTo>
                      <a:cubicBezTo>
                        <a:pt x="159" y="76"/>
                        <a:pt x="187" y="76"/>
                        <a:pt x="240" y="125"/>
                      </a:cubicBezTo>
                      <a:cubicBezTo>
                        <a:pt x="294" y="166"/>
                        <a:pt x="364" y="205"/>
                        <a:pt x="451" y="242"/>
                      </a:cubicBezTo>
                      <a:cubicBezTo>
                        <a:pt x="551" y="281"/>
                        <a:pt x="653" y="312"/>
                        <a:pt x="756" y="336"/>
                      </a:cubicBezTo>
                      <a:cubicBezTo>
                        <a:pt x="769" y="182"/>
                        <a:pt x="769" y="182"/>
                        <a:pt x="769" y="182"/>
                      </a:cubicBezTo>
                      <a:cubicBezTo>
                        <a:pt x="769" y="133"/>
                        <a:pt x="794" y="124"/>
                        <a:pt x="846" y="157"/>
                      </a:cubicBezTo>
                      <a:cubicBezTo>
                        <a:pt x="866" y="174"/>
                        <a:pt x="889" y="190"/>
                        <a:pt x="915" y="205"/>
                      </a:cubicBezTo>
                      <a:cubicBezTo>
                        <a:pt x="919" y="138"/>
                        <a:pt x="919" y="138"/>
                        <a:pt x="919" y="138"/>
                      </a:cubicBezTo>
                      <a:cubicBezTo>
                        <a:pt x="920" y="82"/>
                        <a:pt x="943" y="71"/>
                        <a:pt x="989" y="104"/>
                      </a:cubicBezTo>
                      <a:cubicBezTo>
                        <a:pt x="1032" y="140"/>
                        <a:pt x="1083" y="169"/>
                        <a:pt x="1142" y="190"/>
                      </a:cubicBezTo>
                      <a:cubicBezTo>
                        <a:pt x="1218" y="226"/>
                        <a:pt x="1218" y="226"/>
                        <a:pt x="1218" y="226"/>
                      </a:cubicBezTo>
                      <a:cubicBezTo>
                        <a:pt x="1228" y="142"/>
                        <a:pt x="1228" y="142"/>
                        <a:pt x="1228" y="142"/>
                      </a:cubicBezTo>
                      <a:cubicBezTo>
                        <a:pt x="1232" y="98"/>
                        <a:pt x="1253" y="89"/>
                        <a:pt x="1291" y="114"/>
                      </a:cubicBezTo>
                      <a:cubicBezTo>
                        <a:pt x="1312" y="132"/>
                        <a:pt x="1337" y="147"/>
                        <a:pt x="1367" y="160"/>
                      </a:cubicBezTo>
                      <a:cubicBezTo>
                        <a:pt x="1367" y="306"/>
                        <a:pt x="1367" y="306"/>
                        <a:pt x="1367" y="306"/>
                      </a:cubicBezTo>
                      <a:cubicBezTo>
                        <a:pt x="1282" y="273"/>
                        <a:pt x="1282" y="273"/>
                        <a:pt x="1282" y="273"/>
                      </a:cubicBezTo>
                      <a:cubicBezTo>
                        <a:pt x="1239" y="260"/>
                        <a:pt x="1218" y="277"/>
                        <a:pt x="1219" y="326"/>
                      </a:cubicBezTo>
                      <a:cubicBezTo>
                        <a:pt x="1219" y="430"/>
                        <a:pt x="1219" y="430"/>
                        <a:pt x="1219" y="430"/>
                      </a:cubicBezTo>
                      <a:cubicBezTo>
                        <a:pt x="1140" y="360"/>
                        <a:pt x="1140" y="360"/>
                        <a:pt x="1140" y="360"/>
                      </a:cubicBezTo>
                      <a:cubicBezTo>
                        <a:pt x="1081" y="314"/>
                        <a:pt x="1030" y="286"/>
                        <a:pt x="987" y="276"/>
                      </a:cubicBezTo>
                      <a:cubicBezTo>
                        <a:pt x="939" y="266"/>
                        <a:pt x="913" y="286"/>
                        <a:pt x="909" y="337"/>
                      </a:cubicBezTo>
                      <a:cubicBezTo>
                        <a:pt x="909" y="355"/>
                        <a:pt x="909" y="355"/>
                        <a:pt x="909" y="355"/>
                      </a:cubicBezTo>
                      <a:cubicBezTo>
                        <a:pt x="861" y="338"/>
                        <a:pt x="861" y="338"/>
                        <a:pt x="861" y="338"/>
                      </a:cubicBezTo>
                      <a:cubicBezTo>
                        <a:pt x="790" y="311"/>
                        <a:pt x="757" y="332"/>
                        <a:pt x="763" y="403"/>
                      </a:cubicBezTo>
                      <a:cubicBezTo>
                        <a:pt x="763" y="690"/>
                        <a:pt x="763" y="690"/>
                        <a:pt x="763" y="690"/>
                      </a:cubicBezTo>
                      <a:cubicBezTo>
                        <a:pt x="643" y="582"/>
                        <a:pt x="527" y="484"/>
                        <a:pt x="414" y="397"/>
                      </a:cubicBezTo>
                      <a:cubicBezTo>
                        <a:pt x="347" y="356"/>
                        <a:pt x="278" y="334"/>
                        <a:pt x="206" y="331"/>
                      </a:cubicBezTo>
                      <a:cubicBezTo>
                        <a:pt x="167" y="323"/>
                        <a:pt x="147" y="358"/>
                        <a:pt x="148" y="435"/>
                      </a:cubicBezTo>
                      <a:cubicBezTo>
                        <a:pt x="116" y="435"/>
                        <a:pt x="86" y="428"/>
                        <a:pt x="58" y="414"/>
                      </a:cubicBezTo>
                      <a:cubicBezTo>
                        <a:pt x="27" y="385"/>
                        <a:pt x="9" y="320"/>
                        <a:pt x="3" y="22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" name="Line 94">
                  <a:extLst>
                    <a:ext uri="{FF2B5EF4-FFF2-40B4-BE49-F238E27FC236}">
                      <a16:creationId xmlns:a16="http://schemas.microsoft.com/office/drawing/2014/main" id="{9C32C0C8-02C6-4061-98C4-9209360C3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966075" y="4341813"/>
                  <a:ext cx="3175" cy="47625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5" name="Line 95">
                  <a:extLst>
                    <a:ext uri="{FF2B5EF4-FFF2-40B4-BE49-F238E27FC236}">
                      <a16:creationId xmlns:a16="http://schemas.microsoft.com/office/drawing/2014/main" id="{0C3671B2-7E87-4637-8304-E9BF4DB1A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743450" y="2593976"/>
                  <a:ext cx="1588" cy="52388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6" name="Line 96">
                  <a:extLst>
                    <a:ext uri="{FF2B5EF4-FFF2-40B4-BE49-F238E27FC236}">
                      <a16:creationId xmlns:a16="http://schemas.microsoft.com/office/drawing/2014/main" id="{55B950B6-F124-4523-B954-762A779CA4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743450" y="4343401"/>
                  <a:ext cx="1588" cy="50800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7" name="Freeform 110">
                  <a:extLst>
                    <a:ext uri="{FF2B5EF4-FFF2-40B4-BE49-F238E27FC236}">
                      <a16:creationId xmlns:a16="http://schemas.microsoft.com/office/drawing/2014/main" id="{49C06F16-125E-4326-8682-B0F65291E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3" y="5248276"/>
                  <a:ext cx="117475" cy="115888"/>
                </a:xfrm>
                <a:custGeom>
                  <a:avLst/>
                  <a:gdLst>
                    <a:gd name="T0" fmla="*/ 0 w 74"/>
                    <a:gd name="T1" fmla="*/ 0 h 73"/>
                    <a:gd name="T2" fmla="*/ 0 w 74"/>
                    <a:gd name="T3" fmla="*/ 73 h 73"/>
                    <a:gd name="T4" fmla="*/ 74 w 74"/>
                    <a:gd name="T5" fmla="*/ 73 h 73"/>
                    <a:gd name="T6" fmla="*/ 74 w 74"/>
                    <a:gd name="T7" fmla="*/ 0 h 73"/>
                    <a:gd name="T8" fmla="*/ 0 w 74"/>
                    <a:gd name="T9" fmla="*/ 0 h 73"/>
                    <a:gd name="T10" fmla="*/ 0 w 74"/>
                    <a:gd name="T1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74" y="73"/>
                      </a:lnTo>
                      <a:lnTo>
                        <a:pt x="7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8" name="Freeform 111">
                  <a:extLst>
                    <a:ext uri="{FF2B5EF4-FFF2-40B4-BE49-F238E27FC236}">
                      <a16:creationId xmlns:a16="http://schemas.microsoft.com/office/drawing/2014/main" id="{47BAACC5-C3BD-43C8-91A5-346B245A7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7838" y="3482976"/>
                  <a:ext cx="128588" cy="128588"/>
                </a:xfrm>
                <a:custGeom>
                  <a:avLst/>
                  <a:gdLst>
                    <a:gd name="T0" fmla="*/ 0 w 81"/>
                    <a:gd name="T1" fmla="*/ 0 h 81"/>
                    <a:gd name="T2" fmla="*/ 0 w 81"/>
                    <a:gd name="T3" fmla="*/ 81 h 81"/>
                    <a:gd name="T4" fmla="*/ 81 w 81"/>
                    <a:gd name="T5" fmla="*/ 81 h 81"/>
                    <a:gd name="T6" fmla="*/ 81 w 81"/>
                    <a:gd name="T7" fmla="*/ 0 h 81"/>
                    <a:gd name="T8" fmla="*/ 0 w 81"/>
                    <a:gd name="T9" fmla="*/ 0 h 81"/>
                    <a:gd name="T10" fmla="*/ 0 w 81"/>
                    <a:gd name="T11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81" y="81"/>
                      </a:lnTo>
                      <a:lnTo>
                        <a:pt x="8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FF3898D-C87F-4BD3-814F-16F57BCEB9DF}"/>
                  </a:ext>
                </a:extLst>
              </p:cNvPr>
              <p:cNvSpPr txBox="1"/>
              <p:nvPr/>
            </p:nvSpPr>
            <p:spPr>
              <a:xfrm>
                <a:off x="1260489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5C9BB5-9E97-47D5-9703-AD25BB544B29}"/>
                  </a:ext>
                </a:extLst>
              </p:cNvPr>
              <p:cNvSpPr txBox="1"/>
              <p:nvPr/>
            </p:nvSpPr>
            <p:spPr>
              <a:xfrm>
                <a:off x="157736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0E8EFF7-6C72-463A-88E7-3D437B58C0FE}"/>
                  </a:ext>
                </a:extLst>
              </p:cNvPr>
              <p:cNvSpPr txBox="1"/>
              <p:nvPr/>
            </p:nvSpPr>
            <p:spPr>
              <a:xfrm>
                <a:off x="222502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09EAA17-4B80-4565-9536-9C3131C1E489}"/>
                  </a:ext>
                </a:extLst>
              </p:cNvPr>
              <p:cNvSpPr txBox="1"/>
              <p:nvPr/>
            </p:nvSpPr>
            <p:spPr>
              <a:xfrm>
                <a:off x="285141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10CA1DD-4769-44CD-B322-CA8DC6F424C3}"/>
                  </a:ext>
                </a:extLst>
              </p:cNvPr>
              <p:cNvSpPr txBox="1"/>
              <p:nvPr/>
            </p:nvSpPr>
            <p:spPr>
              <a:xfrm>
                <a:off x="349907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DE84F3B-C3E1-4C41-AADE-4CC9234D0699}"/>
                  </a:ext>
                </a:extLst>
              </p:cNvPr>
              <p:cNvSpPr txBox="1"/>
              <p:nvPr/>
            </p:nvSpPr>
            <p:spPr>
              <a:xfrm>
                <a:off x="412593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4C86F54-086C-4D23-A82F-721F84DECC9D}"/>
                  </a:ext>
                </a:extLst>
              </p:cNvPr>
              <p:cNvSpPr txBox="1"/>
              <p:nvPr/>
            </p:nvSpPr>
            <p:spPr>
              <a:xfrm>
                <a:off x="4484709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C20BE1E-2F76-49CD-AA22-4EAE3359793C}"/>
                  </a:ext>
                </a:extLst>
              </p:cNvPr>
              <p:cNvSpPr txBox="1"/>
              <p:nvPr/>
            </p:nvSpPr>
            <p:spPr>
              <a:xfrm>
                <a:off x="480158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167D64C-AB64-4782-8F5D-96ABF4D991DE}"/>
                  </a:ext>
                </a:extLst>
              </p:cNvPr>
              <p:cNvSpPr txBox="1"/>
              <p:nvPr/>
            </p:nvSpPr>
            <p:spPr>
              <a:xfrm>
                <a:off x="544924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9D9EB21-E312-45E1-920F-34AB37BA20A6}"/>
                  </a:ext>
                </a:extLst>
              </p:cNvPr>
              <p:cNvSpPr txBox="1"/>
              <p:nvPr/>
            </p:nvSpPr>
            <p:spPr>
              <a:xfrm>
                <a:off x="607563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4CEE7C-EF80-4B28-8E50-9A04118D3231}"/>
                  </a:ext>
                </a:extLst>
              </p:cNvPr>
              <p:cNvSpPr txBox="1"/>
              <p:nvPr/>
            </p:nvSpPr>
            <p:spPr>
              <a:xfrm>
                <a:off x="672329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97CC352-65F8-4DC1-917E-75DCEDF16FDA}"/>
                  </a:ext>
                </a:extLst>
              </p:cNvPr>
              <p:cNvSpPr txBox="1"/>
              <p:nvPr/>
            </p:nvSpPr>
            <p:spPr>
              <a:xfrm>
                <a:off x="736031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F2CD972-8B99-4E76-990F-4B5B2B934280}"/>
                  </a:ext>
                </a:extLst>
              </p:cNvPr>
              <p:cNvSpPr txBox="1"/>
              <p:nvPr/>
            </p:nvSpPr>
            <p:spPr>
              <a:xfrm>
                <a:off x="771977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528A9A7-6E9C-4792-B303-9EFA8B1C3AD2}"/>
                  </a:ext>
                </a:extLst>
              </p:cNvPr>
              <p:cNvSpPr txBox="1"/>
              <p:nvPr/>
            </p:nvSpPr>
            <p:spPr>
              <a:xfrm>
                <a:off x="803665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AB7CA1E-02AA-415F-BBCB-7CD119125AEA}"/>
                  </a:ext>
                </a:extLst>
              </p:cNvPr>
              <p:cNvSpPr txBox="1"/>
              <p:nvPr/>
            </p:nvSpPr>
            <p:spPr>
              <a:xfrm>
                <a:off x="8684311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7B248EC-6C3C-4019-85E3-05878C0354CB}"/>
                  </a:ext>
                </a:extLst>
              </p:cNvPr>
              <p:cNvSpPr txBox="1"/>
              <p:nvPr/>
            </p:nvSpPr>
            <p:spPr>
              <a:xfrm>
                <a:off x="931070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11D3364-DFBC-4A30-AB72-65FC662C1EFD}"/>
                  </a:ext>
                </a:extLst>
              </p:cNvPr>
              <p:cNvSpPr txBox="1"/>
              <p:nvPr/>
            </p:nvSpPr>
            <p:spPr>
              <a:xfrm>
                <a:off x="9958357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30EAD90-45D5-4848-BF6D-3D7178F172B0}"/>
                  </a:ext>
                </a:extLst>
              </p:cNvPr>
              <p:cNvSpPr txBox="1"/>
              <p:nvPr/>
            </p:nvSpPr>
            <p:spPr>
              <a:xfrm>
                <a:off x="1058474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3F76996-5EF0-478D-8B0C-B5A8292D303A}"/>
                  </a:ext>
                </a:extLst>
              </p:cNvPr>
              <p:cNvSpPr txBox="1"/>
              <p:nvPr/>
            </p:nvSpPr>
            <p:spPr>
              <a:xfrm>
                <a:off x="893595" y="6023328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0,1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3B5C759A-F4C3-4961-B0BF-47EF2E7032F6}"/>
                  </a:ext>
                </a:extLst>
              </p:cNvPr>
              <p:cNvSpPr txBox="1"/>
              <p:nvPr/>
            </p:nvSpPr>
            <p:spPr>
              <a:xfrm>
                <a:off x="893595" y="5809530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0,2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10C9F8D-A520-44CA-8AA8-FFD1CE63C021}"/>
                  </a:ext>
                </a:extLst>
              </p:cNvPr>
              <p:cNvSpPr txBox="1"/>
              <p:nvPr/>
            </p:nvSpPr>
            <p:spPr>
              <a:xfrm>
                <a:off x="893595" y="5522777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0,5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B90DF7C-9E83-4754-9676-B43BB483C3DD}"/>
                  </a:ext>
                </a:extLst>
              </p:cNvPr>
              <p:cNvSpPr txBox="1"/>
              <p:nvPr/>
            </p:nvSpPr>
            <p:spPr>
              <a:xfrm>
                <a:off x="988410" y="5310003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9F95A08-C8A9-47BB-805B-EA059399C2B2}"/>
                  </a:ext>
                </a:extLst>
              </p:cNvPr>
              <p:cNvSpPr txBox="1"/>
              <p:nvPr/>
            </p:nvSpPr>
            <p:spPr>
              <a:xfrm>
                <a:off x="988410" y="5108088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8960111-0D22-4BE7-9BB4-3D702120FEF0}"/>
                  </a:ext>
                </a:extLst>
              </p:cNvPr>
              <p:cNvSpPr txBox="1"/>
              <p:nvPr/>
            </p:nvSpPr>
            <p:spPr>
              <a:xfrm>
                <a:off x="988410" y="4789704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5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7E4A252-483A-4BA2-98AE-0D1DFAA16FA6}"/>
                  </a:ext>
                </a:extLst>
              </p:cNvPr>
              <p:cNvSpPr txBox="1"/>
              <p:nvPr/>
            </p:nvSpPr>
            <p:spPr>
              <a:xfrm>
                <a:off x="925200" y="4577262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10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7B1EBF35-53FC-4B2D-AB21-6B302BC564F4}"/>
                  </a:ext>
                </a:extLst>
              </p:cNvPr>
              <p:cNvSpPr txBox="1"/>
              <p:nvPr/>
            </p:nvSpPr>
            <p:spPr>
              <a:xfrm>
                <a:off x="925200" y="4375866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20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52DFA63-53CF-46CD-8BC1-0BB90A169570}"/>
                  </a:ext>
                </a:extLst>
              </p:cNvPr>
              <p:cNvSpPr txBox="1"/>
              <p:nvPr/>
            </p:nvSpPr>
            <p:spPr>
              <a:xfrm>
                <a:off x="893595" y="4259037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0,1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626C35E-B362-478A-8C6F-DF99243CAC22}"/>
                  </a:ext>
                </a:extLst>
              </p:cNvPr>
              <p:cNvSpPr txBox="1"/>
              <p:nvPr/>
            </p:nvSpPr>
            <p:spPr>
              <a:xfrm>
                <a:off x="893595" y="4046312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0,2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6D20A0E-49A2-4911-9027-C09AFCC812E5}"/>
                  </a:ext>
                </a:extLst>
              </p:cNvPr>
              <p:cNvSpPr txBox="1"/>
              <p:nvPr/>
            </p:nvSpPr>
            <p:spPr>
              <a:xfrm>
                <a:off x="893595" y="3781018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0,5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B4249AC-DF93-4C35-8F77-610E0AEC775C}"/>
                  </a:ext>
                </a:extLst>
              </p:cNvPr>
              <p:cNvSpPr txBox="1"/>
              <p:nvPr/>
            </p:nvSpPr>
            <p:spPr>
              <a:xfrm>
                <a:off x="988410" y="3546496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43E28C6C-8CCE-414A-88D9-D6D47202ED07}"/>
                  </a:ext>
                </a:extLst>
              </p:cNvPr>
              <p:cNvSpPr txBox="1"/>
              <p:nvPr/>
            </p:nvSpPr>
            <p:spPr>
              <a:xfrm>
                <a:off x="988410" y="3334452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7F44B7-2E85-4B5B-9AB0-D296EF0EBCE0}"/>
                  </a:ext>
                </a:extLst>
              </p:cNvPr>
              <p:cNvSpPr txBox="1"/>
              <p:nvPr/>
            </p:nvSpPr>
            <p:spPr>
              <a:xfrm>
                <a:off x="988410" y="3047307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5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C7F41F4-81A3-490C-8095-1127448F673E}"/>
                  </a:ext>
                </a:extLst>
              </p:cNvPr>
              <p:cNvSpPr txBox="1"/>
              <p:nvPr/>
            </p:nvSpPr>
            <p:spPr>
              <a:xfrm>
                <a:off x="925200" y="2824428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E56CDE0-DD8D-4CD7-B1CF-6B735586607C}"/>
                  </a:ext>
                </a:extLst>
              </p:cNvPr>
              <p:cNvSpPr txBox="1"/>
              <p:nvPr/>
            </p:nvSpPr>
            <p:spPr>
              <a:xfrm>
                <a:off x="925200" y="2612254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810AE6B-1A1F-4152-BF09-326E3029EBD7}"/>
                  </a:ext>
                </a:extLst>
              </p:cNvPr>
              <p:cNvSpPr txBox="1"/>
              <p:nvPr/>
            </p:nvSpPr>
            <p:spPr>
              <a:xfrm>
                <a:off x="3685550" y="6340835"/>
                <a:ext cx="4526902" cy="28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/>
                  <a:t>Time after the first cabotegravir LA intramuscular injection (month)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3BFB1482-640E-4430-8E91-B69451781DA7}"/>
                  </a:ext>
                </a:extLst>
              </p:cNvPr>
              <p:cNvSpPr txBox="1"/>
              <p:nvPr/>
            </p:nvSpPr>
            <p:spPr>
              <a:xfrm>
                <a:off x="6595311" y="4021150"/>
                <a:ext cx="962551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RI (Sim#16)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8DCA3B2-8808-4303-BE2F-DECD5F91C568}"/>
                  </a:ext>
                </a:extLst>
              </p:cNvPr>
              <p:cNvSpPr txBox="1"/>
              <p:nvPr/>
            </p:nvSpPr>
            <p:spPr>
              <a:xfrm>
                <a:off x="6601274" y="4191286"/>
                <a:ext cx="786967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RI (Sim#17)</a:t>
                </a:r>
              </a:p>
            </p:txBody>
          </p: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ADEA8612-1D58-42D0-9FB4-DBC4F3C99E58}"/>
                  </a:ext>
                </a:extLst>
              </p:cNvPr>
              <p:cNvGrpSpPr/>
              <p:nvPr/>
            </p:nvGrpSpPr>
            <p:grpSpPr>
              <a:xfrm>
                <a:off x="6426705" y="4085033"/>
                <a:ext cx="171450" cy="130175"/>
                <a:chOff x="4536855" y="5701787"/>
                <a:chExt cx="171450" cy="130175"/>
              </a:xfrm>
            </p:grpSpPr>
            <p:sp>
              <p:nvSpPr>
                <p:cNvPr id="82" name="Freeform 101">
                  <a:extLst>
                    <a:ext uri="{FF2B5EF4-FFF2-40B4-BE49-F238E27FC236}">
                      <a16:creationId xmlns:a16="http://schemas.microsoft.com/office/drawing/2014/main" id="{5B217037-483C-4F34-97CC-0BB05ED19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Freeform 102">
                  <a:extLst>
                    <a:ext uri="{FF2B5EF4-FFF2-40B4-BE49-F238E27FC236}">
                      <a16:creationId xmlns:a16="http://schemas.microsoft.com/office/drawing/2014/main" id="{0DC818B4-63DF-4123-BF58-4B428D7A6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4" name="Freeform 114">
                  <a:extLst>
                    <a:ext uri="{FF2B5EF4-FFF2-40B4-BE49-F238E27FC236}">
                      <a16:creationId xmlns:a16="http://schemas.microsoft.com/office/drawing/2014/main" id="{23C61135-B135-4D80-94B0-ABBD71A0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48" name="Freeform 114">
                <a:extLst>
                  <a:ext uri="{FF2B5EF4-FFF2-40B4-BE49-F238E27FC236}">
                    <a16:creationId xmlns:a16="http://schemas.microsoft.com/office/drawing/2014/main" id="{0499A665-BBCE-4244-8CE5-926E4FBBA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705" y="4309878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C4DE2D26-EFD5-4998-BE5A-3165DF09385B}"/>
                  </a:ext>
                </a:extLst>
              </p:cNvPr>
              <p:cNvSpPr txBox="1"/>
              <p:nvPr/>
            </p:nvSpPr>
            <p:spPr>
              <a:xfrm>
                <a:off x="4761535" y="5717501"/>
                <a:ext cx="962551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RI (Sim#27)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28472690-C79A-4708-A245-4A678C3EBE0F}"/>
                  </a:ext>
                </a:extLst>
              </p:cNvPr>
              <p:cNvSpPr txBox="1"/>
              <p:nvPr/>
            </p:nvSpPr>
            <p:spPr>
              <a:xfrm>
                <a:off x="4767498" y="5887636"/>
                <a:ext cx="786967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RI (Sim#28)</a:t>
                </a: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2E47ED1D-3FB2-4D08-8E4F-8F53388B3483}"/>
                  </a:ext>
                </a:extLst>
              </p:cNvPr>
              <p:cNvGrpSpPr/>
              <p:nvPr/>
            </p:nvGrpSpPr>
            <p:grpSpPr>
              <a:xfrm>
                <a:off x="4550397" y="5781383"/>
                <a:ext cx="171450" cy="130175"/>
                <a:chOff x="4536855" y="5701787"/>
                <a:chExt cx="171450" cy="130175"/>
              </a:xfrm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6C073584-F1E5-486F-8D87-88858C160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22B15133-A14D-4F9E-B706-F4ED0B8F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1" name="Freeform 114">
                  <a:extLst>
                    <a:ext uri="{FF2B5EF4-FFF2-40B4-BE49-F238E27FC236}">
                      <a16:creationId xmlns:a16="http://schemas.microsoft.com/office/drawing/2014/main" id="{F7876B72-B965-46E6-B430-A8097CE3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3E499F9C-D148-4484-9EF3-00C377414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397" y="6016661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C8825B0-3085-46A9-8016-ECA9FF577849}"/>
                  </a:ext>
                </a:extLst>
              </p:cNvPr>
              <p:cNvSpPr txBox="1"/>
              <p:nvPr/>
            </p:nvSpPr>
            <p:spPr>
              <a:xfrm>
                <a:off x="9932011" y="4029726"/>
                <a:ext cx="83964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OB (Sim#35)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C987FDC8-8953-470E-87B0-AC9058C9936C}"/>
                  </a:ext>
                </a:extLst>
              </p:cNvPr>
              <p:cNvSpPr txBox="1"/>
              <p:nvPr/>
            </p:nvSpPr>
            <p:spPr>
              <a:xfrm>
                <a:off x="9937974" y="4189430"/>
                <a:ext cx="1015226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OB (Sim#16)</a:t>
                </a:r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4FDC8940-480D-4C0F-8992-46FE109E34CC}"/>
                  </a:ext>
                </a:extLst>
              </p:cNvPr>
              <p:cNvGrpSpPr/>
              <p:nvPr/>
            </p:nvGrpSpPr>
            <p:grpSpPr>
              <a:xfrm>
                <a:off x="9720873" y="4093609"/>
                <a:ext cx="171450" cy="130175"/>
                <a:chOff x="4536855" y="5701787"/>
                <a:chExt cx="171450" cy="130175"/>
              </a:xfrm>
            </p:grpSpPr>
            <p:sp>
              <p:nvSpPr>
                <p:cNvPr id="76" name="Freeform 101">
                  <a:extLst>
                    <a:ext uri="{FF2B5EF4-FFF2-40B4-BE49-F238E27FC236}">
                      <a16:creationId xmlns:a16="http://schemas.microsoft.com/office/drawing/2014/main" id="{46E3C64E-46B7-4F62-946E-372C2C146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Freeform 102">
                  <a:extLst>
                    <a:ext uri="{FF2B5EF4-FFF2-40B4-BE49-F238E27FC236}">
                      <a16:creationId xmlns:a16="http://schemas.microsoft.com/office/drawing/2014/main" id="{91CD2ADB-C348-4AA5-A589-8C7F1AF90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8" name="Freeform 114">
                  <a:extLst>
                    <a:ext uri="{FF2B5EF4-FFF2-40B4-BE49-F238E27FC236}">
                      <a16:creationId xmlns:a16="http://schemas.microsoft.com/office/drawing/2014/main" id="{0EDE2E33-BB06-4DD1-8C00-F28CCDB8E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F40BDD3B-1799-4BED-AC7E-9A91777B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0873" y="4308020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46CC8D5-09A1-4A8D-95C2-5BA1423B549F}"/>
                  </a:ext>
                </a:extLst>
              </p:cNvPr>
              <p:cNvSpPr txBox="1"/>
              <p:nvPr/>
            </p:nvSpPr>
            <p:spPr>
              <a:xfrm>
                <a:off x="9932011" y="5715073"/>
                <a:ext cx="83964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OB (Sim#38)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CDD2F017-2559-4FAD-95A2-DEE826D9DE1B}"/>
                  </a:ext>
                </a:extLst>
              </p:cNvPr>
              <p:cNvSpPr txBox="1"/>
              <p:nvPr/>
            </p:nvSpPr>
            <p:spPr>
              <a:xfrm>
                <a:off x="9937974" y="5874766"/>
                <a:ext cx="1015226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OB (Sim#21)</a:t>
                </a:r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66B4D746-C2A7-4FCB-B609-89898C3924C4}"/>
                  </a:ext>
                </a:extLst>
              </p:cNvPr>
              <p:cNvGrpSpPr/>
              <p:nvPr/>
            </p:nvGrpSpPr>
            <p:grpSpPr>
              <a:xfrm>
                <a:off x="9720873" y="5778954"/>
                <a:ext cx="171450" cy="130177"/>
                <a:chOff x="4536855" y="5806127"/>
                <a:chExt cx="171450" cy="130177"/>
              </a:xfrm>
            </p:grpSpPr>
            <p:sp>
              <p:nvSpPr>
                <p:cNvPr id="73" name="Freeform 101">
                  <a:extLst>
                    <a:ext uri="{FF2B5EF4-FFF2-40B4-BE49-F238E27FC236}">
                      <a16:creationId xmlns:a16="http://schemas.microsoft.com/office/drawing/2014/main" id="{FB75C81E-D0FD-4B52-86AF-731129391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80612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4" name="Freeform 102">
                  <a:extLst>
                    <a:ext uri="{FF2B5EF4-FFF2-40B4-BE49-F238E27FC236}">
                      <a16:creationId xmlns:a16="http://schemas.microsoft.com/office/drawing/2014/main" id="{5339DEC7-B0C7-46AA-90FC-98F242E3F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868041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114">
                  <a:extLst>
                    <a:ext uri="{FF2B5EF4-FFF2-40B4-BE49-F238E27FC236}">
                      <a16:creationId xmlns:a16="http://schemas.microsoft.com/office/drawing/2014/main" id="{97176423-21D5-4915-9A4E-F35B68B9A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868041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14">
                <a:extLst>
                  <a:ext uri="{FF2B5EF4-FFF2-40B4-BE49-F238E27FC236}">
                    <a16:creationId xmlns:a16="http://schemas.microsoft.com/office/drawing/2014/main" id="{8FE12508-30A7-4894-99A6-F7E4D1F33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0873" y="6023706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3E2CD555-527A-47EE-B518-F9BEBCB9AC33}"/>
                  </a:ext>
                </a:extLst>
              </p:cNvPr>
              <p:cNvSpPr/>
              <p:nvPr/>
            </p:nvSpPr>
            <p:spPr bwMode="auto">
              <a:xfrm>
                <a:off x="6398130" y="3685482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82FAA8FF-9B11-4A28-A8F5-7FDFD31111DA}"/>
                  </a:ext>
                </a:extLst>
              </p:cNvPr>
              <p:cNvSpPr/>
              <p:nvPr/>
            </p:nvSpPr>
            <p:spPr bwMode="auto">
              <a:xfrm>
                <a:off x="6733597" y="365693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4CC5AF1B-4966-4B75-831B-F533389BA539}"/>
                  </a:ext>
                </a:extLst>
              </p:cNvPr>
              <p:cNvSpPr/>
              <p:nvPr/>
            </p:nvSpPr>
            <p:spPr bwMode="auto">
              <a:xfrm>
                <a:off x="7070923" y="545721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A4DF7791-3965-4351-A1BC-C5932AAC6045}"/>
                  </a:ext>
                </a:extLst>
              </p:cNvPr>
              <p:cNvSpPr/>
              <p:nvPr/>
            </p:nvSpPr>
            <p:spPr bwMode="auto">
              <a:xfrm>
                <a:off x="7366002" y="539784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664C324-3BA9-4A9F-9065-CD89AD41EBB3}"/>
                  </a:ext>
                </a:extLst>
              </p:cNvPr>
              <p:cNvSpPr/>
              <p:nvPr/>
            </p:nvSpPr>
            <p:spPr bwMode="auto">
              <a:xfrm>
                <a:off x="5571531" y="3750570"/>
                <a:ext cx="365125" cy="385547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59EE5E-0C45-4098-9BEB-C840D0CF8A60}"/>
                  </a:ext>
                </a:extLst>
              </p:cNvPr>
              <p:cNvSpPr/>
              <p:nvPr/>
            </p:nvSpPr>
            <p:spPr bwMode="auto">
              <a:xfrm>
                <a:off x="6128335" y="5484199"/>
                <a:ext cx="450396" cy="385547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5E65E55-C974-4C42-80B4-6805C30A879D}"/>
                  </a:ext>
                </a:extLst>
              </p:cNvPr>
              <p:cNvSpPr txBox="1"/>
              <p:nvPr/>
            </p:nvSpPr>
            <p:spPr>
              <a:xfrm>
                <a:off x="1621250" y="4366395"/>
                <a:ext cx="2541050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2</a:t>
                </a:r>
                <a:r>
                  <a:rPr lang="en-US" sz="1000" b="1" baseline="30000">
                    <a:latin typeface="+mj-lt"/>
                  </a:rPr>
                  <a:t>nd</a:t>
                </a:r>
                <a:r>
                  <a:rPr lang="en-US" sz="1000" b="1">
                    <a:latin typeface="+mj-lt"/>
                  </a:rPr>
                  <a:t> injection delayed by 1 week (Sim #2)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581AA17B-2120-460A-B974-A712722FA269}"/>
                  </a:ext>
                </a:extLst>
              </p:cNvPr>
              <p:cNvSpPr txBox="1"/>
              <p:nvPr/>
            </p:nvSpPr>
            <p:spPr>
              <a:xfrm>
                <a:off x="4983841" y="4366395"/>
                <a:ext cx="2089799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4</a:t>
                </a:r>
                <a:r>
                  <a:rPr lang="en-US" sz="1000" b="1" baseline="30000">
                    <a:latin typeface="+mj-lt"/>
                  </a:rPr>
                  <a:t>th</a:t>
                </a:r>
                <a:r>
                  <a:rPr lang="en-US" sz="1000" b="1">
                    <a:latin typeface="+mj-lt"/>
                  </a:rPr>
                  <a:t> injection delayed by 1 month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F2EBB04-1ACA-4676-845B-36F2A6797152}"/>
                  </a:ext>
                </a:extLst>
              </p:cNvPr>
              <p:cNvSpPr txBox="1"/>
              <p:nvPr/>
            </p:nvSpPr>
            <p:spPr>
              <a:xfrm>
                <a:off x="7968186" y="4366395"/>
                <a:ext cx="2556851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Oral bridging for 2 months (re-initiation)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90163CCF-3233-4A5D-8A22-37FEC9D14593}"/>
                  </a:ext>
                </a:extLst>
              </p:cNvPr>
              <p:cNvSpPr txBox="1"/>
              <p:nvPr/>
            </p:nvSpPr>
            <p:spPr>
              <a:xfrm>
                <a:off x="1751172" y="2615749"/>
                <a:ext cx="2191637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Q2M  regimen with delay (Sim #1)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0A4B0B36-B92E-4414-AC76-9E1F5FCB9464}"/>
                  </a:ext>
                </a:extLst>
              </p:cNvPr>
              <p:cNvSpPr txBox="1"/>
              <p:nvPr/>
            </p:nvSpPr>
            <p:spPr>
              <a:xfrm>
                <a:off x="4938181" y="2615749"/>
                <a:ext cx="2091554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3</a:t>
                </a:r>
                <a:r>
                  <a:rPr lang="en-US" sz="1000" b="1" baseline="30000">
                    <a:latin typeface="+mj-lt"/>
                  </a:rPr>
                  <a:t>rd</a:t>
                </a:r>
                <a:r>
                  <a:rPr lang="en-US" sz="1000" b="1">
                    <a:latin typeface="+mj-lt"/>
                  </a:rPr>
                  <a:t> injection delayed by 1 month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B9D3628F-4B68-48CC-B4C2-F373C4CE25F5}"/>
                  </a:ext>
                </a:extLst>
              </p:cNvPr>
              <p:cNvSpPr txBox="1"/>
              <p:nvPr/>
            </p:nvSpPr>
            <p:spPr>
              <a:xfrm>
                <a:off x="7896509" y="2615749"/>
                <a:ext cx="2683272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Oral bridging for 1 month (no re-initiation)</a:t>
                </a:r>
              </a:p>
            </p:txBody>
          </p:sp>
        </p:grp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9D708253-4E24-456C-958E-6969849C7063}"/>
                </a:ext>
              </a:extLst>
            </p:cNvPr>
            <p:cNvSpPr txBox="1"/>
            <p:nvPr/>
          </p:nvSpPr>
          <p:spPr>
            <a:xfrm>
              <a:off x="9509479" y="4111747"/>
              <a:ext cx="174759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OB: oral bridging</a:t>
              </a:r>
              <a:br>
                <a:rPr lang="en-US" sz="1050"/>
              </a:br>
              <a:r>
                <a:rPr lang="en-US" sz="1050"/>
                <a:t>PI: prediction interval</a:t>
              </a:r>
              <a:br>
                <a:rPr lang="en-US" sz="1050"/>
              </a:br>
              <a:r>
                <a:rPr lang="en-US" sz="1050"/>
                <a:t>RI: Re-initiate Q2M regimen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8C434A9-0D88-40D3-806D-81A1297911D1}"/>
                </a:ext>
              </a:extLst>
            </p:cNvPr>
            <p:cNvGrpSpPr/>
            <p:nvPr/>
          </p:nvGrpSpPr>
          <p:grpSpPr>
            <a:xfrm>
              <a:off x="2737045" y="2742287"/>
              <a:ext cx="738102" cy="371868"/>
              <a:chOff x="11557983" y="4093196"/>
              <a:chExt cx="738102" cy="371868"/>
            </a:xfrm>
          </p:grpSpPr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14ED8448-C824-4A32-905B-7BC02BEBFFB8}"/>
                  </a:ext>
                </a:extLst>
              </p:cNvPr>
              <p:cNvSpPr txBox="1"/>
              <p:nvPr/>
            </p:nvSpPr>
            <p:spPr>
              <a:xfrm>
                <a:off x="11750743" y="4093196"/>
                <a:ext cx="5453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Median</a:t>
                </a:r>
              </a:p>
            </p:txBody>
          </p: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DFB81437-EDFC-4C9C-8FB7-A865522EDF9A}"/>
                  </a:ext>
                </a:extLst>
              </p:cNvPr>
              <p:cNvSpPr txBox="1"/>
              <p:nvPr/>
            </p:nvSpPr>
            <p:spPr>
              <a:xfrm>
                <a:off x="11756187" y="4234232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90% PI</a:t>
                </a:r>
              </a:p>
            </p:txBody>
          </p:sp>
          <p:sp>
            <p:nvSpPr>
              <p:cNvPr id="182" name="Freeform 102">
                <a:extLst>
                  <a:ext uri="{FF2B5EF4-FFF2-40B4-BE49-F238E27FC236}">
                    <a16:creationId xmlns:a16="http://schemas.microsoft.com/office/drawing/2014/main" id="{052E956C-32AB-464A-A264-4D81A3B0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7932" y="4284531"/>
                <a:ext cx="118844" cy="110405"/>
              </a:xfrm>
              <a:custGeom>
                <a:avLst/>
                <a:gdLst>
                  <a:gd name="T0" fmla="*/ 82 w 82"/>
                  <a:gd name="T1" fmla="*/ 43 h 43"/>
                  <a:gd name="T2" fmla="*/ 82 w 82"/>
                  <a:gd name="T3" fmla="*/ 0 h 43"/>
                  <a:gd name="T4" fmla="*/ 0 w 82"/>
                  <a:gd name="T5" fmla="*/ 0 h 43"/>
                  <a:gd name="T6" fmla="*/ 0 w 82"/>
                  <a:gd name="T7" fmla="*/ 43 h 43"/>
                  <a:gd name="T8" fmla="*/ 82 w 82"/>
                  <a:gd name="T9" fmla="*/ 43 h 43"/>
                  <a:gd name="T10" fmla="*/ 82 w 82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3">
                    <a:moveTo>
                      <a:pt x="82" y="43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3" name="Freeform 114">
                <a:extLst>
                  <a:ext uri="{FF2B5EF4-FFF2-40B4-BE49-F238E27FC236}">
                    <a16:creationId xmlns:a16="http://schemas.microsoft.com/office/drawing/2014/main" id="{01321147-2DAD-4909-940D-81DD4560C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983" y="4216964"/>
                <a:ext cx="156526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84" name="Groupe 183">
              <a:extLst>
                <a:ext uri="{FF2B5EF4-FFF2-40B4-BE49-F238E27FC236}">
                  <a16:creationId xmlns:a16="http://schemas.microsoft.com/office/drawing/2014/main" id="{054AE9D8-A723-4AC9-9E64-37014A689F70}"/>
                </a:ext>
              </a:extLst>
            </p:cNvPr>
            <p:cNvGrpSpPr/>
            <p:nvPr/>
          </p:nvGrpSpPr>
          <p:grpSpPr>
            <a:xfrm>
              <a:off x="2737045" y="4284351"/>
              <a:ext cx="738102" cy="381394"/>
              <a:chOff x="11557983" y="4083670"/>
              <a:chExt cx="738102" cy="381394"/>
            </a:xfrm>
          </p:grpSpPr>
          <p:sp>
            <p:nvSpPr>
              <p:cNvPr id="185" name="ZoneTexte 184">
                <a:extLst>
                  <a:ext uri="{FF2B5EF4-FFF2-40B4-BE49-F238E27FC236}">
                    <a16:creationId xmlns:a16="http://schemas.microsoft.com/office/drawing/2014/main" id="{3EA166CC-1D63-4E8E-9897-89691C364187}"/>
                  </a:ext>
                </a:extLst>
              </p:cNvPr>
              <p:cNvSpPr txBox="1"/>
              <p:nvPr/>
            </p:nvSpPr>
            <p:spPr>
              <a:xfrm>
                <a:off x="11750743" y="4083670"/>
                <a:ext cx="5453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Median</a:t>
                </a: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6814230C-ED86-49CD-A0A7-93126DA8A71D}"/>
                  </a:ext>
                </a:extLst>
              </p:cNvPr>
              <p:cNvSpPr txBox="1"/>
              <p:nvPr/>
            </p:nvSpPr>
            <p:spPr>
              <a:xfrm>
                <a:off x="11756187" y="4234232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90% PI</a:t>
                </a:r>
              </a:p>
            </p:txBody>
          </p:sp>
          <p:sp>
            <p:nvSpPr>
              <p:cNvPr id="187" name="Freeform 102">
                <a:extLst>
                  <a:ext uri="{FF2B5EF4-FFF2-40B4-BE49-F238E27FC236}">
                    <a16:creationId xmlns:a16="http://schemas.microsoft.com/office/drawing/2014/main" id="{B037A420-6FC5-41B5-946F-E4E44050A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7932" y="4284531"/>
                <a:ext cx="118844" cy="110405"/>
              </a:xfrm>
              <a:custGeom>
                <a:avLst/>
                <a:gdLst>
                  <a:gd name="T0" fmla="*/ 82 w 82"/>
                  <a:gd name="T1" fmla="*/ 43 h 43"/>
                  <a:gd name="T2" fmla="*/ 82 w 82"/>
                  <a:gd name="T3" fmla="*/ 0 h 43"/>
                  <a:gd name="T4" fmla="*/ 0 w 82"/>
                  <a:gd name="T5" fmla="*/ 0 h 43"/>
                  <a:gd name="T6" fmla="*/ 0 w 82"/>
                  <a:gd name="T7" fmla="*/ 43 h 43"/>
                  <a:gd name="T8" fmla="*/ 82 w 82"/>
                  <a:gd name="T9" fmla="*/ 43 h 43"/>
                  <a:gd name="T10" fmla="*/ 82 w 82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3">
                    <a:moveTo>
                      <a:pt x="82" y="43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8" name="Freeform 114">
                <a:extLst>
                  <a:ext uri="{FF2B5EF4-FFF2-40B4-BE49-F238E27FC236}">
                    <a16:creationId xmlns:a16="http://schemas.microsoft.com/office/drawing/2014/main" id="{70658C04-1641-4147-BC4B-4D9F8E6DB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983" y="4207438"/>
                <a:ext cx="156526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189" name="Text Box 3">
            <a:extLst>
              <a:ext uri="{FF2B5EF4-FFF2-40B4-BE49-F238E27FC236}">
                <a16:creationId xmlns:a16="http://schemas.microsoft.com/office/drawing/2014/main" id="{1C24A7F4-81A5-484C-9DF4-7CA1D326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111" y="6457082"/>
            <a:ext cx="21698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Han K, CROI 2021, Abs. 373</a:t>
            </a:r>
          </a:p>
        </p:txBody>
      </p:sp>
    </p:spTree>
    <p:extLst>
      <p:ext uri="{BB962C8B-B14F-4D97-AF65-F5344CB8AC3E}">
        <p14:creationId xmlns:p14="http://schemas.microsoft.com/office/powerpoint/2010/main" val="3678727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02803"/>
          </a:xfrm>
        </p:spPr>
        <p:txBody>
          <a:bodyPr/>
          <a:lstStyle/>
          <a:p>
            <a:pPr algn="l"/>
            <a:r>
              <a:rPr lang="fr-FR" dirty="0"/>
              <a:t>CAB LA PK </a:t>
            </a:r>
            <a:r>
              <a:rPr lang="fr-FR" dirty="0" err="1"/>
              <a:t>tail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69" y="723915"/>
            <a:ext cx="5292431" cy="54101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279" y="1545311"/>
            <a:ext cx="3899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Phase 2a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134 HIV uninfected adults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LA CAB IM 800 mg 3 times at 12 weeks intervals or 600 mg 5 times (at one 4 week interval, and every 8 weeks thereafter)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Median delay between last CAB IM and time to plasma C &lt; LLOQ 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longer in female than male (67.3 vs 43.7 weeks)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longer if BMI ≥ 25 kg/m</a:t>
            </a:r>
            <a:r>
              <a:rPr lang="en-US" baseline="30000" dirty="0"/>
              <a:t>2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7279" y="5792628"/>
            <a:ext cx="459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Risk of resistance  during PK tail ?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When should we oral bridge ? Risk of d-d-</a:t>
            </a:r>
            <a:r>
              <a:rPr lang="en-US" dirty="0" err="1"/>
              <a:t>i</a:t>
            </a:r>
            <a:r>
              <a:rPr lang="en-US" dirty="0"/>
              <a:t> ?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00D26F3-C9C6-4268-9993-F25D8B49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307" y="6457082"/>
            <a:ext cx="32306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Landovitz</a:t>
            </a:r>
            <a:r>
              <a:rPr lang="it-IT" sz="1400" i="1" dirty="0"/>
              <a:t> RL, Lancet HIV 2020;7:e472-81</a:t>
            </a:r>
          </a:p>
        </p:txBody>
      </p:sp>
    </p:spTree>
    <p:extLst>
      <p:ext uri="{BB962C8B-B14F-4D97-AF65-F5344CB8AC3E}">
        <p14:creationId xmlns:p14="http://schemas.microsoft.com/office/powerpoint/2010/main" val="93116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66733"/>
          </a:xfrm>
        </p:spPr>
        <p:txBody>
          <a:bodyPr/>
          <a:lstStyle/>
          <a:p>
            <a:pPr algn="l"/>
            <a:r>
              <a:rPr lang="en-US"/>
              <a:t>New LA agent in existing class</a:t>
            </a:r>
            <a:br>
              <a:rPr lang="en-US"/>
            </a:br>
            <a:r>
              <a:rPr lang="en-US"/>
              <a:t>MK-8507 (NNRTI)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586" y="1619250"/>
            <a:ext cx="3043492" cy="4572000"/>
          </a:xfrm>
        </p:spPr>
        <p:txBody>
          <a:bodyPr>
            <a:noAutofit/>
          </a:bodyPr>
          <a:lstStyle/>
          <a:p>
            <a:r>
              <a:rPr lang="en-US" sz="2000" dirty="0"/>
              <a:t>In vitro IC5O = 51.3 </a:t>
            </a:r>
            <a:r>
              <a:rPr lang="en-US" sz="2000" dirty="0" err="1"/>
              <a:t>nM</a:t>
            </a:r>
            <a:endParaRPr lang="en-US" sz="2000" dirty="0"/>
          </a:p>
          <a:p>
            <a:r>
              <a:rPr lang="en-US" sz="2000" dirty="0"/>
              <a:t>Mean T1/2 70 h, supports once-weekly dosing</a:t>
            </a:r>
          </a:p>
          <a:p>
            <a:r>
              <a:rPr lang="en-US" sz="2000" dirty="0"/>
              <a:t>Generally well tolerated with single doses up to 1200 mg and 3 x weekly 400 mg</a:t>
            </a:r>
          </a:p>
          <a:p>
            <a:endParaRPr lang="en-US" sz="2000" dirty="0"/>
          </a:p>
          <a:p>
            <a:r>
              <a:rPr lang="en-US" sz="2000" dirty="0"/>
              <a:t>Phase 2 study of MK-8507 (100 mg vs 200 mg vs 400 mg) with </a:t>
            </a:r>
            <a:r>
              <a:rPr lang="en-US" sz="2000" dirty="0" err="1"/>
              <a:t>islatravir</a:t>
            </a:r>
            <a:r>
              <a:rPr lang="en-US" sz="2000" dirty="0"/>
              <a:t> (20 mg), both QW, ongoing 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95743AC6-7CEE-493B-9128-64F70E3D9444}"/>
              </a:ext>
            </a:extLst>
          </p:cNvPr>
          <p:cNvGrpSpPr/>
          <p:nvPr/>
        </p:nvGrpSpPr>
        <p:grpSpPr>
          <a:xfrm>
            <a:off x="3369730" y="3156471"/>
            <a:ext cx="5255266" cy="3494606"/>
            <a:chOff x="4223070" y="3156471"/>
            <a:chExt cx="5255266" cy="3494606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21A8CF-C21A-42B0-999A-552710386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275742"/>
              <a:ext cx="254000" cy="0"/>
            </a:xfrm>
            <a:prstGeom prst="line">
              <a:avLst/>
            </a:prstGeom>
            <a:noFill/>
            <a:ln w="33338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2B8C4DFC-4845-4438-A62E-DB4982821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515303"/>
              <a:ext cx="254000" cy="0"/>
            </a:xfrm>
            <a:prstGeom prst="line">
              <a:avLst/>
            </a:prstGeom>
            <a:noFill/>
            <a:ln w="33338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5623A03-140A-494A-B087-6C1C5E3A2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754864"/>
              <a:ext cx="254000" cy="0"/>
            </a:xfrm>
            <a:prstGeom prst="line">
              <a:avLst/>
            </a:prstGeom>
            <a:noFill/>
            <a:ln w="333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0143663-2D1E-4920-AF18-2CA4D7833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6674" y="4700240"/>
              <a:ext cx="441166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" name="Groupe 12">
              <a:extLst>
                <a:ext uri="{FF2B5EF4-FFF2-40B4-BE49-F238E27FC236}">
                  <a16:creationId xmlns:a16="http://schemas.microsoft.com/office/drawing/2014/main" id="{D0453A52-5689-45DE-81B5-B240DFB4E5AC}"/>
                </a:ext>
              </a:extLst>
            </p:cNvPr>
            <p:cNvGrpSpPr/>
            <p:nvPr/>
          </p:nvGrpSpPr>
          <p:grpSpPr>
            <a:xfrm>
              <a:off x="5001586" y="3269623"/>
              <a:ext cx="4349750" cy="2955709"/>
              <a:chOff x="7378700" y="2616200"/>
              <a:chExt cx="4349750" cy="2781300"/>
            </a:xfrm>
          </p:grpSpPr>
          <p:sp>
            <p:nvSpPr>
              <p:cNvPr id="95" name="Line 10">
                <a:extLst>
                  <a:ext uri="{FF2B5EF4-FFF2-40B4-BE49-F238E27FC236}">
                    <a16:creationId xmlns:a16="http://schemas.microsoft.com/office/drawing/2014/main" id="{76C62275-79F3-4D5E-981F-58374ED6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8450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CFC69AB5-1313-41F1-A4C8-8E9BFFD8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3788" y="5308600"/>
                <a:ext cx="4284662" cy="0"/>
              </a:xfrm>
              <a:custGeom>
                <a:avLst/>
                <a:gdLst>
                  <a:gd name="T0" fmla="*/ 2699 w 2699"/>
                  <a:gd name="T1" fmla="*/ 2313 w 2699"/>
                  <a:gd name="T2" fmla="*/ 1928 w 2699"/>
                  <a:gd name="T3" fmla="*/ 1542 w 2699"/>
                  <a:gd name="T4" fmla="*/ 385 w 2699"/>
                  <a:gd name="T5" fmla="*/ 62 w 2699"/>
                  <a:gd name="T6" fmla="*/ 0 w 269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699">
                    <a:moveTo>
                      <a:pt x="2699" y="0"/>
                    </a:moveTo>
                    <a:lnTo>
                      <a:pt x="2313" y="0"/>
                    </a:lnTo>
                    <a:lnTo>
                      <a:pt x="1928" y="0"/>
                    </a:lnTo>
                    <a:lnTo>
                      <a:pt x="1542" y="0"/>
                    </a:lnTo>
                    <a:lnTo>
                      <a:pt x="385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12">
                <a:extLst>
                  <a:ext uri="{FF2B5EF4-FFF2-40B4-BE49-F238E27FC236}">
                    <a16:creationId xmlns:a16="http://schemas.microsoft.com/office/drawing/2014/main" id="{D6424851-E501-4448-B832-5499CE716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4488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13">
                <a:extLst>
                  <a:ext uri="{FF2B5EF4-FFF2-40B4-BE49-F238E27FC236}">
                    <a16:creationId xmlns:a16="http://schemas.microsoft.com/office/drawing/2014/main" id="{DB52EAE9-0096-453B-88AF-0588EA9FC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26162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14">
                <a:extLst>
                  <a:ext uri="{FF2B5EF4-FFF2-40B4-BE49-F238E27FC236}">
                    <a16:creationId xmlns:a16="http://schemas.microsoft.com/office/drawing/2014/main" id="{B84F331E-90ED-4E1B-B851-E7C4B731F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065463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5EA7F98-A9EF-4FDE-8FDF-BB16E282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3788" y="2616200"/>
                <a:ext cx="0" cy="2692400"/>
              </a:xfrm>
              <a:custGeom>
                <a:avLst/>
                <a:gdLst>
                  <a:gd name="T0" fmla="*/ 1696 h 1696"/>
                  <a:gd name="T1" fmla="*/ 1414 h 1696"/>
                  <a:gd name="T2" fmla="*/ 1131 h 1696"/>
                  <a:gd name="T3" fmla="*/ 848 h 1696"/>
                  <a:gd name="T4" fmla="*/ 566 h 1696"/>
                  <a:gd name="T5" fmla="*/ 283 h 1696"/>
                  <a:gd name="T6" fmla="*/ 0 h 169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696">
                    <a:moveTo>
                      <a:pt x="0" y="1696"/>
                    </a:moveTo>
                    <a:lnTo>
                      <a:pt x="0" y="1414"/>
                    </a:lnTo>
                    <a:lnTo>
                      <a:pt x="0" y="1131"/>
                    </a:lnTo>
                    <a:lnTo>
                      <a:pt x="0" y="848"/>
                    </a:lnTo>
                    <a:lnTo>
                      <a:pt x="0" y="566"/>
                    </a:lnTo>
                    <a:lnTo>
                      <a:pt x="0" y="28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16">
                <a:extLst>
                  <a:ext uri="{FF2B5EF4-FFF2-40B4-BE49-F238E27FC236}">
                    <a16:creationId xmlns:a16="http://schemas.microsoft.com/office/drawing/2014/main" id="{68CB12F3-C521-4BDF-9200-D6CB23C73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514725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7">
                <a:extLst>
                  <a:ext uri="{FF2B5EF4-FFF2-40B4-BE49-F238E27FC236}">
                    <a16:creationId xmlns:a16="http://schemas.microsoft.com/office/drawing/2014/main" id="{43B12D56-B603-4E0C-A7DE-1AB079C9A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9624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8">
                <a:extLst>
                  <a:ext uri="{FF2B5EF4-FFF2-40B4-BE49-F238E27FC236}">
                    <a16:creationId xmlns:a16="http://schemas.microsoft.com/office/drawing/2014/main" id="{DA94E79A-CC28-4F65-8421-332A461E5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4411663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9">
                <a:extLst>
                  <a:ext uri="{FF2B5EF4-FFF2-40B4-BE49-F238E27FC236}">
                    <a16:creationId xmlns:a16="http://schemas.microsoft.com/office/drawing/2014/main" id="{E53B3C38-4083-43C6-AF65-B5F81326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4860925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20">
                <a:extLst>
                  <a:ext uri="{FF2B5EF4-FFF2-40B4-BE49-F238E27FC236}">
                    <a16:creationId xmlns:a16="http://schemas.microsoft.com/office/drawing/2014/main" id="{B3E8521C-E7D6-400C-BB78-41B54D2AC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2213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21">
                <a:extLst>
                  <a:ext uri="{FF2B5EF4-FFF2-40B4-BE49-F238E27FC236}">
                    <a16:creationId xmlns:a16="http://schemas.microsoft.com/office/drawing/2014/main" id="{90E86CED-069F-4838-A590-CBD5EA387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3788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22">
                <a:extLst>
                  <a:ext uri="{FF2B5EF4-FFF2-40B4-BE49-F238E27FC236}">
                    <a16:creationId xmlns:a16="http://schemas.microsoft.com/office/drawing/2014/main" id="{A151C5F2-E089-401B-9019-EC4E3D126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53086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23">
                <a:extLst>
                  <a:ext uri="{FF2B5EF4-FFF2-40B4-BE49-F238E27FC236}">
                    <a16:creationId xmlns:a16="http://schemas.microsoft.com/office/drawing/2014/main" id="{DCD321E8-E31A-4D60-978B-79DCBD70C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4975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24">
                <a:extLst>
                  <a:ext uri="{FF2B5EF4-FFF2-40B4-BE49-F238E27FC236}">
                    <a16:creationId xmlns:a16="http://schemas.microsoft.com/office/drawing/2014/main" id="{8AB937BF-E1B4-44DB-AB25-0D58F1EA1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1713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25">
                <a:extLst>
                  <a:ext uri="{FF2B5EF4-FFF2-40B4-BE49-F238E27FC236}">
                    <a16:creationId xmlns:a16="http://schemas.microsoft.com/office/drawing/2014/main" id="{61B6EBB9-B892-424C-815A-9691457F6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5675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A0524F5A-48B1-4830-B122-82A3D3A3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570" y="3178522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1C65D619-CD50-4338-A601-B9301348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570" y="3654270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82ADE4F0-B8E7-48C0-AF5D-76C04A3C6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4131705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-0,5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73321AD-172B-4D7F-84F0-BB31A96C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4609139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7A02C248-C344-49FA-AFAA-DC519DA3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5084887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CC767F50-506B-4209-8986-12F06D7A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5562322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993584EB-5A63-4374-A1E6-4DF75D94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6038069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06E47F44-CE31-4823-BADB-E4734ED4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822" y="62843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416BD4D9-9ADF-4357-9BDC-4B0F3BEF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267" y="62843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24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8A111682-BFEB-4AD6-AE04-78F4E3958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190" y="62843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7672A962-6482-41DC-9E73-05102C89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004" y="62843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96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CC56F3F4-3B99-41F2-8A77-7EE9E382F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05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5" name="Rectangle 38">
              <a:extLst>
                <a:ext uri="{FF2B5EF4-FFF2-40B4-BE49-F238E27FC236}">
                  <a16:creationId xmlns:a16="http://schemas.microsoft.com/office/drawing/2014/main" id="{A940362E-B142-4B3C-8A2C-9E9C13F3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1693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144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6" name="Rectangle 39">
              <a:extLst>
                <a:ext uri="{FF2B5EF4-FFF2-40B4-BE49-F238E27FC236}">
                  <a16:creationId xmlns:a16="http://schemas.microsoft.com/office/drawing/2014/main" id="{5E0E5C52-5C68-4585-83AD-8A83E9E7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468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168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23A7F247-2E06-4B1F-8617-3680B6D80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159" y="6466411"/>
              <a:ext cx="756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Time, hours</a:t>
              </a:r>
              <a:endParaRPr kumimoji="0" lang="en-US" altLang="fr-FR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E69DB06F-4F61-43CA-BCE2-49AAF77BE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635593"/>
              <a:ext cx="13785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40 mg (N=6)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id="{426196FB-BD44-4841-B4FC-48B3CAE0B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396032"/>
              <a:ext cx="13785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80 mg (</a:t>
              </a:r>
              <a:r>
                <a:rPr lang="fr-FR" altLang="fr-FR" sz="1200" dirty="0">
                  <a:latin typeface="+mn-lt"/>
                </a:rPr>
                <a:t>N</a:t>
              </a: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F9725800-C03A-43F4-A8D4-C1727D35C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156471"/>
              <a:ext cx="1457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600 mg (N=6)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1D52FC04-69CC-4F36-987E-4CA24B9E3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74" y="3747058"/>
              <a:ext cx="4284662" cy="1169125"/>
            </a:xfrm>
            <a:custGeom>
              <a:avLst/>
              <a:gdLst>
                <a:gd name="T0" fmla="*/ 2699 w 2699"/>
                <a:gd name="T1" fmla="*/ 693 h 693"/>
                <a:gd name="T2" fmla="*/ 2313 w 2699"/>
                <a:gd name="T3" fmla="*/ 616 h 693"/>
                <a:gd name="T4" fmla="*/ 1928 w 2699"/>
                <a:gd name="T5" fmla="*/ 531 h 693"/>
                <a:gd name="T6" fmla="*/ 1542 w 2699"/>
                <a:gd name="T7" fmla="*/ 532 h 693"/>
                <a:gd name="T8" fmla="*/ 385 w 2699"/>
                <a:gd name="T9" fmla="*/ 123 h 693"/>
                <a:gd name="T10" fmla="*/ 0 w 2699"/>
                <a:gd name="T11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9" h="693">
                  <a:moveTo>
                    <a:pt x="2699" y="693"/>
                  </a:moveTo>
                  <a:lnTo>
                    <a:pt x="2313" y="616"/>
                  </a:lnTo>
                  <a:lnTo>
                    <a:pt x="1928" y="531"/>
                  </a:lnTo>
                  <a:lnTo>
                    <a:pt x="1542" y="532"/>
                  </a:lnTo>
                  <a:lnTo>
                    <a:pt x="385" y="1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47">
              <a:extLst>
                <a:ext uri="{FF2B5EF4-FFF2-40B4-BE49-F238E27FC236}">
                  <a16:creationId xmlns:a16="http://schemas.microsoft.com/office/drawing/2014/main" id="{D8F0267A-CEB6-45E3-8A9D-BB75A2F6C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5099" y="3844907"/>
              <a:ext cx="0" cy="1012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4C07E49-3966-4E82-9564-1E86854A2D24}"/>
                </a:ext>
              </a:extLst>
            </p:cNvPr>
            <p:cNvGrpSpPr/>
            <p:nvPr/>
          </p:nvGrpSpPr>
          <p:grpSpPr>
            <a:xfrm>
              <a:off x="5066674" y="3747058"/>
              <a:ext cx="4284662" cy="1432304"/>
              <a:chOff x="5066674" y="3747058"/>
              <a:chExt cx="4284662" cy="1432304"/>
            </a:xfrm>
          </p:grpSpPr>
          <p:sp>
            <p:nvSpPr>
              <p:cNvPr id="33" name="Line 48">
                <a:extLst>
                  <a:ext uri="{FF2B5EF4-FFF2-40B4-BE49-F238E27FC236}">
                    <a16:creationId xmlns:a16="http://schemas.microsoft.com/office/drawing/2014/main" id="{89BA1E59-F617-4162-A235-504B832EE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66674" y="3747058"/>
                <a:ext cx="98425" cy="107971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5D94B509-D064-4A05-9489-E1160DE16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99" y="3855029"/>
                <a:ext cx="4186237" cy="1324333"/>
              </a:xfrm>
              <a:custGeom>
                <a:avLst/>
                <a:gdLst>
                  <a:gd name="T0" fmla="*/ 2637 w 2637"/>
                  <a:gd name="T1" fmla="*/ 785 h 785"/>
                  <a:gd name="T2" fmla="*/ 2251 w 2637"/>
                  <a:gd name="T3" fmla="*/ 690 h 785"/>
                  <a:gd name="T4" fmla="*/ 1480 w 2637"/>
                  <a:gd name="T5" fmla="*/ 515 h 785"/>
                  <a:gd name="T6" fmla="*/ 323 w 2637"/>
                  <a:gd name="T7" fmla="*/ 89 h 785"/>
                  <a:gd name="T8" fmla="*/ 0 w 2637"/>
                  <a:gd name="T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7" h="785">
                    <a:moveTo>
                      <a:pt x="2637" y="785"/>
                    </a:moveTo>
                    <a:lnTo>
                      <a:pt x="2251" y="690"/>
                    </a:lnTo>
                    <a:lnTo>
                      <a:pt x="1480" y="515"/>
                    </a:lnTo>
                    <a:lnTo>
                      <a:pt x="323" y="8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73900FD0-D1AA-4913-BBED-24CFD681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74" y="3747058"/>
              <a:ext cx="4284662" cy="1450861"/>
            </a:xfrm>
            <a:custGeom>
              <a:avLst/>
              <a:gdLst>
                <a:gd name="T0" fmla="*/ 2699 w 2699"/>
                <a:gd name="T1" fmla="*/ 860 h 860"/>
                <a:gd name="T2" fmla="*/ 2313 w 2699"/>
                <a:gd name="T3" fmla="*/ 860 h 860"/>
                <a:gd name="T4" fmla="*/ 1928 w 2699"/>
                <a:gd name="T5" fmla="*/ 783 h 860"/>
                <a:gd name="T6" fmla="*/ 1542 w 2699"/>
                <a:gd name="T7" fmla="*/ 683 h 860"/>
                <a:gd name="T8" fmla="*/ 385 w 2699"/>
                <a:gd name="T9" fmla="*/ 99 h 860"/>
                <a:gd name="T10" fmla="*/ 62 w 2699"/>
                <a:gd name="T11" fmla="*/ 45 h 860"/>
                <a:gd name="T12" fmla="*/ 0 w 2699"/>
                <a:gd name="T13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9" h="860">
                  <a:moveTo>
                    <a:pt x="2699" y="860"/>
                  </a:moveTo>
                  <a:lnTo>
                    <a:pt x="2313" y="860"/>
                  </a:lnTo>
                  <a:lnTo>
                    <a:pt x="1928" y="783"/>
                  </a:lnTo>
                  <a:lnTo>
                    <a:pt x="1542" y="683"/>
                  </a:lnTo>
                  <a:lnTo>
                    <a:pt x="385" y="99"/>
                  </a:lnTo>
                  <a:lnTo>
                    <a:pt x="62" y="4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4273CD79-424F-4533-A781-44E5285F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65806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BEE6816A-D578-41D1-BCE8-C5FD89EB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843639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6209D78C-46EB-44BA-A061-EA2CF7A5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4833517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A1D9D302-5255-4A01-877E-067FB407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60112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37997F8B-40B9-4696-98B3-35CA1E57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560634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EFAE2E08-2F2A-42D1-B353-F22570CE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547965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7">
              <a:extLst>
                <a:ext uri="{FF2B5EF4-FFF2-40B4-BE49-F238E27FC236}">
                  <a16:creationId xmlns:a16="http://schemas.microsoft.com/office/drawing/2014/main" id="{5AAE5DB4-C40E-400B-AA15-08AD1678D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833517"/>
              <a:ext cx="0" cy="767607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58">
              <a:extLst>
                <a:ext uri="{FF2B5EF4-FFF2-40B4-BE49-F238E27FC236}">
                  <a16:creationId xmlns:a16="http://schemas.microsoft.com/office/drawing/2014/main" id="{35F8C8B8-BBEE-4E07-A61B-EC7D16DE0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843639"/>
              <a:ext cx="0" cy="71699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59">
              <a:extLst>
                <a:ext uri="{FF2B5EF4-FFF2-40B4-BE49-F238E27FC236}">
                  <a16:creationId xmlns:a16="http://schemas.microsoft.com/office/drawing/2014/main" id="{D37C8861-B851-4FC9-927A-3CA942D1F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658064"/>
              <a:ext cx="0" cy="821593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60">
              <a:extLst>
                <a:ext uri="{FF2B5EF4-FFF2-40B4-BE49-F238E27FC236}">
                  <a16:creationId xmlns:a16="http://schemas.microsoft.com/office/drawing/2014/main" id="{2523F4A9-0582-4BEE-8E13-40D7AEEEE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636132"/>
              <a:ext cx="0" cy="517924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65BB91D3-35DF-469C-9C9A-B7572FB1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636132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3260CEA6-E606-4EAF-8D1D-9FDE4A85C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515405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D06AB003-8BA4-4A1D-8D65-50451540F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607032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AF134E15-C484-4514-ADEC-BFB9262D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401192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65">
              <a:extLst>
                <a:ext uri="{FF2B5EF4-FFF2-40B4-BE49-F238E27FC236}">
                  <a16:creationId xmlns:a16="http://schemas.microsoft.com/office/drawing/2014/main" id="{A7EC50DC-823D-4C90-BCAE-13172F5DC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07032"/>
              <a:ext cx="0" cy="404892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D6A3ABAD-8006-4130-9319-1EE8C38F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3701507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41602611-92AD-4D3E-BB30-AE7FBDE0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410977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68">
              <a:extLst>
                <a:ext uri="{FF2B5EF4-FFF2-40B4-BE49-F238E27FC236}">
                  <a16:creationId xmlns:a16="http://schemas.microsoft.com/office/drawing/2014/main" id="{122F1238-7278-415A-B502-A7685927F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701507"/>
              <a:ext cx="0" cy="40826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5FBD5312-9AFC-4A12-8054-DD851C68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37632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0">
              <a:extLst>
                <a:ext uri="{FF2B5EF4-FFF2-40B4-BE49-F238E27FC236}">
                  <a16:creationId xmlns:a16="http://schemas.microsoft.com/office/drawing/2014/main" id="{39D145F1-F40D-4300-8CB5-6228F776C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93980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71">
              <a:extLst>
                <a:ext uri="{FF2B5EF4-FFF2-40B4-BE49-F238E27FC236}">
                  <a16:creationId xmlns:a16="http://schemas.microsoft.com/office/drawing/2014/main" id="{5F1B995F-8F84-4D6A-A0C2-11A36A6DC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376326"/>
              <a:ext cx="0" cy="56347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72">
              <a:extLst>
                <a:ext uri="{FF2B5EF4-FFF2-40B4-BE49-F238E27FC236}">
                  <a16:creationId xmlns:a16="http://schemas.microsoft.com/office/drawing/2014/main" id="{6C42EE39-B7AC-404A-8052-66E4BF027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51336" y="4546719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73">
              <a:extLst>
                <a:ext uri="{FF2B5EF4-FFF2-40B4-BE49-F238E27FC236}">
                  <a16:creationId xmlns:a16="http://schemas.microsoft.com/office/drawing/2014/main" id="{573C466E-BD0E-4760-A68A-164151D15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14824" y="4546719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C1D3A80E-03DB-4FBA-8EAE-2692C1FE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487671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5">
              <a:extLst>
                <a:ext uri="{FF2B5EF4-FFF2-40B4-BE49-F238E27FC236}">
                  <a16:creationId xmlns:a16="http://schemas.microsoft.com/office/drawing/2014/main" id="{3B4FE0C7-4DA7-45F0-8B52-97F1CA95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069704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76">
              <a:extLst>
                <a:ext uri="{FF2B5EF4-FFF2-40B4-BE49-F238E27FC236}">
                  <a16:creationId xmlns:a16="http://schemas.microsoft.com/office/drawing/2014/main" id="{D5804DBA-0507-4041-B784-81C1EACD6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487671"/>
              <a:ext cx="0" cy="5820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7">
              <a:extLst>
                <a:ext uri="{FF2B5EF4-FFF2-40B4-BE49-F238E27FC236}">
                  <a16:creationId xmlns:a16="http://schemas.microsoft.com/office/drawing/2014/main" id="{41FA1ADC-1FB4-4278-A9AD-CB05DA23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267088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78">
              <a:extLst>
                <a:ext uri="{FF2B5EF4-FFF2-40B4-BE49-F238E27FC236}">
                  <a16:creationId xmlns:a16="http://schemas.microsoft.com/office/drawing/2014/main" id="{BE2B2282-B8F6-4D4A-8D1B-79C5E49DA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546719"/>
              <a:ext cx="0" cy="72037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17ED50B5-BB06-4793-82ED-2FCDF314B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27510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4398A338-8AA3-4773-8747-40A6A7EF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99716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81">
              <a:extLst>
                <a:ext uri="{FF2B5EF4-FFF2-40B4-BE49-F238E27FC236}">
                  <a16:creationId xmlns:a16="http://schemas.microsoft.com/office/drawing/2014/main" id="{4C38FC36-346A-470D-AE49-2FD94A62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275103"/>
              <a:ext cx="0" cy="722057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82">
              <a:extLst>
                <a:ext uri="{FF2B5EF4-FFF2-40B4-BE49-F238E27FC236}">
                  <a16:creationId xmlns:a16="http://schemas.microsoft.com/office/drawing/2014/main" id="{EF3B63C5-3886-4AA5-81B4-352BB5CE2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93072"/>
              <a:ext cx="0" cy="16195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83">
              <a:extLst>
                <a:ext uri="{FF2B5EF4-FFF2-40B4-BE49-F238E27FC236}">
                  <a16:creationId xmlns:a16="http://schemas.microsoft.com/office/drawing/2014/main" id="{8DFA6F8D-9C2F-4CF5-A340-1062DF5E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855029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4">
              <a:extLst>
                <a:ext uri="{FF2B5EF4-FFF2-40B4-BE49-F238E27FC236}">
                  <a16:creationId xmlns:a16="http://schemas.microsoft.com/office/drawing/2014/main" id="{4B7C8195-E637-4F74-BC64-B8ADB774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5099" y="3693072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85">
              <a:extLst>
                <a:ext uri="{FF2B5EF4-FFF2-40B4-BE49-F238E27FC236}">
                  <a16:creationId xmlns:a16="http://schemas.microsoft.com/office/drawing/2014/main" id="{7462EF92-6E66-423A-A91D-A58ACCB46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8586" y="3693072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86">
              <a:extLst>
                <a:ext uri="{FF2B5EF4-FFF2-40B4-BE49-F238E27FC236}">
                  <a16:creationId xmlns:a16="http://schemas.microsoft.com/office/drawing/2014/main" id="{CA74BEB4-9A52-4E80-991F-776A1B3E2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3829723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7">
              <a:extLst>
                <a:ext uri="{FF2B5EF4-FFF2-40B4-BE49-F238E27FC236}">
                  <a16:creationId xmlns:a16="http://schemas.microsoft.com/office/drawing/2014/main" id="{4C6D0597-656C-4B2C-AE94-5260A8DE0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3829723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88">
              <a:extLst>
                <a:ext uri="{FF2B5EF4-FFF2-40B4-BE49-F238E27FC236}">
                  <a16:creationId xmlns:a16="http://schemas.microsoft.com/office/drawing/2014/main" id="{F6B47E25-D94E-45D4-B2A3-558E1A29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406928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89">
              <a:extLst>
                <a:ext uri="{FF2B5EF4-FFF2-40B4-BE49-F238E27FC236}">
                  <a16:creationId xmlns:a16="http://schemas.microsoft.com/office/drawing/2014/main" id="{764A86D4-72F9-4688-A364-A19BA47D8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829723"/>
              <a:ext cx="0" cy="23956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39165225-3D8A-4DD6-84C3-56B59B0ED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46574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91">
              <a:extLst>
                <a:ext uri="{FF2B5EF4-FFF2-40B4-BE49-F238E27FC236}">
                  <a16:creationId xmlns:a16="http://schemas.microsoft.com/office/drawing/2014/main" id="{837664EA-6DF4-4DB2-AA62-FAAE83F4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656376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2">
              <a:extLst>
                <a:ext uri="{FF2B5EF4-FFF2-40B4-BE49-F238E27FC236}">
                  <a16:creationId xmlns:a16="http://schemas.microsoft.com/office/drawing/2014/main" id="{4AB3AFCC-E1D4-4752-9AB0-FF4F06E8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4798088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93">
              <a:extLst>
                <a:ext uri="{FF2B5EF4-FFF2-40B4-BE49-F238E27FC236}">
                  <a16:creationId xmlns:a16="http://schemas.microsoft.com/office/drawing/2014/main" id="{70973E87-B9C9-4D81-A18F-ECD74E5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56063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94">
              <a:extLst>
                <a:ext uri="{FF2B5EF4-FFF2-40B4-BE49-F238E27FC236}">
                  <a16:creationId xmlns:a16="http://schemas.microsoft.com/office/drawing/2014/main" id="{080AF388-FADF-4B8B-A374-5A60084A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381807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95">
              <a:extLst>
                <a:ext uri="{FF2B5EF4-FFF2-40B4-BE49-F238E27FC236}">
                  <a16:creationId xmlns:a16="http://schemas.microsoft.com/office/drawing/2014/main" id="{077CD81C-FA5B-48DC-A6B7-958E844F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528058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96">
              <a:extLst>
                <a:ext uri="{FF2B5EF4-FFF2-40B4-BE49-F238E27FC236}">
                  <a16:creationId xmlns:a16="http://schemas.microsoft.com/office/drawing/2014/main" id="{16F6A416-46A8-4B1A-AA1D-E4C44AC72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465740"/>
              <a:ext cx="0" cy="814845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97">
              <a:extLst>
                <a:ext uri="{FF2B5EF4-FFF2-40B4-BE49-F238E27FC236}">
                  <a16:creationId xmlns:a16="http://schemas.microsoft.com/office/drawing/2014/main" id="{D2F802F8-B8BE-431F-9CA5-6A042CD46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656376"/>
              <a:ext cx="0" cy="725431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98">
              <a:extLst>
                <a:ext uri="{FF2B5EF4-FFF2-40B4-BE49-F238E27FC236}">
                  <a16:creationId xmlns:a16="http://schemas.microsoft.com/office/drawing/2014/main" id="{91DD15F1-C320-4325-AB58-F80A78CE1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798088"/>
              <a:ext cx="0" cy="762546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99">
              <a:extLst>
                <a:ext uri="{FF2B5EF4-FFF2-40B4-BE49-F238E27FC236}">
                  <a16:creationId xmlns:a16="http://schemas.microsoft.com/office/drawing/2014/main" id="{F07E9676-7ADB-454F-9AB0-386264044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470801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00">
              <a:extLst>
                <a:ext uri="{FF2B5EF4-FFF2-40B4-BE49-F238E27FC236}">
                  <a16:creationId xmlns:a16="http://schemas.microsoft.com/office/drawing/2014/main" id="{6E790F88-9AC3-4380-AC8F-940E949D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97691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101">
              <a:extLst>
                <a:ext uri="{FF2B5EF4-FFF2-40B4-BE49-F238E27FC236}">
                  <a16:creationId xmlns:a16="http://schemas.microsoft.com/office/drawing/2014/main" id="{9D8B892E-9F7E-4825-B8E5-3D4962712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470801"/>
              <a:ext cx="0" cy="506114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02">
              <a:extLst>
                <a:ext uri="{FF2B5EF4-FFF2-40B4-BE49-F238E27FC236}">
                  <a16:creationId xmlns:a16="http://schemas.microsoft.com/office/drawing/2014/main" id="{5D43969B-68F8-496E-ABF5-565D9DEC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63402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103">
              <a:extLst>
                <a:ext uri="{FF2B5EF4-FFF2-40B4-BE49-F238E27FC236}">
                  <a16:creationId xmlns:a16="http://schemas.microsoft.com/office/drawing/2014/main" id="{067F5684-E422-4A44-B3E2-C5DB0E269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3795982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104">
              <a:extLst>
                <a:ext uri="{FF2B5EF4-FFF2-40B4-BE49-F238E27FC236}">
                  <a16:creationId xmlns:a16="http://schemas.microsoft.com/office/drawing/2014/main" id="{DCE01125-C9A4-45D2-9CF0-480C83753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3795982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105">
              <a:extLst>
                <a:ext uri="{FF2B5EF4-FFF2-40B4-BE49-F238E27FC236}">
                  <a16:creationId xmlns:a16="http://schemas.microsoft.com/office/drawing/2014/main" id="{79E6147F-063A-45F3-98A7-7F4A2C89F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4216057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106">
              <a:extLst>
                <a:ext uri="{FF2B5EF4-FFF2-40B4-BE49-F238E27FC236}">
                  <a16:creationId xmlns:a16="http://schemas.microsoft.com/office/drawing/2014/main" id="{7E2C1038-CBA7-4435-B815-9B1516C21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4216057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07">
              <a:extLst>
                <a:ext uri="{FF2B5EF4-FFF2-40B4-BE49-F238E27FC236}">
                  <a16:creationId xmlns:a16="http://schemas.microsoft.com/office/drawing/2014/main" id="{095D90D3-862B-4A4D-B976-D037EF602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405747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108">
              <a:extLst>
                <a:ext uri="{FF2B5EF4-FFF2-40B4-BE49-F238E27FC236}">
                  <a16:creationId xmlns:a16="http://schemas.microsoft.com/office/drawing/2014/main" id="{41AF0F1E-2E37-4C74-9815-3AEB8EFEF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34025"/>
              <a:ext cx="0" cy="42345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109">
              <a:extLst>
                <a:ext uri="{FF2B5EF4-FFF2-40B4-BE49-F238E27FC236}">
                  <a16:creationId xmlns:a16="http://schemas.microsoft.com/office/drawing/2014/main" id="{B3A7C3E4-F02C-4B31-995C-D2C1C3122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795982"/>
              <a:ext cx="0" cy="420076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Rectangle 40">
              <a:extLst>
                <a:ext uri="{FF2B5EF4-FFF2-40B4-BE49-F238E27FC236}">
                  <a16:creationId xmlns:a16="http://schemas.microsoft.com/office/drawing/2014/main" id="{D124FF0E-DBE2-411E-8290-1EFC0985B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16416" y="4435654"/>
              <a:ext cx="2382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Median change in Plasma HIV-1 RNA</a:t>
              </a:r>
              <a:b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</a:b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from baseline, log</a:t>
              </a:r>
              <a:r>
                <a:rPr kumimoji="0" lang="en-US" altLang="fr-FR" sz="1200" b="1" i="0" u="none" strike="noStrike" cap="none" normalizeH="0" baseline="-25000">
                  <a:ln>
                    <a:noFill/>
                  </a:ln>
                  <a:effectLst/>
                  <a:latin typeface="+mn-lt"/>
                </a:rPr>
                <a:t>10</a:t>
              </a: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 copies/mL (±SD)</a:t>
              </a:r>
              <a:endParaRPr kumimoji="0" lang="en-US" altLang="fr-FR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13" name="Line 9">
              <a:extLst>
                <a:ext uri="{FF2B5EF4-FFF2-40B4-BE49-F238E27FC236}">
                  <a16:creationId xmlns:a16="http://schemas.microsoft.com/office/drawing/2014/main" id="{67C93855-0F89-4BC3-B8CB-E66D0ADD9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4023" y="4006814"/>
              <a:ext cx="248601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Rectangle 42">
              <a:extLst>
                <a:ext uri="{FF2B5EF4-FFF2-40B4-BE49-F238E27FC236}">
                  <a16:creationId xmlns:a16="http://schemas.microsoft.com/office/drawing/2014/main" id="{76CDC665-C47C-493F-B86A-D9C99EA55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900842"/>
              <a:ext cx="18934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Target Reduction in HIV-1 RNA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</p:grpSp>
      <p:sp>
        <p:nvSpPr>
          <p:cNvPr id="115" name="Rectangle : coins arrondis 114">
            <a:extLst>
              <a:ext uri="{FF2B5EF4-FFF2-40B4-BE49-F238E27FC236}">
                <a16:creationId xmlns:a16="http://schemas.microsoft.com/office/drawing/2014/main" id="{9FC36671-E9B5-47F7-BC54-93184423680F}"/>
              </a:ext>
            </a:extLst>
          </p:cNvPr>
          <p:cNvSpPr/>
          <p:nvPr/>
        </p:nvSpPr>
        <p:spPr>
          <a:xfrm>
            <a:off x="5068486" y="1049453"/>
            <a:ext cx="3097381" cy="13776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Key Inclusion </a:t>
            </a:r>
            <a:r>
              <a:rPr lang="fr-FR" sz="1200" b="1" dirty="0" err="1">
                <a:solidFill>
                  <a:schemeClr val="tx1"/>
                </a:solidFill>
              </a:rPr>
              <a:t>Criteria</a:t>
            </a:r>
            <a:r>
              <a:rPr lang="fr-FR" sz="1200" b="1" dirty="0">
                <a:solidFill>
                  <a:schemeClr val="tx1"/>
                </a:solidFill>
              </a:rPr>
              <a:t> (NCT02174159)</a:t>
            </a:r>
          </a:p>
          <a:p>
            <a:r>
              <a:rPr lang="fr-FR" sz="1200" dirty="0">
                <a:solidFill>
                  <a:schemeClr val="tx1"/>
                </a:solidFill>
              </a:rPr>
              <a:t>• Plasma HIV-1 RNA ≥10,000 copies/</a:t>
            </a:r>
            <a:r>
              <a:rPr lang="fr-FR" sz="1200" dirty="0" err="1">
                <a:solidFill>
                  <a:schemeClr val="tx1"/>
                </a:solidFill>
              </a:rPr>
              <a:t>mL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CD4+ T-</a:t>
            </a:r>
            <a:r>
              <a:rPr lang="fr-FR" sz="1200" dirty="0" err="1">
                <a:solidFill>
                  <a:schemeClr val="tx1"/>
                </a:solidFill>
              </a:rPr>
              <a:t>cell</a:t>
            </a:r>
            <a:r>
              <a:rPr lang="fr-FR" sz="1200" dirty="0">
                <a:solidFill>
                  <a:schemeClr val="tx1"/>
                </a:solidFill>
              </a:rPr>
              <a:t> count &gt;200/mm</a:t>
            </a:r>
            <a:r>
              <a:rPr lang="fr-FR" sz="12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fr-FR" sz="1200" dirty="0">
                <a:solidFill>
                  <a:schemeClr val="tx1"/>
                </a:solidFill>
              </a:rPr>
              <a:t>• ARV-</a:t>
            </a:r>
            <a:r>
              <a:rPr lang="fr-FR" sz="1200" dirty="0" err="1">
                <a:solidFill>
                  <a:schemeClr val="tx1"/>
                </a:solidFill>
              </a:rPr>
              <a:t>naive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No NNRTI </a:t>
            </a:r>
            <a:r>
              <a:rPr lang="fr-FR" sz="1200" dirty="0" err="1">
                <a:solidFill>
                  <a:schemeClr val="tx1"/>
                </a:solidFill>
              </a:rPr>
              <a:t>drug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resistance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No active </a:t>
            </a:r>
            <a:r>
              <a:rPr lang="en-US" sz="1200" dirty="0">
                <a:solidFill>
                  <a:schemeClr val="tx1"/>
                </a:solidFill>
              </a:rPr>
              <a:t>HCV</a:t>
            </a:r>
            <a:r>
              <a:rPr lang="fr-FR" sz="1200" dirty="0">
                <a:solidFill>
                  <a:schemeClr val="tx1"/>
                </a:solidFill>
              </a:rPr>
              <a:t>/HBV infection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N = 6 per panel</a:t>
            </a:r>
          </a:p>
        </p:txBody>
      </p:sp>
      <p:sp>
        <p:nvSpPr>
          <p:cNvPr id="117" name="Text Box 2">
            <a:extLst>
              <a:ext uri="{FF2B5EF4-FFF2-40B4-BE49-F238E27FC236}">
                <a16:creationId xmlns:a16="http://schemas.microsoft.com/office/drawing/2014/main" id="{96DACF41-4DDC-46E5-9613-775E6243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502" y="2533488"/>
            <a:ext cx="4411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Single Oral Doses of MK-8507 Reduced</a:t>
            </a:r>
            <a:b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HIV-1 RNA levels for at Least 1 Week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8" name="Text Box 2">
            <a:extLst>
              <a:ext uri="{FF2B5EF4-FFF2-40B4-BE49-F238E27FC236}">
                <a16:creationId xmlns:a16="http://schemas.microsoft.com/office/drawing/2014/main" id="{CBEDE832-01DE-4CB9-9833-5DA4DB92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740" y="2533488"/>
            <a:ext cx="3830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LS Mean Change in Plasma HIV-1 RNA</a:t>
            </a:r>
            <a:b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from Baseline at 7 Days Post-Dose,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log</a:t>
            </a:r>
            <a:r>
              <a:rPr lang="en-US" sz="1600" b="1" baseline="-250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10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copies/ml (95% CI)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119" name="Tableau 119">
            <a:extLst>
              <a:ext uri="{FF2B5EF4-FFF2-40B4-BE49-F238E27FC236}">
                <a16:creationId xmlns:a16="http://schemas.microsoft.com/office/drawing/2014/main" id="{180AFB28-5E02-4E90-B2C7-CCB78D955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28950"/>
              </p:ext>
            </p:extLst>
          </p:nvPr>
        </p:nvGraphicFramePr>
        <p:xfrm>
          <a:off x="8881220" y="3420146"/>
          <a:ext cx="3053715" cy="184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05">
                  <a:extLst>
                    <a:ext uri="{9D8B030D-6E8A-4147-A177-3AD203B41FA5}">
                      <a16:colId xmlns:a16="http://schemas.microsoft.com/office/drawing/2014/main" val="3510255853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2016877697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3443437678"/>
                    </a:ext>
                  </a:extLst>
                </a:gridCol>
              </a:tblGrid>
              <a:tr h="657014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MK-8507</a:t>
                      </a:r>
                      <a:b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(600 mg)</a:t>
                      </a:r>
                      <a:endParaRPr kumimoji="0" lang="fr-FR" altLang="fr-FR" sz="160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MK-8507</a:t>
                      </a:r>
                      <a:b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(80 mg)</a:t>
                      </a:r>
                      <a:endParaRPr kumimoji="0" lang="fr-FR" alt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MK-8507</a:t>
                      </a:r>
                      <a:b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(40 mg)</a:t>
                      </a:r>
                      <a:endParaRPr kumimoji="0" lang="fr-FR" alt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41195"/>
                  </a:ext>
                </a:extLst>
              </a:tr>
              <a:tr h="53291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N=6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N=6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193040"/>
                  </a:ext>
                </a:extLst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-1.53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(-1.84, -1.23)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-1.50</a:t>
                      </a:r>
                      <a:b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(-1.80, -1.19)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-1.22</a:t>
                      </a:r>
                      <a:b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(-1.52, -0.91)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51068"/>
                  </a:ext>
                </a:extLst>
              </a:tr>
            </a:tbl>
          </a:graphicData>
        </a:graphic>
      </p:graphicFrame>
      <p:sp>
        <p:nvSpPr>
          <p:cNvPr id="120" name="Text Box 3">
            <a:extLst>
              <a:ext uri="{FF2B5EF4-FFF2-40B4-BE49-F238E27FC236}">
                <a16:creationId xmlns:a16="http://schemas.microsoft.com/office/drawing/2014/main" id="{AA9A6C2F-6FDA-4867-B5D9-EACF4A1A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190" y="6457082"/>
            <a:ext cx="2908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1400" i="1" dirty="0"/>
              <a:t>Ankrom W, Glasgow 2020, Abs. 0416</a:t>
            </a:r>
          </a:p>
        </p:txBody>
      </p:sp>
    </p:spTree>
    <p:extLst>
      <p:ext uri="{BB962C8B-B14F-4D97-AF65-F5344CB8AC3E}">
        <p14:creationId xmlns:p14="http://schemas.microsoft.com/office/powerpoint/2010/main" val="214236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New LA agents </a:t>
            </a:r>
            <a:r>
              <a:rPr lang="mr-IN" dirty="0"/>
              <a:t>–</a:t>
            </a:r>
            <a:r>
              <a:rPr lang="fr-FR" dirty="0"/>
              <a:t>new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1306066" cy="4572000"/>
          </a:xfrm>
        </p:spPr>
        <p:txBody>
          <a:bodyPr>
            <a:normAutofit fontScale="92500"/>
          </a:bodyPr>
          <a:lstStyle/>
          <a:p>
            <a:r>
              <a:rPr lang="en-US" sz="2600" dirty="0" err="1"/>
              <a:t>Lenacapavir</a:t>
            </a:r>
            <a:r>
              <a:rPr lang="en-US" sz="2600" dirty="0"/>
              <a:t> (capsid inhibitor)</a:t>
            </a:r>
            <a:endParaRPr lang="en-US" dirty="0"/>
          </a:p>
          <a:p>
            <a:pPr lvl="1"/>
            <a:r>
              <a:rPr lang="en-US" sz="2200" dirty="0"/>
              <a:t>New MOA</a:t>
            </a:r>
          </a:p>
          <a:p>
            <a:pPr lvl="1"/>
            <a:r>
              <a:rPr lang="en-US" sz="2200" dirty="0"/>
              <a:t>Single </a:t>
            </a:r>
            <a:r>
              <a:rPr lang="en-US" sz="2200" dirty="0" err="1"/>
              <a:t>sc</a:t>
            </a:r>
            <a:r>
              <a:rPr lang="en-US" sz="2200" dirty="0"/>
              <a:t> dose achieves &gt; 2 log</a:t>
            </a:r>
            <a:r>
              <a:rPr lang="en-US" sz="2200" baseline="-25000" dirty="0"/>
              <a:t>10</a:t>
            </a:r>
            <a:r>
              <a:rPr lang="en-US" sz="2200" dirty="0"/>
              <a:t> c/mL HIV RNA decrease at Day 10</a:t>
            </a:r>
          </a:p>
          <a:p>
            <a:pPr lvl="1"/>
            <a:r>
              <a:rPr lang="en-US" sz="2200" dirty="0"/>
              <a:t>Oral T1</a:t>
            </a:r>
            <a:r>
              <a:rPr lang="en-US" sz="2200" baseline="-25000" dirty="0"/>
              <a:t>/2</a:t>
            </a:r>
            <a:r>
              <a:rPr lang="en-US" sz="2200" dirty="0"/>
              <a:t> </a:t>
            </a:r>
            <a:r>
              <a:rPr lang="en-US" sz="2000" dirty="0"/>
              <a:t>≈ </a:t>
            </a:r>
            <a:r>
              <a:rPr lang="en-US" sz="2200" dirty="0"/>
              <a:t>12 days ; </a:t>
            </a:r>
            <a:r>
              <a:rPr lang="en-US" sz="2200" dirty="0" err="1"/>
              <a:t>sc</a:t>
            </a:r>
            <a:r>
              <a:rPr lang="en-US" sz="2200" dirty="0"/>
              <a:t> T1</a:t>
            </a:r>
            <a:r>
              <a:rPr lang="en-US" sz="2200" baseline="-25000" dirty="0"/>
              <a:t>/2</a:t>
            </a:r>
            <a:r>
              <a:rPr lang="en-US" sz="2200" dirty="0"/>
              <a:t> : 7 to 11 weeks</a:t>
            </a:r>
          </a:p>
          <a:p>
            <a:pPr lvl="1"/>
            <a:r>
              <a:rPr lang="en-US" sz="2200" dirty="0"/>
              <a:t>3 oral lead-in doses followed by Q6M </a:t>
            </a:r>
            <a:r>
              <a:rPr lang="en-US" sz="2200" dirty="0" err="1"/>
              <a:t>sc</a:t>
            </a:r>
            <a:endParaRPr lang="en-US" sz="2200" dirty="0"/>
          </a:p>
          <a:p>
            <a:pPr lvl="1"/>
            <a:r>
              <a:rPr lang="en-US" sz="2200" dirty="0"/>
              <a:t>Good safety profile (phase 1 and 2a) : moderate ISR, grade 1 (80%), Headache 30 %, No grade ≥ 2 AE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600" dirty="0" err="1"/>
              <a:t>Islatravir</a:t>
            </a:r>
            <a:r>
              <a:rPr lang="en-US" sz="2600" dirty="0"/>
              <a:t> (Nucleoside RT Translocation Inhibitor)</a:t>
            </a:r>
          </a:p>
          <a:p>
            <a:pPr lvl="1"/>
            <a:r>
              <a:rPr lang="en-US" sz="2200" dirty="0"/>
              <a:t>Antiviral activity against viruses resistant to approved NRTIs</a:t>
            </a:r>
          </a:p>
          <a:p>
            <a:pPr lvl="1"/>
            <a:r>
              <a:rPr lang="en-US" sz="2200" dirty="0"/>
              <a:t>Half-life &gt; 128 hours</a:t>
            </a:r>
          </a:p>
          <a:p>
            <a:pPr lvl="1"/>
            <a:r>
              <a:rPr lang="en-US" sz="2200" dirty="0"/>
              <a:t>Potential for LA oral or </a:t>
            </a:r>
            <a:r>
              <a:rPr lang="en-US" sz="2200" dirty="0" err="1"/>
              <a:t>sc</a:t>
            </a:r>
            <a:endParaRPr lang="en-US" sz="2200" dirty="0"/>
          </a:p>
          <a:p>
            <a:pPr lvl="2"/>
            <a:r>
              <a:rPr lang="en-US" sz="1900" dirty="0"/>
              <a:t>ISL QW oral in combo with QW MK-8507</a:t>
            </a:r>
          </a:p>
        </p:txBody>
      </p:sp>
    </p:spTree>
    <p:extLst>
      <p:ext uri="{BB962C8B-B14F-4D97-AF65-F5344CB8AC3E}">
        <p14:creationId xmlns:p14="http://schemas.microsoft.com/office/powerpoint/2010/main" val="292893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0FAAB8-5716-4380-9ECF-3813E2C72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" t="21059" r="5830" b="11157"/>
          <a:stretch/>
        </p:blipFill>
        <p:spPr>
          <a:xfrm>
            <a:off x="1165225" y="1803401"/>
            <a:ext cx="9566588" cy="413385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3AFE4F6-0A36-449E-90FB-1E02B8D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LEN: first-in-class HIV capsid inhibitor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D1E2479-D7EA-47CE-8EE7-7E6463D4C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99150"/>
            <a:ext cx="10972800" cy="920750"/>
          </a:xfrm>
        </p:spPr>
        <p:txBody>
          <a:bodyPr>
            <a:normAutofit/>
          </a:bodyPr>
          <a:lstStyle/>
          <a:p>
            <a:r>
              <a:rPr lang="en-US" sz="2000" b="1"/>
              <a:t>LEN binds between 2 adjacent CA monomers</a:t>
            </a:r>
          </a:p>
          <a:p>
            <a:r>
              <a:rPr lang="en-US" sz="2000" b="1"/>
              <a:t>LEN binding alters assembly / diassembly of CA core (multi-stage effect)</a:t>
            </a:r>
          </a:p>
        </p:txBody>
      </p:sp>
    </p:spTree>
    <p:extLst>
      <p:ext uri="{BB962C8B-B14F-4D97-AF65-F5344CB8AC3E}">
        <p14:creationId xmlns:p14="http://schemas.microsoft.com/office/powerpoint/2010/main" val="1541717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Lenacapavir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Dosing schedule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53F6379-58C7-4844-B52C-E47B1944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0" y="1233946"/>
            <a:ext cx="7293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Putting oral and SC together</a:t>
            </a:r>
            <a:b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Predicted LEN PK for Phase 2/3 LEN regimen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801FF4-FB8E-4774-A609-8EA902D1211D}"/>
              </a:ext>
            </a:extLst>
          </p:cNvPr>
          <p:cNvGrpSpPr/>
          <p:nvPr/>
        </p:nvGrpSpPr>
        <p:grpSpPr>
          <a:xfrm>
            <a:off x="341999" y="2474878"/>
            <a:ext cx="11412885" cy="3532888"/>
            <a:chOff x="566285" y="2449000"/>
            <a:chExt cx="11412885" cy="3532888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B31B6780-D0F9-47A6-A00E-D1F7E79B82B0}"/>
                </a:ext>
              </a:extLst>
            </p:cNvPr>
            <p:cNvSpPr/>
            <p:nvPr/>
          </p:nvSpPr>
          <p:spPr>
            <a:xfrm>
              <a:off x="6826633" y="2449000"/>
              <a:ext cx="231642" cy="2899977"/>
            </a:xfrm>
            <a:prstGeom prst="rect">
              <a:avLst/>
            </a:prstGeom>
            <a:solidFill>
              <a:srgbClr val="FCF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E7986F2-3E0C-445A-AC4B-65ABA1EDDE28}"/>
                </a:ext>
              </a:extLst>
            </p:cNvPr>
            <p:cNvSpPr/>
            <p:nvPr/>
          </p:nvSpPr>
          <p:spPr>
            <a:xfrm>
              <a:off x="7048792" y="2449000"/>
              <a:ext cx="4406843" cy="28999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88192A2-E209-4B23-90DA-C87D8EC5FC2A}"/>
                </a:ext>
              </a:extLst>
            </p:cNvPr>
            <p:cNvSpPr/>
            <p:nvPr/>
          </p:nvSpPr>
          <p:spPr>
            <a:xfrm>
              <a:off x="1557638" y="2449000"/>
              <a:ext cx="4642444" cy="2899977"/>
            </a:xfrm>
            <a:prstGeom prst="rect">
              <a:avLst/>
            </a:prstGeom>
            <a:solidFill>
              <a:srgbClr val="FCF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6" name="Groupe 1045">
              <a:extLst>
                <a:ext uri="{FF2B5EF4-FFF2-40B4-BE49-F238E27FC236}">
                  <a16:creationId xmlns:a16="http://schemas.microsoft.com/office/drawing/2014/main" id="{C15606E8-CCD7-413F-8D33-AB2D5C75360B}"/>
                </a:ext>
              </a:extLst>
            </p:cNvPr>
            <p:cNvGrpSpPr/>
            <p:nvPr/>
          </p:nvGrpSpPr>
          <p:grpSpPr>
            <a:xfrm>
              <a:off x="1487067" y="3017521"/>
              <a:ext cx="4720425" cy="2402206"/>
              <a:chOff x="-13790613" y="2532063"/>
              <a:chExt cx="4672012" cy="2378075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7159AA9-99AD-4414-9F20-304A3BF72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7" y="2532063"/>
                <a:ext cx="4600576" cy="2308225"/>
              </a:xfrm>
              <a:custGeom>
                <a:avLst/>
                <a:gdLst>
                  <a:gd name="T0" fmla="*/ 5779 w 5779"/>
                  <a:gd name="T1" fmla="*/ 2908 h 2908"/>
                  <a:gd name="T2" fmla="*/ 0 w 5779"/>
                  <a:gd name="T3" fmla="*/ 2908 h 2908"/>
                  <a:gd name="T4" fmla="*/ 0 w 5779"/>
                  <a:gd name="T5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9" h="2908">
                    <a:moveTo>
                      <a:pt x="5779" y="2908"/>
                    </a:moveTo>
                    <a:lnTo>
                      <a:pt x="0" y="290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4170B881-6E73-4832-AEE7-628D695CE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84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C7108CE7-09B8-4A1F-8DB4-59A0D25F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2576513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3A080512-1532-46C3-BA67-A280A2A70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035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B4C5FFD-5C37-44B3-9122-7AF84BC42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416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73CBF653-4AB2-4B14-A807-A55D283DF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7384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F52FC9F3-34A9-419B-99D7-9E1E92572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963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6840A46E-62D0-4273-A800-F7B91260B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795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966043A3-FAB8-4EC4-A160-2E80D0003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8717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8C4C59FB-2C67-4D14-A845-43284467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0956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2D1EFC1D-2998-4C12-B7AF-81CFDA974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604751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A78996BE-E3FA-42A7-BEB8-8CB828FF5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337926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C91FFDBF-8FF5-4BCC-A4D8-AC37DCA0B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446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FFC6FB8E-A6F9-4A8F-936A-B447F2073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497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193B0C5D-DE4F-4BEB-8B6F-9EED9BF68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557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4">
                <a:extLst>
                  <a:ext uri="{FF2B5EF4-FFF2-40B4-BE49-F238E27FC236}">
                    <a16:creationId xmlns:a16="http://schemas.microsoft.com/office/drawing/2014/main" id="{88C28BE8-DA0C-483E-80CD-4134BBD61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6322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0A329F5A-AF2D-4938-845F-35FFBA312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398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D87BB89C-238E-4DAA-B0BD-ABD02E9D6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360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2857788F-5A5A-42D9-BB3D-B869337B0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3333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8">
                <a:extLst>
                  <a:ext uri="{FF2B5EF4-FFF2-40B4-BE49-F238E27FC236}">
                    <a16:creationId xmlns:a16="http://schemas.microsoft.com/office/drawing/2014/main" id="{11C9336C-B76F-42D1-95FD-9759D6A0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852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>
                <a:extLst>
                  <a:ext uri="{FF2B5EF4-FFF2-40B4-BE49-F238E27FC236}">
                    <a16:creationId xmlns:a16="http://schemas.microsoft.com/office/drawing/2014/main" id="{4682D400-6928-45A2-A28D-95FD6330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725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>
                <a:extLst>
                  <a:ext uri="{FF2B5EF4-FFF2-40B4-BE49-F238E27FC236}">
                    <a16:creationId xmlns:a16="http://schemas.microsoft.com/office/drawing/2014/main" id="{6A73AB9E-B901-4F19-BA5F-B3D337008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22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403F4176-5D48-41F6-8DD5-582968214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4095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69DD8369-392D-447F-B0DC-4FBA98E19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60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C902AF57-A779-4ABF-B048-47065B5DE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989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90D4F39A-9B3F-402D-8971-824F462D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2513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8FFAB898-C350-4F4F-9932-616C51F53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3100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39D360BD-FD95-44E4-BE1C-AC3D3B45B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386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B99DB88B-929A-4EA7-8160-6B4B7F9B4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4799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5DD39D38-6810-4C28-8935-B2CCDC9EE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484028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6D9B01FE-F84A-4E4A-9AE0-94004ECF4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614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FD8DB6EF-A985-4D7E-BC48-6C55E6F12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2349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FF593B71-B6F8-43D2-B1AE-342208EA3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554076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63">
                <a:extLst>
                  <a:ext uri="{FF2B5EF4-FFF2-40B4-BE49-F238E27FC236}">
                    <a16:creationId xmlns:a16="http://schemas.microsoft.com/office/drawing/2014/main" id="{F6786D8B-8FDA-459D-896A-107DC50DB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123363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72">
                <a:extLst>
                  <a:ext uri="{FF2B5EF4-FFF2-40B4-BE49-F238E27FC236}">
                    <a16:creationId xmlns:a16="http://schemas.microsoft.com/office/drawing/2014/main" id="{3A872D09-7297-4BC1-9557-EFCAF64F2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069513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74">
                <a:extLst>
                  <a:ext uri="{FF2B5EF4-FFF2-40B4-BE49-F238E27FC236}">
                    <a16:creationId xmlns:a16="http://schemas.microsoft.com/office/drawing/2014/main" id="{0DEF408F-FE3C-4E46-A551-F1154F35B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719176" y="3051176"/>
                <a:ext cx="45958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76">
                <a:extLst>
                  <a:ext uri="{FF2B5EF4-FFF2-40B4-BE49-F238E27FC236}">
                    <a16:creationId xmlns:a16="http://schemas.microsoft.com/office/drawing/2014/main" id="{FF986B98-19C7-4629-AB92-7C194E8F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6" y="2597151"/>
                <a:ext cx="4591050" cy="736600"/>
              </a:xfrm>
              <a:custGeom>
                <a:avLst/>
                <a:gdLst>
                  <a:gd name="T0" fmla="*/ 3387 w 5784"/>
                  <a:gd name="T1" fmla="*/ 509 h 929"/>
                  <a:gd name="T2" fmla="*/ 3785 w 5784"/>
                  <a:gd name="T3" fmla="*/ 479 h 929"/>
                  <a:gd name="T4" fmla="*/ 4191 w 5784"/>
                  <a:gd name="T5" fmla="*/ 534 h 929"/>
                  <a:gd name="T6" fmla="*/ 4863 w 5784"/>
                  <a:gd name="T7" fmla="*/ 576 h 929"/>
                  <a:gd name="T8" fmla="*/ 5784 w 5784"/>
                  <a:gd name="T9" fmla="*/ 576 h 929"/>
                  <a:gd name="T10" fmla="*/ 5784 w 5784"/>
                  <a:gd name="T11" fmla="*/ 264 h 929"/>
                  <a:gd name="T12" fmla="*/ 5046 w 5784"/>
                  <a:gd name="T13" fmla="*/ 212 h 929"/>
                  <a:gd name="T14" fmla="*/ 4178 w 5784"/>
                  <a:gd name="T15" fmla="*/ 122 h 929"/>
                  <a:gd name="T16" fmla="*/ 3811 w 5784"/>
                  <a:gd name="T17" fmla="*/ 69 h 929"/>
                  <a:gd name="T18" fmla="*/ 3188 w 5784"/>
                  <a:gd name="T19" fmla="*/ 9 h 929"/>
                  <a:gd name="T20" fmla="*/ 2981 w 5784"/>
                  <a:gd name="T21" fmla="*/ 228 h 929"/>
                  <a:gd name="T22" fmla="*/ 1788 w 5784"/>
                  <a:gd name="T23" fmla="*/ 149 h 929"/>
                  <a:gd name="T24" fmla="*/ 1258 w 5784"/>
                  <a:gd name="T25" fmla="*/ 63 h 929"/>
                  <a:gd name="T26" fmla="*/ 793 w 5784"/>
                  <a:gd name="T27" fmla="*/ 0 h 929"/>
                  <a:gd name="T28" fmla="*/ 590 w 5784"/>
                  <a:gd name="T29" fmla="*/ 305 h 929"/>
                  <a:gd name="T30" fmla="*/ 221 w 5784"/>
                  <a:gd name="T31" fmla="*/ 251 h 929"/>
                  <a:gd name="T32" fmla="*/ 0 w 5784"/>
                  <a:gd name="T33" fmla="*/ 236 h 929"/>
                  <a:gd name="T34" fmla="*/ 0 w 5784"/>
                  <a:gd name="T35" fmla="*/ 929 h 929"/>
                  <a:gd name="T36" fmla="*/ 205 w 5784"/>
                  <a:gd name="T37" fmla="*/ 929 h 929"/>
                  <a:gd name="T38" fmla="*/ 607 w 5784"/>
                  <a:gd name="T39" fmla="*/ 799 h 929"/>
                  <a:gd name="T40" fmla="*/ 802 w 5784"/>
                  <a:gd name="T41" fmla="*/ 603 h 929"/>
                  <a:gd name="T42" fmla="*/ 1021 w 5784"/>
                  <a:gd name="T43" fmla="*/ 630 h 929"/>
                  <a:gd name="T44" fmla="*/ 1211 w 5784"/>
                  <a:gd name="T45" fmla="*/ 576 h 929"/>
                  <a:gd name="T46" fmla="*/ 3068 w 5784"/>
                  <a:gd name="T47" fmla="*/ 576 h 929"/>
                  <a:gd name="T48" fmla="*/ 3183 w 5784"/>
                  <a:gd name="T49" fmla="*/ 502 h 929"/>
                  <a:gd name="T50" fmla="*/ 3194 w 5784"/>
                  <a:gd name="T51" fmla="*/ 494 h 929"/>
                  <a:gd name="T52" fmla="*/ 3387 w 5784"/>
                  <a:gd name="T53" fmla="*/ 50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84" h="929">
                    <a:moveTo>
                      <a:pt x="3387" y="509"/>
                    </a:moveTo>
                    <a:lnTo>
                      <a:pt x="3785" y="479"/>
                    </a:lnTo>
                    <a:lnTo>
                      <a:pt x="4191" y="534"/>
                    </a:lnTo>
                    <a:lnTo>
                      <a:pt x="4863" y="576"/>
                    </a:lnTo>
                    <a:lnTo>
                      <a:pt x="5784" y="576"/>
                    </a:lnTo>
                    <a:lnTo>
                      <a:pt x="5784" y="264"/>
                    </a:lnTo>
                    <a:lnTo>
                      <a:pt x="5046" y="212"/>
                    </a:lnTo>
                    <a:lnTo>
                      <a:pt x="4178" y="122"/>
                    </a:lnTo>
                    <a:lnTo>
                      <a:pt x="3811" y="69"/>
                    </a:lnTo>
                    <a:lnTo>
                      <a:pt x="3188" y="9"/>
                    </a:lnTo>
                    <a:lnTo>
                      <a:pt x="2981" y="228"/>
                    </a:lnTo>
                    <a:lnTo>
                      <a:pt x="1788" y="149"/>
                    </a:lnTo>
                    <a:lnTo>
                      <a:pt x="1258" y="63"/>
                    </a:lnTo>
                    <a:lnTo>
                      <a:pt x="793" y="0"/>
                    </a:lnTo>
                    <a:lnTo>
                      <a:pt x="590" y="305"/>
                    </a:lnTo>
                    <a:lnTo>
                      <a:pt x="221" y="251"/>
                    </a:lnTo>
                    <a:lnTo>
                      <a:pt x="0" y="236"/>
                    </a:lnTo>
                    <a:lnTo>
                      <a:pt x="0" y="929"/>
                    </a:lnTo>
                    <a:lnTo>
                      <a:pt x="205" y="929"/>
                    </a:lnTo>
                    <a:lnTo>
                      <a:pt x="607" y="799"/>
                    </a:lnTo>
                    <a:lnTo>
                      <a:pt x="802" y="603"/>
                    </a:lnTo>
                    <a:lnTo>
                      <a:pt x="1021" y="630"/>
                    </a:lnTo>
                    <a:lnTo>
                      <a:pt x="1211" y="576"/>
                    </a:lnTo>
                    <a:lnTo>
                      <a:pt x="3068" y="576"/>
                    </a:lnTo>
                    <a:lnTo>
                      <a:pt x="3183" y="502"/>
                    </a:lnTo>
                    <a:lnTo>
                      <a:pt x="3194" y="494"/>
                    </a:lnTo>
                    <a:lnTo>
                      <a:pt x="3387" y="509"/>
                    </a:lnTo>
                    <a:close/>
                  </a:path>
                </a:pathLst>
              </a:custGeom>
              <a:solidFill>
                <a:srgbClr val="C5EB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78">
                <a:extLst>
                  <a:ext uri="{FF2B5EF4-FFF2-40B4-BE49-F238E27FC236}">
                    <a16:creationId xmlns:a16="http://schemas.microsoft.com/office/drawing/2014/main" id="{B6D05D84-7048-4341-8E42-99B157CF9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6" y="2746376"/>
                <a:ext cx="4589463" cy="2093913"/>
              </a:xfrm>
              <a:custGeom>
                <a:avLst/>
                <a:gdLst>
                  <a:gd name="T0" fmla="*/ 5782 w 5782"/>
                  <a:gd name="T1" fmla="*/ 216 h 2638"/>
                  <a:gd name="T2" fmla="*/ 5418 w 5782"/>
                  <a:gd name="T3" fmla="*/ 196 h 2638"/>
                  <a:gd name="T4" fmla="*/ 4185 w 5782"/>
                  <a:gd name="T5" fmla="*/ 94 h 2638"/>
                  <a:gd name="T6" fmla="*/ 3809 w 5782"/>
                  <a:gd name="T7" fmla="*/ 40 h 2638"/>
                  <a:gd name="T8" fmla="*/ 3193 w 5782"/>
                  <a:gd name="T9" fmla="*/ 0 h 2638"/>
                  <a:gd name="T10" fmla="*/ 2994 w 5782"/>
                  <a:gd name="T11" fmla="*/ 185 h 2638"/>
                  <a:gd name="T12" fmla="*/ 1813 w 5782"/>
                  <a:gd name="T13" fmla="*/ 132 h 2638"/>
                  <a:gd name="T14" fmla="*/ 1450 w 5782"/>
                  <a:gd name="T15" fmla="*/ 76 h 2638"/>
                  <a:gd name="T16" fmla="*/ 945 w 5782"/>
                  <a:gd name="T17" fmla="*/ 37 h 2638"/>
                  <a:gd name="T18" fmla="*/ 802 w 5782"/>
                  <a:gd name="T19" fmla="*/ 12 h 2638"/>
                  <a:gd name="T20" fmla="*/ 596 w 5782"/>
                  <a:gd name="T21" fmla="*/ 297 h 2638"/>
                  <a:gd name="T22" fmla="*/ 0 w 5782"/>
                  <a:gd name="T23" fmla="*/ 273 h 2638"/>
                  <a:gd name="T24" fmla="*/ 0 w 5782"/>
                  <a:gd name="T25" fmla="*/ 2638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82" h="2638">
                    <a:moveTo>
                      <a:pt x="5782" y="216"/>
                    </a:moveTo>
                    <a:lnTo>
                      <a:pt x="5418" y="196"/>
                    </a:lnTo>
                    <a:lnTo>
                      <a:pt x="4185" y="94"/>
                    </a:lnTo>
                    <a:lnTo>
                      <a:pt x="3809" y="40"/>
                    </a:lnTo>
                    <a:lnTo>
                      <a:pt x="3193" y="0"/>
                    </a:lnTo>
                    <a:lnTo>
                      <a:pt x="2994" y="185"/>
                    </a:lnTo>
                    <a:lnTo>
                      <a:pt x="1813" y="132"/>
                    </a:lnTo>
                    <a:lnTo>
                      <a:pt x="1450" y="76"/>
                    </a:lnTo>
                    <a:lnTo>
                      <a:pt x="945" y="37"/>
                    </a:lnTo>
                    <a:lnTo>
                      <a:pt x="802" y="12"/>
                    </a:lnTo>
                    <a:lnTo>
                      <a:pt x="596" y="297"/>
                    </a:lnTo>
                    <a:lnTo>
                      <a:pt x="0" y="273"/>
                    </a:lnTo>
                    <a:lnTo>
                      <a:pt x="0" y="2638"/>
                    </a:ln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5" name="Groupe 1044">
              <a:extLst>
                <a:ext uri="{FF2B5EF4-FFF2-40B4-BE49-F238E27FC236}">
                  <a16:creationId xmlns:a16="http://schemas.microsoft.com/office/drawing/2014/main" id="{5C58F6D3-306C-40DF-BF1B-D2E5A463777C}"/>
                </a:ext>
              </a:extLst>
            </p:cNvPr>
            <p:cNvGrpSpPr/>
            <p:nvPr/>
          </p:nvGrpSpPr>
          <p:grpSpPr>
            <a:xfrm>
              <a:off x="6748040" y="3017521"/>
              <a:ext cx="4720059" cy="2402206"/>
              <a:chOff x="-8567738" y="2532063"/>
              <a:chExt cx="4671649" cy="2378075"/>
            </a:xfrm>
          </p:grpSpPr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B159DB2A-16B8-4A89-AD90-49431427C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496302" y="4834701"/>
                <a:ext cx="4600213" cy="55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012C3E32-BFA0-45F5-A4B1-F9907D25E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496301" y="2532063"/>
                <a:ext cx="0" cy="2308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879DDDDB-67ED-4EE9-BFD1-0573617E4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848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D2006954-D2EC-4656-B7A5-6E26B5874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004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FFF79544-8E83-4E51-AE7F-522FFB4F9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0956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55268095-90BD-4B58-A20F-2C4C242B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8717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CFEFEE65-A7F0-472F-85D2-B5BA916BA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795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21A50828-480D-48EF-A196-FB4D606F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963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E0DDFF50-E8F9-4515-9231-D1F230EAC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7384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B5A642CD-32ED-476F-BBFF-C2E64CE5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416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CCF5E0D-0573-45B2-9BDF-90D988ECE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035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5C510919-D8BB-4811-B8AD-6E106D2C6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2576513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A5F9B287-D2DE-43BE-A3AD-BC1D8107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84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6DCD86D8-E961-4E1E-B5C8-1BF9DC435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557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CEA8F67C-B525-4C51-8936-771DF2672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6322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2E835922-F4C9-4664-B3D8-FB28F1565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446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>
                <a:extLst>
                  <a:ext uri="{FF2B5EF4-FFF2-40B4-BE49-F238E27FC236}">
                    <a16:creationId xmlns:a16="http://schemas.microsoft.com/office/drawing/2014/main" id="{1667E47C-AFA1-4BA2-915B-E241BBEA1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497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56">
                <a:extLst>
                  <a:ext uri="{FF2B5EF4-FFF2-40B4-BE49-F238E27FC236}">
                    <a16:creationId xmlns:a16="http://schemas.microsoft.com/office/drawing/2014/main" id="{79BAE5F6-C6CF-4DCD-A12B-29F21117B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4095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7">
                <a:extLst>
                  <a:ext uri="{FF2B5EF4-FFF2-40B4-BE49-F238E27FC236}">
                    <a16:creationId xmlns:a16="http://schemas.microsoft.com/office/drawing/2014/main" id="{414F0BC3-F9DF-416F-9B9F-5525C1215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22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8">
                <a:extLst>
                  <a:ext uri="{FF2B5EF4-FFF2-40B4-BE49-F238E27FC236}">
                    <a16:creationId xmlns:a16="http://schemas.microsoft.com/office/drawing/2014/main" id="{1E3A097D-95EE-42C6-AD21-54BF55791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725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9">
                <a:extLst>
                  <a:ext uri="{FF2B5EF4-FFF2-40B4-BE49-F238E27FC236}">
                    <a16:creationId xmlns:a16="http://schemas.microsoft.com/office/drawing/2014/main" id="{8B99A40A-48EB-48F7-8A49-AAA5B35ED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852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Line 60">
                <a:extLst>
                  <a:ext uri="{FF2B5EF4-FFF2-40B4-BE49-F238E27FC236}">
                    <a16:creationId xmlns:a16="http://schemas.microsoft.com/office/drawing/2014/main" id="{6F590444-AA59-49B5-9A2E-9F20A0422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3333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61">
                <a:extLst>
                  <a:ext uri="{FF2B5EF4-FFF2-40B4-BE49-F238E27FC236}">
                    <a16:creationId xmlns:a16="http://schemas.microsoft.com/office/drawing/2014/main" id="{C0B2E612-8357-4198-BD8F-8DEA9C77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360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62">
                <a:extLst>
                  <a:ext uri="{FF2B5EF4-FFF2-40B4-BE49-F238E27FC236}">
                    <a16:creationId xmlns:a16="http://schemas.microsoft.com/office/drawing/2014/main" id="{AE663391-95DC-4EFC-85C4-B88C2A61A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398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64">
                <a:extLst>
                  <a:ext uri="{FF2B5EF4-FFF2-40B4-BE49-F238E27FC236}">
                    <a16:creationId xmlns:a16="http://schemas.microsoft.com/office/drawing/2014/main" id="{0D651DF6-A6D0-4727-BE1D-DC6C3D817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614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65">
                <a:extLst>
                  <a:ext uri="{FF2B5EF4-FFF2-40B4-BE49-F238E27FC236}">
                    <a16:creationId xmlns:a16="http://schemas.microsoft.com/office/drawing/2014/main" id="{A563FCFC-57A2-4958-8CFD-5E211A302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484028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66">
                <a:extLst>
                  <a:ext uri="{FF2B5EF4-FFF2-40B4-BE49-F238E27FC236}">
                    <a16:creationId xmlns:a16="http://schemas.microsoft.com/office/drawing/2014/main" id="{F34CB643-039C-4C98-904E-3AF6456B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4799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67">
                <a:extLst>
                  <a:ext uri="{FF2B5EF4-FFF2-40B4-BE49-F238E27FC236}">
                    <a16:creationId xmlns:a16="http://schemas.microsoft.com/office/drawing/2014/main" id="{BA470CEF-6A1A-4A06-990B-B68F26A1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386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68">
                <a:extLst>
                  <a:ext uri="{FF2B5EF4-FFF2-40B4-BE49-F238E27FC236}">
                    <a16:creationId xmlns:a16="http://schemas.microsoft.com/office/drawing/2014/main" id="{7AF2315B-149B-4F04-ACF1-6960DCE3A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3100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69">
                <a:extLst>
                  <a:ext uri="{FF2B5EF4-FFF2-40B4-BE49-F238E27FC236}">
                    <a16:creationId xmlns:a16="http://schemas.microsoft.com/office/drawing/2014/main" id="{D6F11310-A269-473C-A5A4-01A7A9527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2513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70">
                <a:extLst>
                  <a:ext uri="{FF2B5EF4-FFF2-40B4-BE49-F238E27FC236}">
                    <a16:creationId xmlns:a16="http://schemas.microsoft.com/office/drawing/2014/main" id="{D76491A2-E71D-451B-ACF7-69F4734A3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989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71">
                <a:extLst>
                  <a:ext uri="{FF2B5EF4-FFF2-40B4-BE49-F238E27FC236}">
                    <a16:creationId xmlns:a16="http://schemas.microsoft.com/office/drawing/2014/main" id="{7D01D980-DBAC-4D78-903A-5617A7DC8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60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73">
                <a:extLst>
                  <a:ext uri="{FF2B5EF4-FFF2-40B4-BE49-F238E27FC236}">
                    <a16:creationId xmlns:a16="http://schemas.microsoft.com/office/drawing/2014/main" id="{D965FE1D-6193-4A03-AEF9-4BF8DE00D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493126" y="3051176"/>
                <a:ext cx="45958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75">
                <a:extLst>
                  <a:ext uri="{FF2B5EF4-FFF2-40B4-BE49-F238E27FC236}">
                    <a16:creationId xmlns:a16="http://schemas.microsoft.com/office/drawing/2014/main" id="{66EB91EE-A6A3-416B-A511-3667AE76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48676" y="2603501"/>
                <a:ext cx="4508500" cy="733425"/>
              </a:xfrm>
              <a:custGeom>
                <a:avLst/>
                <a:gdLst>
                  <a:gd name="T0" fmla="*/ 5680 w 5680"/>
                  <a:gd name="T1" fmla="*/ 589 h 925"/>
                  <a:gd name="T2" fmla="*/ 4211 w 5680"/>
                  <a:gd name="T3" fmla="*/ 14 h 925"/>
                  <a:gd name="T4" fmla="*/ 3631 w 5680"/>
                  <a:gd name="T5" fmla="*/ 124 h 925"/>
                  <a:gd name="T6" fmla="*/ 3265 w 5680"/>
                  <a:gd name="T7" fmla="*/ 356 h 925"/>
                  <a:gd name="T8" fmla="*/ 3089 w 5680"/>
                  <a:gd name="T9" fmla="*/ 371 h 925"/>
                  <a:gd name="T10" fmla="*/ 2955 w 5680"/>
                  <a:gd name="T11" fmla="*/ 463 h 925"/>
                  <a:gd name="T12" fmla="*/ 1083 w 5680"/>
                  <a:gd name="T13" fmla="*/ 169 h 925"/>
                  <a:gd name="T14" fmla="*/ 970 w 5680"/>
                  <a:gd name="T15" fmla="*/ 233 h 925"/>
                  <a:gd name="T16" fmla="*/ 853 w 5680"/>
                  <a:gd name="T17" fmla="*/ 256 h 925"/>
                  <a:gd name="T18" fmla="*/ 333 w 5680"/>
                  <a:gd name="T19" fmla="*/ 332 h 925"/>
                  <a:gd name="T20" fmla="*/ 215 w 5680"/>
                  <a:gd name="T21" fmla="*/ 259 h 925"/>
                  <a:gd name="T22" fmla="*/ 149 w 5680"/>
                  <a:gd name="T23" fmla="*/ 87 h 925"/>
                  <a:gd name="T24" fmla="*/ 115 w 5680"/>
                  <a:gd name="T25" fmla="*/ 210 h 925"/>
                  <a:gd name="T26" fmla="*/ 24 w 5680"/>
                  <a:gd name="T27" fmla="*/ 0 h 925"/>
                  <a:gd name="T28" fmla="*/ 0 w 5680"/>
                  <a:gd name="T29" fmla="*/ 495 h 925"/>
                  <a:gd name="T30" fmla="*/ 32 w 5680"/>
                  <a:gd name="T31" fmla="*/ 618 h 925"/>
                  <a:gd name="T32" fmla="*/ 124 w 5680"/>
                  <a:gd name="T33" fmla="*/ 506 h 925"/>
                  <a:gd name="T34" fmla="*/ 159 w 5680"/>
                  <a:gd name="T35" fmla="*/ 523 h 925"/>
                  <a:gd name="T36" fmla="*/ 301 w 5680"/>
                  <a:gd name="T37" fmla="*/ 612 h 925"/>
                  <a:gd name="T38" fmla="*/ 459 w 5680"/>
                  <a:gd name="T39" fmla="*/ 695 h 925"/>
                  <a:gd name="T40" fmla="*/ 542 w 5680"/>
                  <a:gd name="T41" fmla="*/ 692 h 925"/>
                  <a:gd name="T42" fmla="*/ 712 w 5680"/>
                  <a:gd name="T43" fmla="*/ 566 h 925"/>
                  <a:gd name="T44" fmla="*/ 835 w 5680"/>
                  <a:gd name="T45" fmla="*/ 462 h 925"/>
                  <a:gd name="T46" fmla="*/ 906 w 5680"/>
                  <a:gd name="T47" fmla="*/ 416 h 925"/>
                  <a:gd name="T48" fmla="*/ 1010 w 5680"/>
                  <a:gd name="T49" fmla="*/ 367 h 925"/>
                  <a:gd name="T50" fmla="*/ 1111 w 5680"/>
                  <a:gd name="T51" fmla="*/ 327 h 925"/>
                  <a:gd name="T52" fmla="*/ 1291 w 5680"/>
                  <a:gd name="T53" fmla="*/ 269 h 925"/>
                  <a:gd name="T54" fmla="*/ 1536 w 5680"/>
                  <a:gd name="T55" fmla="*/ 250 h 925"/>
                  <a:gd name="T56" fmla="*/ 1794 w 5680"/>
                  <a:gd name="T57" fmla="*/ 288 h 925"/>
                  <a:gd name="T58" fmla="*/ 1887 w 5680"/>
                  <a:gd name="T59" fmla="*/ 304 h 925"/>
                  <a:gd name="T60" fmla="*/ 2004 w 5680"/>
                  <a:gd name="T61" fmla="*/ 328 h 925"/>
                  <a:gd name="T62" fmla="*/ 2144 w 5680"/>
                  <a:gd name="T63" fmla="*/ 365 h 925"/>
                  <a:gd name="T64" fmla="*/ 2309 w 5680"/>
                  <a:gd name="T65" fmla="*/ 411 h 925"/>
                  <a:gd name="T66" fmla="*/ 2499 w 5680"/>
                  <a:gd name="T67" fmla="*/ 468 h 925"/>
                  <a:gd name="T68" fmla="*/ 2573 w 5680"/>
                  <a:gd name="T69" fmla="*/ 491 h 925"/>
                  <a:gd name="T70" fmla="*/ 2671 w 5680"/>
                  <a:gd name="T71" fmla="*/ 529 h 925"/>
                  <a:gd name="T72" fmla="*/ 2953 w 5680"/>
                  <a:gd name="T73" fmla="*/ 625 h 925"/>
                  <a:gd name="T74" fmla="*/ 3093 w 5680"/>
                  <a:gd name="T75" fmla="*/ 518 h 925"/>
                  <a:gd name="T76" fmla="*/ 3289 w 5680"/>
                  <a:gd name="T77" fmla="*/ 504 h 925"/>
                  <a:gd name="T78" fmla="*/ 3317 w 5680"/>
                  <a:gd name="T79" fmla="*/ 492 h 925"/>
                  <a:gd name="T80" fmla="*/ 3359 w 5680"/>
                  <a:gd name="T81" fmla="*/ 469 h 925"/>
                  <a:gd name="T82" fmla="*/ 3415 w 5680"/>
                  <a:gd name="T83" fmla="*/ 436 h 925"/>
                  <a:gd name="T84" fmla="*/ 3485 w 5680"/>
                  <a:gd name="T85" fmla="*/ 394 h 925"/>
                  <a:gd name="T86" fmla="*/ 3568 w 5680"/>
                  <a:gd name="T87" fmla="*/ 338 h 925"/>
                  <a:gd name="T88" fmla="*/ 3746 w 5680"/>
                  <a:gd name="T89" fmla="*/ 273 h 925"/>
                  <a:gd name="T90" fmla="*/ 3839 w 5680"/>
                  <a:gd name="T91" fmla="*/ 245 h 925"/>
                  <a:gd name="T92" fmla="*/ 3943 w 5680"/>
                  <a:gd name="T93" fmla="*/ 218 h 925"/>
                  <a:gd name="T94" fmla="*/ 4006 w 5680"/>
                  <a:gd name="T95" fmla="*/ 205 h 925"/>
                  <a:gd name="T96" fmla="*/ 4248 w 5680"/>
                  <a:gd name="T97" fmla="*/ 195 h 925"/>
                  <a:gd name="T98" fmla="*/ 4744 w 5680"/>
                  <a:gd name="T99" fmla="*/ 281 h 925"/>
                  <a:gd name="T100" fmla="*/ 4997 w 5680"/>
                  <a:gd name="T101" fmla="*/ 350 h 925"/>
                  <a:gd name="T102" fmla="*/ 5284 w 5680"/>
                  <a:gd name="T103" fmla="*/ 443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80" h="925">
                    <a:moveTo>
                      <a:pt x="5284" y="443"/>
                    </a:moveTo>
                    <a:lnTo>
                      <a:pt x="5527" y="541"/>
                    </a:lnTo>
                    <a:lnTo>
                      <a:pt x="5680" y="589"/>
                    </a:lnTo>
                    <a:lnTo>
                      <a:pt x="5680" y="409"/>
                    </a:lnTo>
                    <a:lnTo>
                      <a:pt x="4729" y="127"/>
                    </a:lnTo>
                    <a:lnTo>
                      <a:pt x="4211" y="14"/>
                    </a:lnTo>
                    <a:lnTo>
                      <a:pt x="3842" y="68"/>
                    </a:lnTo>
                    <a:lnTo>
                      <a:pt x="3816" y="68"/>
                    </a:lnTo>
                    <a:lnTo>
                      <a:pt x="3631" y="124"/>
                    </a:lnTo>
                    <a:lnTo>
                      <a:pt x="3615" y="124"/>
                    </a:lnTo>
                    <a:lnTo>
                      <a:pt x="3469" y="207"/>
                    </a:lnTo>
                    <a:lnTo>
                      <a:pt x="3265" y="356"/>
                    </a:lnTo>
                    <a:lnTo>
                      <a:pt x="3250" y="356"/>
                    </a:lnTo>
                    <a:lnTo>
                      <a:pt x="3210" y="371"/>
                    </a:lnTo>
                    <a:lnTo>
                      <a:pt x="3089" y="371"/>
                    </a:lnTo>
                    <a:lnTo>
                      <a:pt x="3067" y="386"/>
                    </a:lnTo>
                    <a:lnTo>
                      <a:pt x="2972" y="386"/>
                    </a:lnTo>
                    <a:lnTo>
                      <a:pt x="2955" y="463"/>
                    </a:lnTo>
                    <a:lnTo>
                      <a:pt x="2125" y="216"/>
                    </a:lnTo>
                    <a:lnTo>
                      <a:pt x="1490" y="79"/>
                    </a:lnTo>
                    <a:lnTo>
                      <a:pt x="1083" y="169"/>
                    </a:lnTo>
                    <a:lnTo>
                      <a:pt x="1071" y="184"/>
                    </a:lnTo>
                    <a:lnTo>
                      <a:pt x="986" y="206"/>
                    </a:lnTo>
                    <a:lnTo>
                      <a:pt x="970" y="233"/>
                    </a:lnTo>
                    <a:lnTo>
                      <a:pt x="956" y="233"/>
                    </a:lnTo>
                    <a:lnTo>
                      <a:pt x="941" y="256"/>
                    </a:lnTo>
                    <a:lnTo>
                      <a:pt x="853" y="256"/>
                    </a:lnTo>
                    <a:lnTo>
                      <a:pt x="652" y="374"/>
                    </a:lnTo>
                    <a:lnTo>
                      <a:pt x="526" y="422"/>
                    </a:lnTo>
                    <a:lnTo>
                      <a:pt x="333" y="332"/>
                    </a:lnTo>
                    <a:lnTo>
                      <a:pt x="321" y="332"/>
                    </a:lnTo>
                    <a:lnTo>
                      <a:pt x="227" y="232"/>
                    </a:lnTo>
                    <a:lnTo>
                      <a:pt x="215" y="259"/>
                    </a:lnTo>
                    <a:lnTo>
                      <a:pt x="189" y="204"/>
                    </a:lnTo>
                    <a:lnTo>
                      <a:pt x="169" y="147"/>
                    </a:lnTo>
                    <a:lnTo>
                      <a:pt x="149" y="87"/>
                    </a:lnTo>
                    <a:lnTo>
                      <a:pt x="133" y="26"/>
                    </a:lnTo>
                    <a:lnTo>
                      <a:pt x="115" y="6"/>
                    </a:lnTo>
                    <a:lnTo>
                      <a:pt x="115" y="210"/>
                    </a:lnTo>
                    <a:lnTo>
                      <a:pt x="69" y="159"/>
                    </a:lnTo>
                    <a:lnTo>
                      <a:pt x="56" y="74"/>
                    </a:lnTo>
                    <a:lnTo>
                      <a:pt x="24" y="0"/>
                    </a:lnTo>
                    <a:lnTo>
                      <a:pt x="24" y="181"/>
                    </a:lnTo>
                    <a:lnTo>
                      <a:pt x="12" y="195"/>
                    </a:lnTo>
                    <a:lnTo>
                      <a:pt x="0" y="495"/>
                    </a:lnTo>
                    <a:lnTo>
                      <a:pt x="0" y="925"/>
                    </a:lnTo>
                    <a:lnTo>
                      <a:pt x="32" y="649"/>
                    </a:lnTo>
                    <a:lnTo>
                      <a:pt x="32" y="618"/>
                    </a:lnTo>
                    <a:lnTo>
                      <a:pt x="45" y="558"/>
                    </a:lnTo>
                    <a:lnTo>
                      <a:pt x="108" y="586"/>
                    </a:lnTo>
                    <a:lnTo>
                      <a:pt x="124" y="506"/>
                    </a:lnTo>
                    <a:lnTo>
                      <a:pt x="141" y="492"/>
                    </a:lnTo>
                    <a:lnTo>
                      <a:pt x="141" y="472"/>
                    </a:lnTo>
                    <a:lnTo>
                      <a:pt x="159" y="523"/>
                    </a:lnTo>
                    <a:lnTo>
                      <a:pt x="225" y="598"/>
                    </a:lnTo>
                    <a:lnTo>
                      <a:pt x="225" y="532"/>
                    </a:lnTo>
                    <a:lnTo>
                      <a:pt x="301" y="612"/>
                    </a:lnTo>
                    <a:lnTo>
                      <a:pt x="360" y="641"/>
                    </a:lnTo>
                    <a:lnTo>
                      <a:pt x="433" y="692"/>
                    </a:lnTo>
                    <a:lnTo>
                      <a:pt x="459" y="695"/>
                    </a:lnTo>
                    <a:lnTo>
                      <a:pt x="486" y="698"/>
                    </a:lnTo>
                    <a:lnTo>
                      <a:pt x="513" y="695"/>
                    </a:lnTo>
                    <a:lnTo>
                      <a:pt x="542" y="692"/>
                    </a:lnTo>
                    <a:lnTo>
                      <a:pt x="584" y="660"/>
                    </a:lnTo>
                    <a:lnTo>
                      <a:pt x="628" y="630"/>
                    </a:lnTo>
                    <a:lnTo>
                      <a:pt x="712" y="566"/>
                    </a:lnTo>
                    <a:lnTo>
                      <a:pt x="795" y="497"/>
                    </a:lnTo>
                    <a:lnTo>
                      <a:pt x="814" y="478"/>
                    </a:lnTo>
                    <a:lnTo>
                      <a:pt x="835" y="462"/>
                    </a:lnTo>
                    <a:lnTo>
                      <a:pt x="876" y="426"/>
                    </a:lnTo>
                    <a:lnTo>
                      <a:pt x="889" y="426"/>
                    </a:lnTo>
                    <a:lnTo>
                      <a:pt x="906" y="416"/>
                    </a:lnTo>
                    <a:lnTo>
                      <a:pt x="926" y="406"/>
                    </a:lnTo>
                    <a:lnTo>
                      <a:pt x="967" y="386"/>
                    </a:lnTo>
                    <a:lnTo>
                      <a:pt x="1010" y="367"/>
                    </a:lnTo>
                    <a:lnTo>
                      <a:pt x="1060" y="348"/>
                    </a:lnTo>
                    <a:lnTo>
                      <a:pt x="1084" y="337"/>
                    </a:lnTo>
                    <a:lnTo>
                      <a:pt x="1111" y="327"/>
                    </a:lnTo>
                    <a:lnTo>
                      <a:pt x="1168" y="308"/>
                    </a:lnTo>
                    <a:lnTo>
                      <a:pt x="1227" y="288"/>
                    </a:lnTo>
                    <a:lnTo>
                      <a:pt x="1291" y="269"/>
                    </a:lnTo>
                    <a:lnTo>
                      <a:pt x="1453" y="256"/>
                    </a:lnTo>
                    <a:lnTo>
                      <a:pt x="1479" y="250"/>
                    </a:lnTo>
                    <a:lnTo>
                      <a:pt x="1536" y="250"/>
                    </a:lnTo>
                    <a:lnTo>
                      <a:pt x="1555" y="262"/>
                    </a:lnTo>
                    <a:lnTo>
                      <a:pt x="1769" y="286"/>
                    </a:lnTo>
                    <a:lnTo>
                      <a:pt x="1794" y="288"/>
                    </a:lnTo>
                    <a:lnTo>
                      <a:pt x="1822" y="292"/>
                    </a:lnTo>
                    <a:lnTo>
                      <a:pt x="1852" y="297"/>
                    </a:lnTo>
                    <a:lnTo>
                      <a:pt x="1887" y="304"/>
                    </a:lnTo>
                    <a:lnTo>
                      <a:pt x="1923" y="310"/>
                    </a:lnTo>
                    <a:lnTo>
                      <a:pt x="1962" y="319"/>
                    </a:lnTo>
                    <a:lnTo>
                      <a:pt x="2004" y="328"/>
                    </a:lnTo>
                    <a:lnTo>
                      <a:pt x="2048" y="340"/>
                    </a:lnTo>
                    <a:lnTo>
                      <a:pt x="2095" y="351"/>
                    </a:lnTo>
                    <a:lnTo>
                      <a:pt x="2144" y="365"/>
                    </a:lnTo>
                    <a:lnTo>
                      <a:pt x="2196" y="379"/>
                    </a:lnTo>
                    <a:lnTo>
                      <a:pt x="2252" y="395"/>
                    </a:lnTo>
                    <a:lnTo>
                      <a:pt x="2309" y="411"/>
                    </a:lnTo>
                    <a:lnTo>
                      <a:pt x="2370" y="429"/>
                    </a:lnTo>
                    <a:lnTo>
                      <a:pt x="2432" y="447"/>
                    </a:lnTo>
                    <a:lnTo>
                      <a:pt x="2499" y="468"/>
                    </a:lnTo>
                    <a:lnTo>
                      <a:pt x="2520" y="474"/>
                    </a:lnTo>
                    <a:lnTo>
                      <a:pt x="2545" y="482"/>
                    </a:lnTo>
                    <a:lnTo>
                      <a:pt x="2573" y="491"/>
                    </a:lnTo>
                    <a:lnTo>
                      <a:pt x="2603" y="503"/>
                    </a:lnTo>
                    <a:lnTo>
                      <a:pt x="2636" y="515"/>
                    </a:lnTo>
                    <a:lnTo>
                      <a:pt x="2671" y="529"/>
                    </a:lnTo>
                    <a:lnTo>
                      <a:pt x="2709" y="545"/>
                    </a:lnTo>
                    <a:lnTo>
                      <a:pt x="2749" y="563"/>
                    </a:lnTo>
                    <a:lnTo>
                      <a:pt x="2953" y="625"/>
                    </a:lnTo>
                    <a:lnTo>
                      <a:pt x="2973" y="545"/>
                    </a:lnTo>
                    <a:lnTo>
                      <a:pt x="3032" y="545"/>
                    </a:lnTo>
                    <a:lnTo>
                      <a:pt x="3093" y="518"/>
                    </a:lnTo>
                    <a:lnTo>
                      <a:pt x="3204" y="518"/>
                    </a:lnTo>
                    <a:lnTo>
                      <a:pt x="3245" y="509"/>
                    </a:lnTo>
                    <a:lnTo>
                      <a:pt x="3289" y="504"/>
                    </a:lnTo>
                    <a:lnTo>
                      <a:pt x="3296" y="500"/>
                    </a:lnTo>
                    <a:lnTo>
                      <a:pt x="3306" y="497"/>
                    </a:lnTo>
                    <a:lnTo>
                      <a:pt x="3317" y="492"/>
                    </a:lnTo>
                    <a:lnTo>
                      <a:pt x="3330" y="486"/>
                    </a:lnTo>
                    <a:lnTo>
                      <a:pt x="3343" y="477"/>
                    </a:lnTo>
                    <a:lnTo>
                      <a:pt x="3359" y="469"/>
                    </a:lnTo>
                    <a:lnTo>
                      <a:pt x="3376" y="459"/>
                    </a:lnTo>
                    <a:lnTo>
                      <a:pt x="3396" y="449"/>
                    </a:lnTo>
                    <a:lnTo>
                      <a:pt x="3415" y="436"/>
                    </a:lnTo>
                    <a:lnTo>
                      <a:pt x="3437" y="423"/>
                    </a:lnTo>
                    <a:lnTo>
                      <a:pt x="3460" y="408"/>
                    </a:lnTo>
                    <a:lnTo>
                      <a:pt x="3485" y="394"/>
                    </a:lnTo>
                    <a:lnTo>
                      <a:pt x="3511" y="376"/>
                    </a:lnTo>
                    <a:lnTo>
                      <a:pt x="3538" y="357"/>
                    </a:lnTo>
                    <a:lnTo>
                      <a:pt x="3568" y="338"/>
                    </a:lnTo>
                    <a:lnTo>
                      <a:pt x="3600" y="319"/>
                    </a:lnTo>
                    <a:lnTo>
                      <a:pt x="3675" y="293"/>
                    </a:lnTo>
                    <a:lnTo>
                      <a:pt x="3746" y="273"/>
                    </a:lnTo>
                    <a:lnTo>
                      <a:pt x="3777" y="262"/>
                    </a:lnTo>
                    <a:lnTo>
                      <a:pt x="3809" y="253"/>
                    </a:lnTo>
                    <a:lnTo>
                      <a:pt x="3839" y="245"/>
                    </a:lnTo>
                    <a:lnTo>
                      <a:pt x="3868" y="238"/>
                    </a:lnTo>
                    <a:lnTo>
                      <a:pt x="3919" y="224"/>
                    </a:lnTo>
                    <a:lnTo>
                      <a:pt x="3943" y="218"/>
                    </a:lnTo>
                    <a:lnTo>
                      <a:pt x="3966" y="213"/>
                    </a:lnTo>
                    <a:lnTo>
                      <a:pt x="3987" y="209"/>
                    </a:lnTo>
                    <a:lnTo>
                      <a:pt x="4006" y="205"/>
                    </a:lnTo>
                    <a:lnTo>
                      <a:pt x="4024" y="202"/>
                    </a:lnTo>
                    <a:lnTo>
                      <a:pt x="4041" y="201"/>
                    </a:lnTo>
                    <a:lnTo>
                      <a:pt x="4248" y="195"/>
                    </a:lnTo>
                    <a:lnTo>
                      <a:pt x="4592" y="250"/>
                    </a:lnTo>
                    <a:lnTo>
                      <a:pt x="4666" y="263"/>
                    </a:lnTo>
                    <a:lnTo>
                      <a:pt x="4744" y="281"/>
                    </a:lnTo>
                    <a:lnTo>
                      <a:pt x="4825" y="302"/>
                    </a:lnTo>
                    <a:lnTo>
                      <a:pt x="4910" y="325"/>
                    </a:lnTo>
                    <a:lnTo>
                      <a:pt x="4997" y="350"/>
                    </a:lnTo>
                    <a:lnTo>
                      <a:pt x="5089" y="378"/>
                    </a:lnTo>
                    <a:lnTo>
                      <a:pt x="5185" y="408"/>
                    </a:lnTo>
                    <a:lnTo>
                      <a:pt x="5284" y="443"/>
                    </a:lnTo>
                    <a:close/>
                  </a:path>
                </a:pathLst>
              </a:custGeom>
              <a:solidFill>
                <a:srgbClr val="C5EB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77">
                <a:extLst>
                  <a:ext uri="{FF2B5EF4-FFF2-40B4-BE49-F238E27FC236}">
                    <a16:creationId xmlns:a16="http://schemas.microsoft.com/office/drawing/2014/main" id="{2ACEFDAF-14B2-49A3-8869-891CC8236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53438" y="2725738"/>
                <a:ext cx="1392808" cy="315913"/>
              </a:xfrm>
              <a:custGeom>
                <a:avLst/>
                <a:gdLst>
                  <a:gd name="T0" fmla="*/ 1723 w 1723"/>
                  <a:gd name="T1" fmla="*/ 39 h 398"/>
                  <a:gd name="T2" fmla="*/ 1497 w 1723"/>
                  <a:gd name="T3" fmla="*/ 0 h 398"/>
                  <a:gd name="T4" fmla="*/ 1291 w 1723"/>
                  <a:gd name="T5" fmla="*/ 28 h 398"/>
                  <a:gd name="T6" fmla="*/ 1078 w 1723"/>
                  <a:gd name="T7" fmla="*/ 82 h 398"/>
                  <a:gd name="T8" fmla="*/ 1055 w 1723"/>
                  <a:gd name="T9" fmla="*/ 94 h 398"/>
                  <a:gd name="T10" fmla="*/ 975 w 1723"/>
                  <a:gd name="T11" fmla="*/ 117 h 398"/>
                  <a:gd name="T12" fmla="*/ 861 w 1723"/>
                  <a:gd name="T13" fmla="*/ 165 h 398"/>
                  <a:gd name="T14" fmla="*/ 819 w 1723"/>
                  <a:gd name="T15" fmla="*/ 206 h 398"/>
                  <a:gd name="T16" fmla="*/ 669 w 1723"/>
                  <a:gd name="T17" fmla="*/ 321 h 398"/>
                  <a:gd name="T18" fmla="*/ 543 w 1723"/>
                  <a:gd name="T19" fmla="*/ 398 h 398"/>
                  <a:gd name="T20" fmla="*/ 458 w 1723"/>
                  <a:gd name="T21" fmla="*/ 385 h 398"/>
                  <a:gd name="T22" fmla="*/ 373 w 1723"/>
                  <a:gd name="T23" fmla="*/ 324 h 398"/>
                  <a:gd name="T24" fmla="*/ 330 w 1723"/>
                  <a:gd name="T25" fmla="*/ 303 h 398"/>
                  <a:gd name="T26" fmla="*/ 244 w 1723"/>
                  <a:gd name="T27" fmla="*/ 217 h 398"/>
                  <a:gd name="T28" fmla="*/ 214 w 1723"/>
                  <a:gd name="T29" fmla="*/ 235 h 398"/>
                  <a:gd name="T30" fmla="*/ 136 w 1723"/>
                  <a:gd name="T31" fmla="*/ 44 h 398"/>
                  <a:gd name="T32" fmla="*/ 121 w 1723"/>
                  <a:gd name="T33" fmla="*/ 44 h 398"/>
                  <a:gd name="T34" fmla="*/ 121 w 1723"/>
                  <a:gd name="T35" fmla="*/ 206 h 398"/>
                  <a:gd name="T36" fmla="*/ 105 w 1723"/>
                  <a:gd name="T37" fmla="*/ 206 h 398"/>
                  <a:gd name="T38" fmla="*/ 40 w 1723"/>
                  <a:gd name="T39" fmla="*/ 52 h 398"/>
                  <a:gd name="T40" fmla="*/ 27 w 1723"/>
                  <a:gd name="T41" fmla="*/ 306 h 398"/>
                  <a:gd name="T42" fmla="*/ 0 w 1723"/>
                  <a:gd name="T43" fmla="*/ 321 h 398"/>
                  <a:gd name="connsiteX0" fmla="*/ 10190 w 10190"/>
                  <a:gd name="connsiteY0" fmla="*/ 1055 h 10000"/>
                  <a:gd name="connsiteX1" fmla="*/ 8688 w 10190"/>
                  <a:gd name="connsiteY1" fmla="*/ 0 h 10000"/>
                  <a:gd name="connsiteX2" fmla="*/ 7493 w 10190"/>
                  <a:gd name="connsiteY2" fmla="*/ 704 h 10000"/>
                  <a:gd name="connsiteX3" fmla="*/ 6257 w 10190"/>
                  <a:gd name="connsiteY3" fmla="*/ 2060 h 10000"/>
                  <a:gd name="connsiteX4" fmla="*/ 6123 w 10190"/>
                  <a:gd name="connsiteY4" fmla="*/ 2362 h 10000"/>
                  <a:gd name="connsiteX5" fmla="*/ 5659 w 10190"/>
                  <a:gd name="connsiteY5" fmla="*/ 2940 h 10000"/>
                  <a:gd name="connsiteX6" fmla="*/ 4997 w 10190"/>
                  <a:gd name="connsiteY6" fmla="*/ 4146 h 10000"/>
                  <a:gd name="connsiteX7" fmla="*/ 4753 w 10190"/>
                  <a:gd name="connsiteY7" fmla="*/ 5176 h 10000"/>
                  <a:gd name="connsiteX8" fmla="*/ 3883 w 10190"/>
                  <a:gd name="connsiteY8" fmla="*/ 8065 h 10000"/>
                  <a:gd name="connsiteX9" fmla="*/ 3151 w 10190"/>
                  <a:gd name="connsiteY9" fmla="*/ 10000 h 10000"/>
                  <a:gd name="connsiteX10" fmla="*/ 2658 w 10190"/>
                  <a:gd name="connsiteY10" fmla="*/ 9673 h 10000"/>
                  <a:gd name="connsiteX11" fmla="*/ 2165 w 10190"/>
                  <a:gd name="connsiteY11" fmla="*/ 8141 h 10000"/>
                  <a:gd name="connsiteX12" fmla="*/ 1915 w 10190"/>
                  <a:gd name="connsiteY12" fmla="*/ 7613 h 10000"/>
                  <a:gd name="connsiteX13" fmla="*/ 1416 w 10190"/>
                  <a:gd name="connsiteY13" fmla="*/ 5452 h 10000"/>
                  <a:gd name="connsiteX14" fmla="*/ 1242 w 10190"/>
                  <a:gd name="connsiteY14" fmla="*/ 5905 h 10000"/>
                  <a:gd name="connsiteX15" fmla="*/ 789 w 10190"/>
                  <a:gd name="connsiteY15" fmla="*/ 1106 h 10000"/>
                  <a:gd name="connsiteX16" fmla="*/ 702 w 10190"/>
                  <a:gd name="connsiteY16" fmla="*/ 1106 h 10000"/>
                  <a:gd name="connsiteX17" fmla="*/ 702 w 10190"/>
                  <a:gd name="connsiteY17" fmla="*/ 5176 h 10000"/>
                  <a:gd name="connsiteX18" fmla="*/ 609 w 10190"/>
                  <a:gd name="connsiteY18" fmla="*/ 5176 h 10000"/>
                  <a:gd name="connsiteX19" fmla="*/ 232 w 10190"/>
                  <a:gd name="connsiteY19" fmla="*/ 1307 h 10000"/>
                  <a:gd name="connsiteX20" fmla="*/ 157 w 10190"/>
                  <a:gd name="connsiteY20" fmla="*/ 7688 h 10000"/>
                  <a:gd name="connsiteX21" fmla="*/ 0 w 10190"/>
                  <a:gd name="connsiteY21" fmla="*/ 806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0" h="10000">
                    <a:moveTo>
                      <a:pt x="10190" y="1055"/>
                    </a:moveTo>
                    <a:lnTo>
                      <a:pt x="8688" y="0"/>
                    </a:lnTo>
                    <a:lnTo>
                      <a:pt x="7493" y="704"/>
                    </a:lnTo>
                    <a:lnTo>
                      <a:pt x="6257" y="2060"/>
                    </a:lnTo>
                    <a:lnTo>
                      <a:pt x="6123" y="2362"/>
                    </a:lnTo>
                    <a:lnTo>
                      <a:pt x="5659" y="2940"/>
                    </a:lnTo>
                    <a:lnTo>
                      <a:pt x="4997" y="4146"/>
                    </a:lnTo>
                    <a:cubicBezTo>
                      <a:pt x="4916" y="4489"/>
                      <a:pt x="4834" y="4833"/>
                      <a:pt x="4753" y="5176"/>
                    </a:cubicBezTo>
                    <a:lnTo>
                      <a:pt x="3883" y="8065"/>
                    </a:lnTo>
                    <a:lnTo>
                      <a:pt x="3151" y="10000"/>
                    </a:lnTo>
                    <a:lnTo>
                      <a:pt x="2658" y="9673"/>
                    </a:lnTo>
                    <a:lnTo>
                      <a:pt x="2165" y="8141"/>
                    </a:lnTo>
                    <a:lnTo>
                      <a:pt x="1915" y="7613"/>
                    </a:lnTo>
                    <a:lnTo>
                      <a:pt x="1416" y="5452"/>
                    </a:lnTo>
                    <a:lnTo>
                      <a:pt x="1242" y="5905"/>
                    </a:lnTo>
                    <a:lnTo>
                      <a:pt x="789" y="1106"/>
                    </a:lnTo>
                    <a:lnTo>
                      <a:pt x="702" y="1106"/>
                    </a:lnTo>
                    <a:lnTo>
                      <a:pt x="702" y="5176"/>
                    </a:lnTo>
                    <a:lnTo>
                      <a:pt x="609" y="5176"/>
                    </a:lnTo>
                    <a:cubicBezTo>
                      <a:pt x="483" y="3886"/>
                      <a:pt x="358" y="2597"/>
                      <a:pt x="232" y="1307"/>
                    </a:cubicBezTo>
                    <a:lnTo>
                      <a:pt x="157" y="7688"/>
                    </a:lnTo>
                    <a:cubicBezTo>
                      <a:pt x="105" y="7814"/>
                      <a:pt x="52" y="7939"/>
                      <a:pt x="0" y="8065"/>
                    </a:cubicBez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79">
                <a:extLst>
                  <a:ext uri="{FF2B5EF4-FFF2-40B4-BE49-F238E27FC236}">
                    <a16:creationId xmlns:a16="http://schemas.microsoft.com/office/drawing/2014/main" id="{2CC44DF3-BCE0-471E-8635-68A0E2467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77076" y="2681288"/>
                <a:ext cx="3124200" cy="341313"/>
              </a:xfrm>
              <a:custGeom>
                <a:avLst/>
                <a:gdLst>
                  <a:gd name="T0" fmla="*/ 3934 w 3934"/>
                  <a:gd name="T1" fmla="*/ 389 h 431"/>
                  <a:gd name="T2" fmla="*/ 3531 w 3934"/>
                  <a:gd name="T3" fmla="*/ 257 h 431"/>
                  <a:gd name="T4" fmla="*/ 2952 w 3934"/>
                  <a:gd name="T5" fmla="*/ 89 h 431"/>
                  <a:gd name="T6" fmla="*/ 2513 w 3934"/>
                  <a:gd name="T7" fmla="*/ 0 h 431"/>
                  <a:gd name="T8" fmla="*/ 2430 w 3934"/>
                  <a:gd name="T9" fmla="*/ 4 h 431"/>
                  <a:gd name="T10" fmla="*/ 2347 w 3934"/>
                  <a:gd name="T11" fmla="*/ 12 h 431"/>
                  <a:gd name="T12" fmla="*/ 2265 w 3934"/>
                  <a:gd name="T13" fmla="*/ 23 h 431"/>
                  <a:gd name="T14" fmla="*/ 2184 w 3934"/>
                  <a:gd name="T15" fmla="*/ 37 h 431"/>
                  <a:gd name="T16" fmla="*/ 2102 w 3934"/>
                  <a:gd name="T17" fmla="*/ 52 h 431"/>
                  <a:gd name="T18" fmla="*/ 2022 w 3934"/>
                  <a:gd name="T19" fmla="*/ 72 h 431"/>
                  <a:gd name="T20" fmla="*/ 1942 w 3934"/>
                  <a:gd name="T21" fmla="*/ 94 h 431"/>
                  <a:gd name="T22" fmla="*/ 1862 w 3934"/>
                  <a:gd name="T23" fmla="*/ 119 h 431"/>
                  <a:gd name="T24" fmla="*/ 1628 w 3934"/>
                  <a:gd name="T25" fmla="*/ 275 h 431"/>
                  <a:gd name="T26" fmla="*/ 1530 w 3934"/>
                  <a:gd name="T27" fmla="*/ 328 h 431"/>
                  <a:gd name="T28" fmla="*/ 1455 w 3934"/>
                  <a:gd name="T29" fmla="*/ 344 h 431"/>
                  <a:gd name="T30" fmla="*/ 1369 w 3934"/>
                  <a:gd name="T31" fmla="*/ 344 h 431"/>
                  <a:gd name="T32" fmla="*/ 1313 w 3934"/>
                  <a:gd name="T33" fmla="*/ 366 h 431"/>
                  <a:gd name="T34" fmla="*/ 1242 w 3934"/>
                  <a:gd name="T35" fmla="*/ 366 h 431"/>
                  <a:gd name="T36" fmla="*/ 1227 w 3934"/>
                  <a:gd name="T37" fmla="*/ 431 h 431"/>
                  <a:gd name="T38" fmla="*/ 1198 w 3934"/>
                  <a:gd name="T39" fmla="*/ 431 h 431"/>
                  <a:gd name="T40" fmla="*/ 902 w 3934"/>
                  <a:gd name="T41" fmla="*/ 332 h 431"/>
                  <a:gd name="T42" fmla="*/ 297 w 3934"/>
                  <a:gd name="T43" fmla="*/ 155 h 431"/>
                  <a:gd name="T44" fmla="*/ 0 w 3934"/>
                  <a:gd name="T45" fmla="*/ 95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34" h="431">
                    <a:moveTo>
                      <a:pt x="3934" y="389"/>
                    </a:moveTo>
                    <a:lnTo>
                      <a:pt x="3531" y="257"/>
                    </a:lnTo>
                    <a:lnTo>
                      <a:pt x="2952" y="89"/>
                    </a:lnTo>
                    <a:lnTo>
                      <a:pt x="2513" y="0"/>
                    </a:lnTo>
                    <a:lnTo>
                      <a:pt x="2430" y="4"/>
                    </a:lnTo>
                    <a:lnTo>
                      <a:pt x="2347" y="12"/>
                    </a:lnTo>
                    <a:lnTo>
                      <a:pt x="2265" y="23"/>
                    </a:lnTo>
                    <a:lnTo>
                      <a:pt x="2184" y="37"/>
                    </a:lnTo>
                    <a:lnTo>
                      <a:pt x="2102" y="52"/>
                    </a:lnTo>
                    <a:lnTo>
                      <a:pt x="2022" y="72"/>
                    </a:lnTo>
                    <a:lnTo>
                      <a:pt x="1942" y="94"/>
                    </a:lnTo>
                    <a:lnTo>
                      <a:pt x="1862" y="119"/>
                    </a:lnTo>
                    <a:lnTo>
                      <a:pt x="1628" y="275"/>
                    </a:lnTo>
                    <a:lnTo>
                      <a:pt x="1530" y="328"/>
                    </a:lnTo>
                    <a:lnTo>
                      <a:pt x="1455" y="344"/>
                    </a:lnTo>
                    <a:lnTo>
                      <a:pt x="1369" y="344"/>
                    </a:lnTo>
                    <a:lnTo>
                      <a:pt x="1313" y="366"/>
                    </a:lnTo>
                    <a:lnTo>
                      <a:pt x="1242" y="366"/>
                    </a:lnTo>
                    <a:lnTo>
                      <a:pt x="1227" y="431"/>
                    </a:lnTo>
                    <a:lnTo>
                      <a:pt x="1198" y="431"/>
                    </a:lnTo>
                    <a:lnTo>
                      <a:pt x="902" y="332"/>
                    </a:lnTo>
                    <a:lnTo>
                      <a:pt x="297" y="155"/>
                    </a:lnTo>
                    <a:lnTo>
                      <a:pt x="0" y="95"/>
                    </a:ln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00FB27A5-640D-4B04-BFB1-00E70A0BB4F5}"/>
                </a:ext>
              </a:extLst>
            </p:cNvPr>
            <p:cNvSpPr txBox="1"/>
            <p:nvPr/>
          </p:nvSpPr>
          <p:spPr>
            <a:xfrm>
              <a:off x="707676" y="246112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Dose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34733635-B16A-4B81-A766-FBC4392A235D}"/>
                </a:ext>
              </a:extLst>
            </p:cNvPr>
            <p:cNvSpPr txBox="1"/>
            <p:nvPr/>
          </p:nvSpPr>
          <p:spPr>
            <a:xfrm>
              <a:off x="1459250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600 mg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18048E55-4C4B-4FE0-AE43-31CB558BCFC2}"/>
                </a:ext>
              </a:extLst>
            </p:cNvPr>
            <p:cNvSpPr txBox="1"/>
            <p:nvPr/>
          </p:nvSpPr>
          <p:spPr>
            <a:xfrm>
              <a:off x="3522579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300 mg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B9E0112-E686-456C-9262-B0E85630B862}"/>
                </a:ext>
              </a:extLst>
            </p:cNvPr>
            <p:cNvSpPr txBox="1"/>
            <p:nvPr/>
          </p:nvSpPr>
          <p:spPr>
            <a:xfrm>
              <a:off x="6617416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C83E5DA-2F28-4AD2-B4BB-792F411E4755}"/>
                </a:ext>
              </a:extLst>
            </p:cNvPr>
            <p:cNvSpPr txBox="1"/>
            <p:nvPr/>
          </p:nvSpPr>
          <p:spPr>
            <a:xfrm>
              <a:off x="8799311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FD6BBA2-A159-49DC-8F61-CC88170F1F9B}"/>
                </a:ext>
              </a:extLst>
            </p:cNvPr>
            <p:cNvSpPr txBox="1"/>
            <p:nvPr/>
          </p:nvSpPr>
          <p:spPr>
            <a:xfrm>
              <a:off x="11024273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E103EF66-2C5D-46CA-BA88-06BA84C3E8A6}"/>
                </a:ext>
              </a:extLst>
            </p:cNvPr>
            <p:cNvSpPr txBox="1"/>
            <p:nvPr/>
          </p:nvSpPr>
          <p:spPr>
            <a:xfrm>
              <a:off x="1029451" y="290297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487382E-5104-41A5-BC6E-E98B081B2CC4}"/>
                </a:ext>
              </a:extLst>
            </p:cNvPr>
            <p:cNvSpPr txBox="1"/>
            <p:nvPr/>
          </p:nvSpPr>
          <p:spPr>
            <a:xfrm>
              <a:off x="1133647" y="364193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D58A461-C12A-4A75-9499-49615D40ECE0}"/>
                </a:ext>
              </a:extLst>
            </p:cNvPr>
            <p:cNvSpPr txBox="1"/>
            <p:nvPr/>
          </p:nvSpPr>
          <p:spPr>
            <a:xfrm>
              <a:off x="1237842" y="4426977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46F5B99-1EFD-4DC1-870C-8559BDF1C50E}"/>
                </a:ext>
              </a:extLst>
            </p:cNvPr>
            <p:cNvSpPr txBox="1"/>
            <p:nvPr/>
          </p:nvSpPr>
          <p:spPr>
            <a:xfrm>
              <a:off x="1082350" y="5192959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0,1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5022501B-6EE0-4AE2-B9E0-6620496E249A}"/>
                </a:ext>
              </a:extLst>
            </p:cNvPr>
            <p:cNvSpPr txBox="1"/>
            <p:nvPr/>
          </p:nvSpPr>
          <p:spPr>
            <a:xfrm>
              <a:off x="1585636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D4F82BC7-43FA-48C1-9C51-44C619FA3E55}"/>
                </a:ext>
              </a:extLst>
            </p:cNvPr>
            <p:cNvSpPr txBox="1"/>
            <p:nvPr/>
          </p:nvSpPr>
          <p:spPr>
            <a:xfrm>
              <a:off x="1912907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5E62A09C-B691-476B-8CCE-53F1A4597A55}"/>
                </a:ext>
              </a:extLst>
            </p:cNvPr>
            <p:cNvSpPr txBox="1"/>
            <p:nvPr/>
          </p:nvSpPr>
          <p:spPr>
            <a:xfrm>
              <a:off x="2537559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91B46BF-82AF-4A9A-BCE4-53E7F5D5F04A}"/>
                </a:ext>
              </a:extLst>
            </p:cNvPr>
            <p:cNvSpPr txBox="1"/>
            <p:nvPr/>
          </p:nvSpPr>
          <p:spPr>
            <a:xfrm>
              <a:off x="3818672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8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651E14F3-6635-4ECD-A8F7-4A2751A7FBDC}"/>
                </a:ext>
              </a:extLst>
            </p:cNvPr>
            <p:cNvSpPr txBox="1"/>
            <p:nvPr/>
          </p:nvSpPr>
          <p:spPr>
            <a:xfrm>
              <a:off x="5050198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12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C7689ADA-EA21-4186-AC85-B659541CAD4A}"/>
                </a:ext>
              </a:extLst>
            </p:cNvPr>
            <p:cNvSpPr txBox="1"/>
            <p:nvPr/>
          </p:nvSpPr>
          <p:spPr>
            <a:xfrm>
              <a:off x="5992863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15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209DC1D-7C99-4B66-B3C1-C21E37203FAC}"/>
                </a:ext>
              </a:extLst>
            </p:cNvPr>
            <p:cNvSpPr txBox="1"/>
            <p:nvPr/>
          </p:nvSpPr>
          <p:spPr>
            <a:xfrm>
              <a:off x="9060091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26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163878AD-A83B-47EC-B8D0-CE416223B3BA}"/>
                </a:ext>
              </a:extLst>
            </p:cNvPr>
            <p:cNvSpPr txBox="1"/>
            <p:nvPr/>
          </p:nvSpPr>
          <p:spPr>
            <a:xfrm>
              <a:off x="11259107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52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5E7011B-6446-4D67-9556-7697FD023367}"/>
                </a:ext>
              </a:extLst>
            </p:cNvPr>
            <p:cNvSpPr txBox="1"/>
            <p:nvPr/>
          </p:nvSpPr>
          <p:spPr>
            <a:xfrm rot="16200000">
              <a:off x="-215788" y="4023601"/>
              <a:ext cx="1902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LEN, ng/mL (90% CI)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3CE28592-8745-46A8-8292-D60F504DC8C4}"/>
                </a:ext>
              </a:extLst>
            </p:cNvPr>
            <p:cNvSpPr txBox="1"/>
            <p:nvPr/>
          </p:nvSpPr>
          <p:spPr>
            <a:xfrm>
              <a:off x="2977614" y="5643334"/>
              <a:ext cx="1970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Post-dose, days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A947B51-4D09-4298-B67A-1104B2452691}"/>
                </a:ext>
              </a:extLst>
            </p:cNvPr>
            <p:cNvSpPr txBox="1"/>
            <p:nvPr/>
          </p:nvSpPr>
          <p:spPr>
            <a:xfrm>
              <a:off x="6314946" y="290297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307F7B09-5542-4C9A-AEE4-15AD4FEEF547}"/>
                </a:ext>
              </a:extLst>
            </p:cNvPr>
            <p:cNvSpPr txBox="1"/>
            <p:nvPr/>
          </p:nvSpPr>
          <p:spPr>
            <a:xfrm>
              <a:off x="6419142" y="364193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44304F70-070F-4FE2-9ADA-AB7DDA60BD0E}"/>
                </a:ext>
              </a:extLst>
            </p:cNvPr>
            <p:cNvSpPr txBox="1"/>
            <p:nvPr/>
          </p:nvSpPr>
          <p:spPr>
            <a:xfrm>
              <a:off x="6523337" y="4426977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93635B0F-00F8-411A-84BB-7000269BCAFA}"/>
                </a:ext>
              </a:extLst>
            </p:cNvPr>
            <p:cNvSpPr txBox="1"/>
            <p:nvPr/>
          </p:nvSpPr>
          <p:spPr>
            <a:xfrm>
              <a:off x="6367845" y="5192959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0,1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660A395B-03F5-4399-8E5C-245C00E044AD}"/>
                </a:ext>
              </a:extLst>
            </p:cNvPr>
            <p:cNvSpPr txBox="1"/>
            <p:nvPr/>
          </p:nvSpPr>
          <p:spPr>
            <a:xfrm>
              <a:off x="8263109" y="5643334"/>
              <a:ext cx="1970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Post-dose, days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903F414-1F49-4334-926B-754CFE42C60C}"/>
                </a:ext>
              </a:extLst>
            </p:cNvPr>
            <p:cNvSpPr txBox="1"/>
            <p:nvPr/>
          </p:nvSpPr>
          <p:spPr>
            <a:xfrm>
              <a:off x="2797443" y="3985814"/>
              <a:ext cx="2331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Oral loading/lead-in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796174C2-3CE1-445D-9707-9405768C0258}"/>
                </a:ext>
              </a:extLst>
            </p:cNvPr>
            <p:cNvSpPr txBox="1"/>
            <p:nvPr/>
          </p:nvSpPr>
          <p:spPr>
            <a:xfrm>
              <a:off x="8746164" y="3985814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SC Q6M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F4F14BB1-93F8-487A-BA83-2619EE45BABB}"/>
                </a:ext>
              </a:extLst>
            </p:cNvPr>
            <p:cNvSpPr txBox="1"/>
            <p:nvPr/>
          </p:nvSpPr>
          <p:spPr>
            <a:xfrm>
              <a:off x="10375333" y="3510651"/>
              <a:ext cx="1603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6-fold paEC95 (IQ6)</a:t>
              </a:r>
            </a:p>
          </p:txBody>
        </p:sp>
        <p:sp>
          <p:nvSpPr>
            <p:cNvPr id="1049" name="Triangle isocèle 1048">
              <a:extLst>
                <a:ext uri="{FF2B5EF4-FFF2-40B4-BE49-F238E27FC236}">
                  <a16:creationId xmlns:a16="http://schemas.microsoft.com/office/drawing/2014/main" id="{1E674D34-C784-4156-9D85-A7035413EE17}"/>
                </a:ext>
              </a:extLst>
            </p:cNvPr>
            <p:cNvSpPr/>
            <p:nvPr/>
          </p:nvSpPr>
          <p:spPr>
            <a:xfrm rot="10800000">
              <a:off x="6888146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isocèle 116">
              <a:extLst>
                <a:ext uri="{FF2B5EF4-FFF2-40B4-BE49-F238E27FC236}">
                  <a16:creationId xmlns:a16="http://schemas.microsoft.com/office/drawing/2014/main" id="{AD5D68CD-4789-4BF0-B562-AE66E7D9184C}"/>
                </a:ext>
              </a:extLst>
            </p:cNvPr>
            <p:cNvSpPr/>
            <p:nvPr/>
          </p:nvSpPr>
          <p:spPr>
            <a:xfrm rot="10800000">
              <a:off x="9076018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DF0AD099-98D1-4AB5-BB4C-EDEAAC6E1C84}"/>
                </a:ext>
              </a:extLst>
            </p:cNvPr>
            <p:cNvSpPr/>
            <p:nvPr/>
          </p:nvSpPr>
          <p:spPr>
            <a:xfrm rot="10800000">
              <a:off x="11270350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iangle isocèle 118">
              <a:extLst>
                <a:ext uri="{FF2B5EF4-FFF2-40B4-BE49-F238E27FC236}">
                  <a16:creationId xmlns:a16="http://schemas.microsoft.com/office/drawing/2014/main" id="{AAD33A00-5793-4B7A-9F86-1F6248D04C56}"/>
                </a:ext>
              </a:extLst>
            </p:cNvPr>
            <p:cNvSpPr/>
            <p:nvPr/>
          </p:nvSpPr>
          <p:spPr>
            <a:xfrm rot="10800000">
              <a:off x="3780008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riangle isocèle 119">
              <a:extLst>
                <a:ext uri="{FF2B5EF4-FFF2-40B4-BE49-F238E27FC236}">
                  <a16:creationId xmlns:a16="http://schemas.microsoft.com/office/drawing/2014/main" id="{24099659-B5F3-4ABB-89BB-3D5B481F0273}"/>
                </a:ext>
              </a:extLst>
            </p:cNvPr>
            <p:cNvSpPr/>
            <p:nvPr/>
          </p:nvSpPr>
          <p:spPr>
            <a:xfrm rot="10800000">
              <a:off x="1857489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iangle isocèle 120">
              <a:extLst>
                <a:ext uri="{FF2B5EF4-FFF2-40B4-BE49-F238E27FC236}">
                  <a16:creationId xmlns:a16="http://schemas.microsoft.com/office/drawing/2014/main" id="{1EB62C8A-366D-4E93-B241-89DF729888E5}"/>
                </a:ext>
              </a:extLst>
            </p:cNvPr>
            <p:cNvSpPr/>
            <p:nvPr/>
          </p:nvSpPr>
          <p:spPr>
            <a:xfrm rot="10800000">
              <a:off x="1539656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 Box 3">
            <a:extLst>
              <a:ext uri="{FF2B5EF4-FFF2-40B4-BE49-F238E27FC236}">
                <a16:creationId xmlns:a16="http://schemas.microsoft.com/office/drawing/2014/main" id="{A0291D5A-7FCF-4723-933C-802EC40C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53" y="6457082"/>
            <a:ext cx="2614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a-DK" sz="1400" i="1" dirty="0"/>
              <a:t>Begley R, </a:t>
            </a:r>
            <a:r>
              <a:rPr lang="en-US" sz="1400" i="1" dirty="0"/>
              <a:t>IAC 2020, </a:t>
            </a:r>
            <a:r>
              <a:rPr lang="de-DE" sz="1400" i="1" dirty="0"/>
              <a:t>Abs. PEB0265</a:t>
            </a:r>
          </a:p>
        </p:txBody>
      </p:sp>
    </p:spTree>
    <p:extLst>
      <p:ext uri="{BB962C8B-B14F-4D97-AF65-F5344CB8AC3E}">
        <p14:creationId xmlns:p14="http://schemas.microsoft.com/office/powerpoint/2010/main" val="15171927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70143C-5912-4CAF-AD4A-19971391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Broadly neutralizing monoclonal antibodies against HIV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783F42-B0BC-4BC4-90E9-24782EC87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83" y="3596793"/>
            <a:ext cx="4965700" cy="16065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Phase 2 studies in HIV infected patients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fr-FR" sz="1800" b="0" i="0" u="none" strike="noStrike" baseline="0" dirty="0">
                <a:latin typeface="+mj-lt"/>
              </a:rPr>
              <a:t>Clear </a:t>
            </a:r>
            <a:r>
              <a:rPr lang="en-US" sz="1800" b="0" i="0" u="none" strike="noStrike" baseline="0" dirty="0">
                <a:latin typeface="+mj-lt"/>
              </a:rPr>
              <a:t>antiretroviral activity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Combinations will be necessary for treatment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Can be modified for longer half-life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Every 3 to 6 month infusions possible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Cellular targets (e.g. ibalizumab, UB-421)</a:t>
            </a:r>
            <a:endParaRPr lang="fr-FR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325387-D422-4468-B408-14D2C39E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63" y="1804227"/>
            <a:ext cx="3700462" cy="3369182"/>
          </a:xfrm>
          <a:prstGeom prst="rect">
            <a:avLst/>
          </a:prstGeom>
          <a:effectLst>
            <a:outerShdw blurRad="406400" dist="114300" dir="5580000" algn="tl" rotWithShape="0">
              <a:prstClr val="black">
                <a:alpha val="17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984AF6-5DDF-4A9D-8257-6EE9A7FCCA4F}"/>
              </a:ext>
            </a:extLst>
          </p:cNvPr>
          <p:cNvSpPr txBox="1"/>
          <p:nvPr/>
        </p:nvSpPr>
        <p:spPr>
          <a:xfrm>
            <a:off x="2836244" y="2417746"/>
            <a:ext cx="174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C2427"/>
                </a:solidFill>
              </a:rPr>
              <a:t>CD4-binding site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424B52-697C-4E57-B7E5-8F712B79EF2E}"/>
              </a:ext>
            </a:extLst>
          </p:cNvPr>
          <p:cNvSpPr txBox="1"/>
          <p:nvPr/>
        </p:nvSpPr>
        <p:spPr>
          <a:xfrm>
            <a:off x="5790394" y="143489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5554B3"/>
                </a:solidFill>
              </a:rPr>
              <a:t>V1/V2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A9A78D-E298-4626-A460-E1BCD7D9C2A2}"/>
              </a:ext>
            </a:extLst>
          </p:cNvPr>
          <p:cNvSpPr txBox="1"/>
          <p:nvPr/>
        </p:nvSpPr>
        <p:spPr>
          <a:xfrm>
            <a:off x="7397724" y="2208490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V3/Asn332 </a:t>
            </a:r>
            <a:r>
              <a:rPr lang="fr-FR" b="1" dirty="0" err="1">
                <a:solidFill>
                  <a:srgbClr val="00B050"/>
                </a:solidFill>
              </a:rPr>
              <a:t>glycan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patch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3D95E6-661E-4B43-9C4A-F9839E84E09D}"/>
              </a:ext>
            </a:extLst>
          </p:cNvPr>
          <p:cNvSpPr txBox="1"/>
          <p:nvPr/>
        </p:nvSpPr>
        <p:spPr>
          <a:xfrm>
            <a:off x="7332200" y="3919586"/>
            <a:ext cx="132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BF9374"/>
                </a:solidFill>
              </a:rPr>
              <a:t>gp120/gp41</a:t>
            </a:r>
            <a:br>
              <a:rPr lang="fr-FR" b="1" dirty="0">
                <a:solidFill>
                  <a:srgbClr val="BF9374"/>
                </a:solidFill>
              </a:rPr>
            </a:br>
            <a:r>
              <a:rPr lang="fr-FR" b="1" dirty="0">
                <a:solidFill>
                  <a:srgbClr val="BF9374"/>
                </a:solidFill>
              </a:rPr>
              <a:t>interface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FEC9E-C863-4399-9202-25A6EC0C4F93}"/>
              </a:ext>
            </a:extLst>
          </p:cNvPr>
          <p:cNvSpPr/>
          <p:nvPr/>
        </p:nvSpPr>
        <p:spPr>
          <a:xfrm>
            <a:off x="9438011" y="1874780"/>
            <a:ext cx="2403503" cy="751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FC2427"/>
                </a:solidFill>
              </a:rPr>
              <a:t>CD4-binding site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b12, VRC01, VRC07, NIH45-46,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3BNC117, VRC-PG04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0E56B6-EC14-4254-884B-C369954B31B6}"/>
              </a:ext>
            </a:extLst>
          </p:cNvPr>
          <p:cNvSpPr/>
          <p:nvPr/>
        </p:nvSpPr>
        <p:spPr>
          <a:xfrm>
            <a:off x="9438011" y="2723236"/>
            <a:ext cx="2403503" cy="751460"/>
          </a:xfrm>
          <a:prstGeom prst="roundRect">
            <a:avLst/>
          </a:prstGeom>
          <a:noFill/>
          <a:ln w="28575">
            <a:solidFill>
              <a:srgbClr val="555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5554B3"/>
                </a:solidFill>
              </a:rPr>
              <a:t>V1/V2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PG9, PG16, CH01-04,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PGT141-145, PGDM1400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0722FFE-579A-403B-A29F-E1D063867223}"/>
              </a:ext>
            </a:extLst>
          </p:cNvPr>
          <p:cNvSpPr/>
          <p:nvPr/>
        </p:nvSpPr>
        <p:spPr>
          <a:xfrm>
            <a:off x="9438011" y="3571692"/>
            <a:ext cx="2403503" cy="7514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V3/Asn332 </a:t>
            </a:r>
            <a:r>
              <a:rPr lang="fr-FR" sz="1600" dirty="0" err="1">
                <a:solidFill>
                  <a:srgbClr val="00B050"/>
                </a:solidFill>
              </a:rPr>
              <a:t>glycan</a:t>
            </a:r>
            <a:r>
              <a:rPr lang="fr-FR" sz="1600" dirty="0">
                <a:solidFill>
                  <a:srgbClr val="00B050"/>
                </a:solidFill>
              </a:rPr>
              <a:t> patch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PGT121-123, PGT125-131,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PGT135, 10-1074, 2G12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8952A39-DCB2-480F-8F26-04B435EC133E}"/>
              </a:ext>
            </a:extLst>
          </p:cNvPr>
          <p:cNvSpPr/>
          <p:nvPr/>
        </p:nvSpPr>
        <p:spPr>
          <a:xfrm>
            <a:off x="9438011" y="4420148"/>
            <a:ext cx="2403503" cy="751460"/>
          </a:xfrm>
          <a:prstGeom prst="roundRect">
            <a:avLst/>
          </a:prstGeom>
          <a:noFill/>
          <a:ln w="28575">
            <a:solidFill>
              <a:srgbClr val="BF9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BF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gp120/gp41 interface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PGT151, 35O22, 8ANC195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34B6F9-E206-4435-85E0-47DAC0817902}"/>
              </a:ext>
            </a:extLst>
          </p:cNvPr>
          <p:cNvSpPr/>
          <p:nvPr/>
        </p:nvSpPr>
        <p:spPr>
          <a:xfrm>
            <a:off x="9438011" y="5268604"/>
            <a:ext cx="2403503" cy="751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2F5, 4E10, 10E8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645DF9-D338-42B6-9A3B-CF18982C9787}"/>
              </a:ext>
            </a:extLst>
          </p:cNvPr>
          <p:cNvSpPr/>
          <p:nvPr/>
        </p:nvSpPr>
        <p:spPr>
          <a:xfrm>
            <a:off x="9722475" y="6117059"/>
            <a:ext cx="1834574" cy="5735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Tri-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7F60E08-6FED-41C9-BA25-F7FEA251BA93}"/>
              </a:ext>
            </a:extLst>
          </p:cNvPr>
          <p:cNvSpPr/>
          <p:nvPr/>
        </p:nvSpPr>
        <p:spPr>
          <a:xfrm>
            <a:off x="5354421" y="5218703"/>
            <a:ext cx="1662546" cy="40880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4FBA9A-65EA-438B-8573-0EE81A416F54}"/>
              </a:ext>
            </a:extLst>
          </p:cNvPr>
          <p:cNvCxnSpPr>
            <a:cxnSpLocks/>
          </p:cNvCxnSpPr>
          <p:nvPr/>
        </p:nvCxnSpPr>
        <p:spPr>
          <a:xfrm>
            <a:off x="4865196" y="5639855"/>
            <a:ext cx="264099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DD771D4-BB59-46FB-A7F3-F5874FB64CB9}"/>
              </a:ext>
            </a:extLst>
          </p:cNvPr>
          <p:cNvSpPr txBox="1"/>
          <p:nvPr/>
        </p:nvSpPr>
        <p:spPr>
          <a:xfrm>
            <a:off x="5425935" y="5652350"/>
            <a:ext cx="1519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Viral membrane</a:t>
            </a:r>
          </a:p>
        </p:txBody>
      </p:sp>
    </p:spTree>
    <p:extLst>
      <p:ext uri="{BB962C8B-B14F-4D97-AF65-F5344CB8AC3E}">
        <p14:creationId xmlns:p14="http://schemas.microsoft.com/office/powerpoint/2010/main" val="163145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LA combo for salvage?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09600" y="2181160"/>
            <a:ext cx="10226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MDR treatment experienced patients: optimal goal is at least 2 </a:t>
            </a:r>
            <a:br>
              <a:rPr lang="en-US" dirty="0"/>
            </a:br>
            <a:r>
              <a:rPr lang="en-US" dirty="0"/>
              <a:t>and preferably 3 active ARVs</a:t>
            </a:r>
          </a:p>
          <a:p>
            <a:r>
              <a:rPr lang="en-US" dirty="0"/>
              <a:t>Potential candidates</a:t>
            </a:r>
          </a:p>
          <a:p>
            <a:pPr lvl="1"/>
            <a:r>
              <a:rPr lang="en-US" dirty="0"/>
              <a:t>ISL </a:t>
            </a:r>
            <a:r>
              <a:rPr lang="en-US" dirty="0" err="1"/>
              <a:t>qw</a:t>
            </a:r>
            <a:r>
              <a:rPr lang="en-US" dirty="0"/>
              <a:t> or monthly oral</a:t>
            </a:r>
          </a:p>
          <a:p>
            <a:pPr lvl="1"/>
            <a:r>
              <a:rPr lang="en-US" dirty="0"/>
              <a:t>MK85-07 </a:t>
            </a:r>
            <a:r>
              <a:rPr lang="en-US" dirty="0" err="1"/>
              <a:t>qw</a:t>
            </a:r>
            <a:r>
              <a:rPr lang="en-US" dirty="0"/>
              <a:t> oral</a:t>
            </a:r>
          </a:p>
          <a:p>
            <a:pPr lvl="1"/>
            <a:r>
              <a:rPr lang="en-US" dirty="0" err="1"/>
              <a:t>Lenacapavir</a:t>
            </a:r>
            <a:r>
              <a:rPr lang="en-US" dirty="0"/>
              <a:t> Q6M </a:t>
            </a:r>
            <a:r>
              <a:rPr lang="en-US" dirty="0" err="1"/>
              <a:t>sc</a:t>
            </a:r>
            <a:r>
              <a:rPr lang="en-US" dirty="0"/>
              <a:t> (after oral lead-in)</a:t>
            </a:r>
          </a:p>
          <a:p>
            <a:pPr lvl="1"/>
            <a:r>
              <a:rPr lang="en-US" dirty="0"/>
              <a:t>CAB LA IM? / Dolutegravir Ultra-long acting (preclinical)</a:t>
            </a:r>
          </a:p>
          <a:p>
            <a:pPr lvl="1"/>
            <a:r>
              <a:rPr lang="en-US" dirty="0"/>
              <a:t>TAF implant (preclinical)</a:t>
            </a:r>
          </a:p>
          <a:p>
            <a:pPr lvl="1"/>
            <a:r>
              <a:rPr lang="en-US" dirty="0"/>
              <a:t>Long acting monoclonal antibodies (IV)</a:t>
            </a:r>
          </a:p>
          <a:p>
            <a:pPr lvl="1"/>
            <a:r>
              <a:rPr lang="en-US" dirty="0"/>
              <a:t>Ibalizumab (Q2W iv)</a:t>
            </a:r>
          </a:p>
          <a:p>
            <a:r>
              <a:rPr lang="en-US" dirty="0"/>
              <a:t>Pragmatic trial based on treatment history, cumulative genotype, adherence and psychological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73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77" y="2395416"/>
            <a:ext cx="117118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Gilead and Merck Announce Agreement to Jointly Develop and Commercialize Long-Acting, Investigational Treatment Combinations of Lenacapavir and Islatravir in HIV</a:t>
            </a:r>
          </a:p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/>
          </a:p>
          <a:p>
            <a:pPr algn="ctr"/>
            <a:r>
              <a:rPr lang="en-US" sz="2000" b="1"/>
              <a:t>Collaboration to Focus on Oral and Injectable Formulations of Lenacapavir and Islatravir</a:t>
            </a:r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r>
              <a:rPr lang="en-US" sz="2000" b="1"/>
              <a:t>Agreement Brings Together Potentially Complementary Medicines in Late-Stage</a:t>
            </a:r>
          </a:p>
          <a:p>
            <a:pPr algn="ctr"/>
            <a:r>
              <a:rPr lang="en-US" sz="2000" b="1"/>
              <a:t>Development with the Goal to Provide Innovative, Long-Acting Treatments in HIV</a:t>
            </a:r>
            <a:endParaRPr lang="en-US" sz="20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+mn-lt"/>
              </a:rPr>
              <a:t>Gilead and Merck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March 15, 2021 press release</a:t>
            </a:r>
          </a:p>
        </p:txBody>
      </p:sp>
    </p:spTree>
    <p:extLst>
      <p:ext uri="{BB962C8B-B14F-4D97-AF65-F5344CB8AC3E}">
        <p14:creationId xmlns:p14="http://schemas.microsoft.com/office/powerpoint/2010/main" val="78562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Will LA ARVs change the PrEP paradigm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TDF/FTC every day or on demand ≈ 100% protection in high risk MSM</a:t>
            </a:r>
          </a:p>
          <a:p>
            <a:r>
              <a:rPr lang="en-US" dirty="0"/>
              <a:t>TAF/FTC non inferior</a:t>
            </a:r>
          </a:p>
          <a:p>
            <a:endParaRPr lang="en-US" dirty="0"/>
          </a:p>
          <a:p>
            <a:r>
              <a:rPr lang="en-US" dirty="0"/>
              <a:t>Barriers:</a:t>
            </a:r>
          </a:p>
          <a:p>
            <a:pPr lvl="1"/>
            <a:r>
              <a:rPr lang="en-US" sz="2200" dirty="0"/>
              <a:t>forgetfulness</a:t>
            </a:r>
          </a:p>
          <a:p>
            <a:pPr lvl="1"/>
            <a:r>
              <a:rPr lang="en-US" sz="2200" dirty="0"/>
              <a:t>competing priorities </a:t>
            </a:r>
          </a:p>
          <a:p>
            <a:pPr lvl="1"/>
            <a:r>
              <a:rPr lang="en-US" sz="2200" dirty="0"/>
              <a:t>safety concerns</a:t>
            </a:r>
          </a:p>
          <a:p>
            <a:pPr lvl="1"/>
            <a:r>
              <a:rPr lang="en-US" sz="2200" dirty="0"/>
              <a:t>stigma</a:t>
            </a:r>
          </a:p>
          <a:p>
            <a:pPr lvl="1"/>
            <a:r>
              <a:rPr lang="en-US" sz="2200" dirty="0"/>
              <a:t>partners’ negative feelings toward </a:t>
            </a:r>
            <a:r>
              <a:rPr lang="en-US" sz="2200" dirty="0" err="1"/>
              <a:t>PrEP</a:t>
            </a:r>
            <a:endParaRPr lang="en-US" sz="2200" dirty="0"/>
          </a:p>
          <a:p>
            <a:pPr lvl="1"/>
            <a:r>
              <a:rPr lang="en-US" sz="2200" dirty="0"/>
              <a:t>uptake and coverage suboptimal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1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1930401" y="2116139"/>
          <a:ext cx="2944284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19944" imgH="5680198" progId="">
                  <p:embed/>
                </p:oleObj>
              </mc:Choice>
              <mc:Fallback>
                <p:oleObj r:id="rId3" imgW="3519944" imgH="56801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2116139"/>
                        <a:ext cx="2944284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7213600" y="2116138"/>
          <a:ext cx="2946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43699" imgH="5718320" progId="">
                  <p:embed/>
                </p:oleObj>
              </mc:Choice>
              <mc:Fallback>
                <p:oleObj r:id="rId5" imgW="3443699" imgH="5718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116138"/>
                        <a:ext cx="2946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625600" y="1524001"/>
            <a:ext cx="365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4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0">
              <a:lnSpc>
                <a:spcPct val="90000"/>
              </a:lnSpc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charset="0"/>
              </a:rPr>
              <a:t>1996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04000" y="1533526"/>
            <a:ext cx="406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4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0">
              <a:lnSpc>
                <a:spcPct val="90000"/>
              </a:lnSpc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2400" b="1">
                <a:solidFill>
                  <a:srgbClr val="0070C0"/>
                </a:solidFill>
                <a:latin typeface="Calibri" charset="0"/>
              </a:rPr>
              <a:t>2006</a:t>
            </a:r>
          </a:p>
        </p:txBody>
      </p:sp>
      <p:sp>
        <p:nvSpPr>
          <p:cNvPr id="8" name="Flèche vers la droite 7"/>
          <p:cNvSpPr>
            <a:spLocks noChangeArrowheads="1"/>
          </p:cNvSpPr>
          <p:nvPr/>
        </p:nvSpPr>
        <p:spPr bwMode="auto">
          <a:xfrm>
            <a:off x="5283200" y="3657600"/>
            <a:ext cx="1625600" cy="685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80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5111" name="AutoShape 8"/>
          <p:cNvSpPr>
            <a:spLocks noChangeArrowheads="1"/>
          </p:cNvSpPr>
          <p:nvPr/>
        </p:nvSpPr>
        <p:spPr bwMode="auto">
          <a:xfrm rot="10800000" flipH="1">
            <a:off x="8159751" y="4860925"/>
            <a:ext cx="1708149" cy="304800"/>
          </a:xfrm>
          <a:prstGeom prst="wedgeRoundRectCallout">
            <a:avLst>
              <a:gd name="adj1" fmla="val -22764"/>
              <a:gd name="adj2" fmla="val 168750"/>
              <a:gd name="adj3" fmla="val 16667"/>
            </a:avLst>
          </a:prstGeom>
          <a:solidFill>
            <a:srgbClr val="E9C8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4400"/>
            <a:r>
              <a:rPr lang="fr-FR" sz="1600" b="1">
                <a:solidFill>
                  <a:srgbClr val="002774"/>
                </a:solidFill>
              </a:rPr>
              <a:t>ATRIPLA</a:t>
            </a:r>
            <a:r>
              <a:rPr lang="fr-FR" sz="1600" b="1" baseline="30000">
                <a:solidFill>
                  <a:srgbClr val="002774"/>
                </a:solidFill>
                <a:cs typeface="Arial" charset="0"/>
              </a:rPr>
              <a:t>®</a:t>
            </a:r>
          </a:p>
        </p:txBody>
      </p:sp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5147733" y="4797425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fr-FR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11C7B-8F81-4038-9E6B-56826F70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HAART: 25 years of constant progress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773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ZoneTexte 370">
            <a:extLst>
              <a:ext uri="{FF2B5EF4-FFF2-40B4-BE49-F238E27FC236}">
                <a16:creationId xmlns:a16="http://schemas.microsoft.com/office/drawing/2014/main" id="{D177F715-B494-46C7-9440-DDE1427FF160}"/>
              </a:ext>
            </a:extLst>
          </p:cNvPr>
          <p:cNvSpPr txBox="1"/>
          <p:nvPr/>
        </p:nvSpPr>
        <p:spPr>
          <a:xfrm>
            <a:off x="8810462" y="1835755"/>
            <a:ext cx="315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of HIV/100 patient-years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6C23DB-296B-4A25-9196-964EF26074AD}"/>
              </a:ext>
            </a:extLst>
          </p:cNvPr>
          <p:cNvGrpSpPr/>
          <p:nvPr/>
        </p:nvGrpSpPr>
        <p:grpSpPr>
          <a:xfrm>
            <a:off x="8308032" y="2171193"/>
            <a:ext cx="3696035" cy="3191608"/>
            <a:chOff x="8308032" y="2171193"/>
            <a:chExt cx="3696035" cy="3191608"/>
          </a:xfrm>
        </p:grpSpPr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2DFCEFAB-C5EF-445B-A170-826AACCB94B6}"/>
                </a:ext>
              </a:extLst>
            </p:cNvPr>
            <p:cNvGrpSpPr/>
            <p:nvPr/>
          </p:nvGrpSpPr>
          <p:grpSpPr>
            <a:xfrm>
              <a:off x="8990916" y="2472452"/>
              <a:ext cx="3013151" cy="2328206"/>
              <a:chOff x="8840788" y="2174875"/>
              <a:chExt cx="3149601" cy="243363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C440BE1A-C5F3-4F23-A34E-DEEA1185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4926" y="2174875"/>
                <a:ext cx="3065463" cy="2433638"/>
              </a:xfrm>
              <a:custGeom>
                <a:avLst/>
                <a:gdLst>
                  <a:gd name="T0" fmla="*/ 1931 w 1931"/>
                  <a:gd name="T1" fmla="*/ 1533 h 1533"/>
                  <a:gd name="T2" fmla="*/ 0 w 1931"/>
                  <a:gd name="T3" fmla="*/ 1533 h 1533"/>
                  <a:gd name="T4" fmla="*/ 0 w 1931"/>
                  <a:gd name="T5" fmla="*/ 0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1" h="1533">
                    <a:moveTo>
                      <a:pt x="1931" y="1533"/>
                    </a:move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6">
                <a:extLst>
                  <a:ext uri="{FF2B5EF4-FFF2-40B4-BE49-F238E27FC236}">
                    <a16:creationId xmlns:a16="http://schemas.microsoft.com/office/drawing/2014/main" id="{391B0FC9-9975-4E1A-AE98-75FB5084C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1986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Line 7">
                <a:extLst>
                  <a:ext uri="{FF2B5EF4-FFF2-40B4-BE49-F238E27FC236}">
                    <a16:creationId xmlns:a16="http://schemas.microsoft.com/office/drawing/2014/main" id="{CFFF444D-3760-46E3-A0DC-B474E498A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46380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Line 8">
                <a:extLst>
                  <a:ext uri="{FF2B5EF4-FFF2-40B4-BE49-F238E27FC236}">
                    <a16:creationId xmlns:a16="http://schemas.microsoft.com/office/drawing/2014/main" id="{D44D18FF-2B4A-4C75-A91E-465BCBFC8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7320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Line 9">
                <a:extLst>
                  <a:ext uri="{FF2B5EF4-FFF2-40B4-BE49-F238E27FC236}">
                    <a16:creationId xmlns:a16="http://schemas.microsoft.com/office/drawing/2014/main" id="{E3C91B42-5990-4005-AAE1-8A2AA966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00037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10">
                <a:extLst>
                  <a:ext uri="{FF2B5EF4-FFF2-40B4-BE49-F238E27FC236}">
                    <a16:creationId xmlns:a16="http://schemas.microsoft.com/office/drawing/2014/main" id="{CCF603EB-4AE2-4B3E-95C6-A50FE759E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2686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Line 11">
                <a:extLst>
                  <a:ext uri="{FF2B5EF4-FFF2-40B4-BE49-F238E27FC236}">
                    <a16:creationId xmlns:a16="http://schemas.microsoft.com/office/drawing/2014/main" id="{30689859-DFCD-48DF-97C7-C84CE3DC9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80365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Line 12">
                <a:extLst>
                  <a:ext uri="{FF2B5EF4-FFF2-40B4-BE49-F238E27FC236}">
                    <a16:creationId xmlns:a16="http://schemas.microsoft.com/office/drawing/2014/main" id="{D679CFEF-2B63-4674-9F95-183790432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5353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Line 13">
                <a:extLst>
                  <a:ext uri="{FF2B5EF4-FFF2-40B4-BE49-F238E27FC236}">
                    <a16:creationId xmlns:a16="http://schemas.microsoft.com/office/drawing/2014/main" id="{8602D1DF-C984-4A84-A8B7-F7A0171D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07193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Line 14">
                <a:extLst>
                  <a:ext uri="{FF2B5EF4-FFF2-40B4-BE49-F238E27FC236}">
                    <a16:creationId xmlns:a16="http://schemas.microsoft.com/office/drawing/2014/main" id="{67B2C271-9073-435A-8C6B-0688A0BD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34022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Line 15">
                <a:extLst>
                  <a:ext uri="{FF2B5EF4-FFF2-40B4-BE49-F238E27FC236}">
                    <a16:creationId xmlns:a16="http://schemas.microsoft.com/office/drawing/2014/main" id="{34D1F5B3-24BD-4F3F-A1D5-6E838DF3F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60851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16">
                <a:extLst>
                  <a:ext uri="{FF2B5EF4-FFF2-40B4-BE49-F238E27FC236}">
                    <a16:creationId xmlns:a16="http://schemas.microsoft.com/office/drawing/2014/main" id="{03CECD68-C4AA-4761-A12A-AFE7248CC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3076" y="4057650"/>
                <a:ext cx="893763" cy="550863"/>
              </a:xfrm>
              <a:custGeom>
                <a:avLst/>
                <a:gdLst>
                  <a:gd name="T0" fmla="*/ 0 w 563"/>
                  <a:gd name="T1" fmla="*/ 0 h 347"/>
                  <a:gd name="T2" fmla="*/ 0 w 563"/>
                  <a:gd name="T3" fmla="*/ 347 h 347"/>
                  <a:gd name="T4" fmla="*/ 563 w 563"/>
                  <a:gd name="T5" fmla="*/ 347 h 347"/>
                  <a:gd name="T6" fmla="*/ 563 w 563"/>
                  <a:gd name="T7" fmla="*/ 0 h 347"/>
                  <a:gd name="T8" fmla="*/ 0 w 563"/>
                  <a:gd name="T9" fmla="*/ 0 h 347"/>
                  <a:gd name="T10" fmla="*/ 0 w 563"/>
                  <a:gd name="T11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3" h="347">
                    <a:moveTo>
                      <a:pt x="0" y="0"/>
                    </a:moveTo>
                    <a:lnTo>
                      <a:pt x="0" y="347"/>
                    </a:lnTo>
                    <a:lnTo>
                      <a:pt x="563" y="347"/>
                    </a:lnTo>
                    <a:lnTo>
                      <a:pt x="5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7">
                <a:extLst>
                  <a:ext uri="{FF2B5EF4-FFF2-40B4-BE49-F238E27FC236}">
                    <a16:creationId xmlns:a16="http://schemas.microsoft.com/office/drawing/2014/main" id="{BF769BB8-14A2-456E-A923-32870F396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8" y="2968625"/>
                <a:ext cx="895350" cy="1639888"/>
              </a:xfrm>
              <a:custGeom>
                <a:avLst/>
                <a:gdLst>
                  <a:gd name="T0" fmla="*/ 564 w 564"/>
                  <a:gd name="T1" fmla="*/ 0 h 1033"/>
                  <a:gd name="T2" fmla="*/ 0 w 564"/>
                  <a:gd name="T3" fmla="*/ 0 h 1033"/>
                  <a:gd name="T4" fmla="*/ 0 w 564"/>
                  <a:gd name="T5" fmla="*/ 1033 h 1033"/>
                  <a:gd name="T6" fmla="*/ 564 w 564"/>
                  <a:gd name="T7" fmla="*/ 1033 h 1033"/>
                  <a:gd name="T8" fmla="*/ 564 w 564"/>
                  <a:gd name="T9" fmla="*/ 0 h 1033"/>
                  <a:gd name="T10" fmla="*/ 564 w 564"/>
                  <a:gd name="T11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4" h="1033">
                    <a:moveTo>
                      <a:pt x="564" y="0"/>
                    </a:moveTo>
                    <a:lnTo>
                      <a:pt x="0" y="0"/>
                    </a:lnTo>
                    <a:lnTo>
                      <a:pt x="0" y="1033"/>
                    </a:lnTo>
                    <a:lnTo>
                      <a:pt x="564" y="1033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18">
                <a:extLst>
                  <a:ext uri="{FF2B5EF4-FFF2-40B4-BE49-F238E27FC236}">
                    <a16:creationId xmlns:a16="http://schemas.microsoft.com/office/drawing/2014/main" id="{938225AC-0878-4E45-B089-A4E8E686F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2338" y="3676650"/>
                <a:ext cx="0" cy="6381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Line 19">
                <a:extLst>
                  <a:ext uri="{FF2B5EF4-FFF2-40B4-BE49-F238E27FC236}">
                    <a16:creationId xmlns:a16="http://schemas.microsoft.com/office/drawing/2014/main" id="{CFD42824-5A9D-44CC-8558-4C6D65464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39488" y="2370138"/>
                <a:ext cx="0" cy="106521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3" name="ZoneTexte 382">
              <a:extLst>
                <a:ext uri="{FF2B5EF4-FFF2-40B4-BE49-F238E27FC236}">
                  <a16:creationId xmlns:a16="http://schemas.microsoft.com/office/drawing/2014/main" id="{C07CBD0F-17C4-4D90-A884-1985BB21B0C1}"/>
                </a:ext>
              </a:extLst>
            </p:cNvPr>
            <p:cNvSpPr txBox="1"/>
            <p:nvPr/>
          </p:nvSpPr>
          <p:spPr>
            <a:xfrm>
              <a:off x="8632978" y="466759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384" name="ZoneTexte 383">
              <a:extLst>
                <a:ext uri="{FF2B5EF4-FFF2-40B4-BE49-F238E27FC236}">
                  <a16:creationId xmlns:a16="http://schemas.microsoft.com/office/drawing/2014/main" id="{C0FCC39B-D119-469B-AA3C-AA16076640BE}"/>
                </a:ext>
              </a:extLst>
            </p:cNvPr>
            <p:cNvSpPr txBox="1"/>
            <p:nvPr/>
          </p:nvSpPr>
          <p:spPr>
            <a:xfrm>
              <a:off x="8632978" y="441020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385" name="ZoneTexte 384">
              <a:extLst>
                <a:ext uri="{FF2B5EF4-FFF2-40B4-BE49-F238E27FC236}">
                  <a16:creationId xmlns:a16="http://schemas.microsoft.com/office/drawing/2014/main" id="{1C080805-289D-482A-A2BB-D1DF67BFAE2F}"/>
                </a:ext>
              </a:extLst>
            </p:cNvPr>
            <p:cNvSpPr txBox="1"/>
            <p:nvPr/>
          </p:nvSpPr>
          <p:spPr>
            <a:xfrm>
              <a:off x="8632978" y="41528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386" name="ZoneTexte 385">
              <a:extLst>
                <a:ext uri="{FF2B5EF4-FFF2-40B4-BE49-F238E27FC236}">
                  <a16:creationId xmlns:a16="http://schemas.microsoft.com/office/drawing/2014/main" id="{243B64D7-519C-4F76-9AFC-D0543ADBABCE}"/>
                </a:ext>
              </a:extLst>
            </p:cNvPr>
            <p:cNvSpPr txBox="1"/>
            <p:nvPr/>
          </p:nvSpPr>
          <p:spPr>
            <a:xfrm>
              <a:off x="8632978" y="389544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387" name="ZoneTexte 386">
              <a:extLst>
                <a:ext uri="{FF2B5EF4-FFF2-40B4-BE49-F238E27FC236}">
                  <a16:creationId xmlns:a16="http://schemas.microsoft.com/office/drawing/2014/main" id="{9A2B073F-5EBF-4863-A202-53808DB364A9}"/>
                </a:ext>
              </a:extLst>
            </p:cNvPr>
            <p:cNvSpPr txBox="1"/>
            <p:nvPr/>
          </p:nvSpPr>
          <p:spPr>
            <a:xfrm>
              <a:off x="8632978" y="363806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388" name="ZoneTexte 387">
              <a:extLst>
                <a:ext uri="{FF2B5EF4-FFF2-40B4-BE49-F238E27FC236}">
                  <a16:creationId xmlns:a16="http://schemas.microsoft.com/office/drawing/2014/main" id="{B61D0DE4-2B88-432F-B540-9F3A23DAB360}"/>
                </a:ext>
              </a:extLst>
            </p:cNvPr>
            <p:cNvSpPr txBox="1"/>
            <p:nvPr/>
          </p:nvSpPr>
          <p:spPr>
            <a:xfrm>
              <a:off x="8650612" y="33806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389" name="ZoneTexte 388">
              <a:extLst>
                <a:ext uri="{FF2B5EF4-FFF2-40B4-BE49-F238E27FC236}">
                  <a16:creationId xmlns:a16="http://schemas.microsoft.com/office/drawing/2014/main" id="{6C238D8C-3114-4B89-A347-65F84B3C1A71}"/>
                </a:ext>
              </a:extLst>
            </p:cNvPr>
            <p:cNvSpPr txBox="1"/>
            <p:nvPr/>
          </p:nvSpPr>
          <p:spPr>
            <a:xfrm>
              <a:off x="8632978" y="312330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1.2</a:t>
              </a:r>
            </a:p>
          </p:txBody>
        </p:sp>
        <p:sp>
          <p:nvSpPr>
            <p:cNvPr id="390" name="ZoneTexte 389">
              <a:extLst>
                <a:ext uri="{FF2B5EF4-FFF2-40B4-BE49-F238E27FC236}">
                  <a16:creationId xmlns:a16="http://schemas.microsoft.com/office/drawing/2014/main" id="{C7D02667-60A0-4B72-80AE-178EA5C9D652}"/>
                </a:ext>
              </a:extLst>
            </p:cNvPr>
            <p:cNvSpPr txBox="1"/>
            <p:nvPr/>
          </p:nvSpPr>
          <p:spPr>
            <a:xfrm>
              <a:off x="8632978" y="286592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1.4</a:t>
              </a:r>
            </a:p>
          </p:txBody>
        </p:sp>
        <p:sp>
          <p:nvSpPr>
            <p:cNvPr id="391" name="ZoneTexte 390">
              <a:extLst>
                <a:ext uri="{FF2B5EF4-FFF2-40B4-BE49-F238E27FC236}">
                  <a16:creationId xmlns:a16="http://schemas.microsoft.com/office/drawing/2014/main" id="{33A3A5B7-E9E3-4D26-B63F-588E312DE442}"/>
                </a:ext>
              </a:extLst>
            </p:cNvPr>
            <p:cNvSpPr txBox="1"/>
            <p:nvPr/>
          </p:nvSpPr>
          <p:spPr>
            <a:xfrm>
              <a:off x="8632978" y="260854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1.6</a:t>
              </a:r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90C18803-5A1F-4126-B5E9-2A907EDE2E0C}"/>
                </a:ext>
              </a:extLst>
            </p:cNvPr>
            <p:cNvSpPr txBox="1"/>
            <p:nvPr/>
          </p:nvSpPr>
          <p:spPr>
            <a:xfrm>
              <a:off x="8632978" y="235116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1.8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E5E8A323-E643-4AB9-B00B-769AE16E7191}"/>
                </a:ext>
              </a:extLst>
            </p:cNvPr>
            <p:cNvSpPr txBox="1"/>
            <p:nvPr/>
          </p:nvSpPr>
          <p:spPr>
            <a:xfrm>
              <a:off x="9520528" y="4901136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CAB</a:t>
              </a:r>
              <a:br>
                <a:rPr lang="fr-FR" sz="1200" dirty="0"/>
              </a:br>
              <a:r>
                <a:rPr lang="fr-FR" sz="1200" dirty="0"/>
                <a:t>(N=2 241)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D27549E7-1C37-4A33-AC7D-0F23DA639E54}"/>
                </a:ext>
              </a:extLst>
            </p:cNvPr>
            <p:cNvSpPr txBox="1"/>
            <p:nvPr/>
          </p:nvSpPr>
          <p:spPr>
            <a:xfrm>
              <a:off x="10804187" y="4901136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TDF/FTC</a:t>
              </a:r>
              <a:br>
                <a:rPr lang="fr-FR" sz="1200" dirty="0"/>
              </a:br>
              <a:r>
                <a:rPr lang="fr-FR" sz="1200" dirty="0"/>
                <a:t>(N=2 247)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143EACCC-73EC-4FD1-82F5-D9DEDA5E6F92}"/>
                </a:ext>
              </a:extLst>
            </p:cNvPr>
            <p:cNvSpPr txBox="1"/>
            <p:nvPr/>
          </p:nvSpPr>
          <p:spPr>
            <a:xfrm>
              <a:off x="9514119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3 204 PY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A4878ADD-B3E6-4926-BC5B-FA139948DD3C}"/>
                </a:ext>
              </a:extLst>
            </p:cNvPr>
            <p:cNvSpPr txBox="1"/>
            <p:nvPr/>
          </p:nvSpPr>
          <p:spPr>
            <a:xfrm>
              <a:off x="10797775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3 187 PY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EA17A1D7-E5F2-48AD-9C97-8A7380D70526}"/>
                </a:ext>
              </a:extLst>
            </p:cNvPr>
            <p:cNvSpPr txBox="1"/>
            <p:nvPr/>
          </p:nvSpPr>
          <p:spPr>
            <a:xfrm>
              <a:off x="9665439" y="360694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0.37</a:t>
              </a:r>
            </a:p>
          </p:txBody>
        </p:sp>
        <p:sp>
          <p:nvSpPr>
            <p:cNvPr id="398" name="ZoneTexte 397">
              <a:extLst>
                <a:ext uri="{FF2B5EF4-FFF2-40B4-BE49-F238E27FC236}">
                  <a16:creationId xmlns:a16="http://schemas.microsoft.com/office/drawing/2014/main" id="{89777C2A-0BDE-4F1C-9BD6-CADE379D9467}"/>
                </a:ext>
              </a:extLst>
            </p:cNvPr>
            <p:cNvSpPr txBox="1"/>
            <p:nvPr/>
          </p:nvSpPr>
          <p:spPr>
            <a:xfrm>
              <a:off x="10948618" y="2378758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1.22</a:t>
              </a:r>
            </a:p>
          </p:txBody>
        </p:sp>
        <p:sp>
          <p:nvSpPr>
            <p:cNvPr id="399" name="ZoneTexte 398">
              <a:extLst>
                <a:ext uri="{FF2B5EF4-FFF2-40B4-BE49-F238E27FC236}">
                  <a16:creationId xmlns:a16="http://schemas.microsoft.com/office/drawing/2014/main" id="{E5F4CC15-98C5-409F-949E-7B12F5C0634A}"/>
                </a:ext>
              </a:extLst>
            </p:cNvPr>
            <p:cNvSpPr txBox="1"/>
            <p:nvPr/>
          </p:nvSpPr>
          <p:spPr>
            <a:xfrm>
              <a:off x="9384115" y="3367965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 infections</a:t>
              </a:r>
            </a:p>
          </p:txBody>
        </p:sp>
        <p:sp>
          <p:nvSpPr>
            <p:cNvPr id="400" name="ZoneTexte 399">
              <a:extLst>
                <a:ext uri="{FF2B5EF4-FFF2-40B4-BE49-F238E27FC236}">
                  <a16:creationId xmlns:a16="http://schemas.microsoft.com/office/drawing/2014/main" id="{54335A4E-84D2-456E-B683-FD8AB8DD5687}"/>
                </a:ext>
              </a:extLst>
            </p:cNvPr>
            <p:cNvSpPr txBox="1"/>
            <p:nvPr/>
          </p:nvSpPr>
          <p:spPr>
            <a:xfrm>
              <a:off x="10683159" y="2171193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39 infections</a:t>
              </a:r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4B35D6B5-64B0-477C-998E-1D40195EAE4D}"/>
                </a:ext>
              </a:extLst>
            </p:cNvPr>
            <p:cNvSpPr txBox="1"/>
            <p:nvPr/>
          </p:nvSpPr>
          <p:spPr>
            <a:xfrm rot="16200000">
              <a:off x="8446499" y="329473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200" b="1" dirty="0"/>
            </a:p>
            <a:p>
              <a:pPr algn="ctr"/>
              <a:endParaRPr lang="fr-FR" sz="1200" b="1" dirty="0"/>
            </a:p>
          </p:txBody>
        </p:sp>
      </p:grpSp>
      <p:sp>
        <p:nvSpPr>
          <p:cNvPr id="402" name="Text Box 3">
            <a:extLst>
              <a:ext uri="{FF2B5EF4-FFF2-40B4-BE49-F238E27FC236}">
                <a16:creationId xmlns:a16="http://schemas.microsoft.com/office/drawing/2014/main" id="{1D74E381-38B3-4139-A717-3B4B9342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603" y="6457082"/>
            <a:ext cx="2855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Landovitz</a:t>
            </a:r>
            <a:r>
              <a:rPr lang="en-US" sz="1400" i="1" dirty="0"/>
              <a:t> R, IAC 2020, Abs. OAXLB01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233625-E915-4074-8EDD-B2E84CD6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HPTN 083 Study: CAB LA IM versus TDF/FTC oral </a:t>
            </a:r>
            <a:br>
              <a:rPr lang="en-US"/>
            </a:br>
            <a:r>
              <a:rPr lang="en-US"/>
              <a:t>for PrEP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4018106-8342-4D71-9AA6-0635A7A97D06}"/>
              </a:ext>
            </a:extLst>
          </p:cNvPr>
          <p:cNvGrpSpPr/>
          <p:nvPr/>
        </p:nvGrpSpPr>
        <p:grpSpPr>
          <a:xfrm>
            <a:off x="303717" y="1314269"/>
            <a:ext cx="8195677" cy="4772602"/>
            <a:chOff x="303717" y="1314269"/>
            <a:chExt cx="8195677" cy="477260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D35408E-42F7-4CC6-BDE4-5CEE2F9FB431}"/>
                </a:ext>
              </a:extLst>
            </p:cNvPr>
            <p:cNvGrpSpPr/>
            <p:nvPr/>
          </p:nvGrpSpPr>
          <p:grpSpPr>
            <a:xfrm>
              <a:off x="303717" y="1314269"/>
              <a:ext cx="8195677" cy="3663352"/>
              <a:chOff x="303717" y="1314269"/>
              <a:chExt cx="8195677" cy="3663352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2FFD6D-87F0-824F-B5FC-97D6F8ADDD22}"/>
                  </a:ext>
                </a:extLst>
              </p:cNvPr>
              <p:cNvSpPr txBox="1"/>
              <p:nvPr/>
            </p:nvSpPr>
            <p:spPr>
              <a:xfrm>
                <a:off x="4620653" y="1314269"/>
                <a:ext cx="9012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Design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87376D3-49EE-B846-A158-D525D41FAC86}"/>
                  </a:ext>
                </a:extLst>
              </p:cNvPr>
              <p:cNvSpPr txBox="1"/>
              <p:nvPr/>
            </p:nvSpPr>
            <p:spPr>
              <a:xfrm>
                <a:off x="7479777" y="3676388"/>
                <a:ext cx="1010729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925AA-FD67-B049-95F7-23348EADD308}"/>
                  </a:ext>
                </a:extLst>
              </p:cNvPr>
              <p:cNvSpPr txBox="1"/>
              <p:nvPr/>
            </p:nvSpPr>
            <p:spPr>
              <a:xfrm>
                <a:off x="1889690" y="3676388"/>
                <a:ext cx="1323583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8B1AFB0-0947-9F4F-B22C-66CC7CC226A8}"/>
                  </a:ext>
                </a:extLst>
              </p:cNvPr>
              <p:cNvSpPr txBox="1"/>
              <p:nvPr/>
            </p:nvSpPr>
            <p:spPr>
              <a:xfrm>
                <a:off x="3281180" y="3676388"/>
                <a:ext cx="4139578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E5DDA8-C9E1-D94A-8FDB-3AF3F71527FB}"/>
                  </a:ext>
                </a:extLst>
              </p:cNvPr>
              <p:cNvSpPr txBox="1"/>
              <p:nvPr/>
            </p:nvSpPr>
            <p:spPr>
              <a:xfrm>
                <a:off x="1889690" y="2058387"/>
                <a:ext cx="1323583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FCAAF0E-A263-C44F-8292-90067C989E2C}"/>
                  </a:ext>
                </a:extLst>
              </p:cNvPr>
              <p:cNvSpPr txBox="1"/>
              <p:nvPr/>
            </p:nvSpPr>
            <p:spPr>
              <a:xfrm>
                <a:off x="3281180" y="2058387"/>
                <a:ext cx="4139578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1F3D8A-4EA1-F446-9347-AA3FF38FB503}"/>
                  </a:ext>
                </a:extLst>
              </p:cNvPr>
              <p:cNvSpPr txBox="1"/>
              <p:nvPr/>
            </p:nvSpPr>
            <p:spPr>
              <a:xfrm>
                <a:off x="7488665" y="2058387"/>
                <a:ext cx="1010729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22">
                <a:extLst>
                  <a:ext uri="{FF2B5EF4-FFF2-40B4-BE49-F238E27FC236}">
                    <a16:creationId xmlns:a16="http://schemas.microsoft.com/office/drawing/2014/main" id="{2414C3AE-33BC-A84D-B2FD-1C376A842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600000">
                <a:off x="4435364" y="2429195"/>
                <a:ext cx="777368" cy="135612"/>
                <a:chOff x="1352" y="2022"/>
                <a:chExt cx="2971" cy="354"/>
              </a:xfrm>
            </p:grpSpPr>
            <p:sp>
              <p:nvSpPr>
                <p:cNvPr id="297" name="Freeform 53">
                  <a:extLst>
                    <a:ext uri="{FF2B5EF4-FFF2-40B4-BE49-F238E27FC236}">
                      <a16:creationId xmlns:a16="http://schemas.microsoft.com/office/drawing/2014/main" id="{8A4D4FE3-E13E-2946-8BD9-FA96DE731F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2" y="2022"/>
                  <a:ext cx="2032" cy="354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54">
                  <a:extLst>
                    <a:ext uri="{FF2B5EF4-FFF2-40B4-BE49-F238E27FC236}">
                      <a16:creationId xmlns:a16="http://schemas.microsoft.com/office/drawing/2014/main" id="{AA80E0CB-915A-C540-871B-B17C60792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55">
                  <a:extLst>
                    <a:ext uri="{FF2B5EF4-FFF2-40B4-BE49-F238E27FC236}">
                      <a16:creationId xmlns:a16="http://schemas.microsoft.com/office/drawing/2014/main" id="{ABC05483-EBF3-E34D-8D09-D381F7CB8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2022"/>
                  <a:ext cx="76" cy="354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56">
                  <a:extLst>
                    <a:ext uri="{FF2B5EF4-FFF2-40B4-BE49-F238E27FC236}">
                      <a16:creationId xmlns:a16="http://schemas.microsoft.com/office/drawing/2014/main" id="{F22E0D81-B34C-CC4C-BC24-115910B51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36" cy="255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57">
                  <a:extLst>
                    <a:ext uri="{FF2B5EF4-FFF2-40B4-BE49-F238E27FC236}">
                      <a16:creationId xmlns:a16="http://schemas.microsoft.com/office/drawing/2014/main" id="{4AB7159F-73D8-8E44-830A-276225D6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992" cy="255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58">
                  <a:extLst>
                    <a:ext uri="{FF2B5EF4-FFF2-40B4-BE49-F238E27FC236}">
                      <a16:creationId xmlns:a16="http://schemas.microsoft.com/office/drawing/2014/main" id="{058D3A14-9281-4E40-9BE9-FB555A805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2067"/>
                  <a:ext cx="65" cy="252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59">
                  <a:extLst>
                    <a:ext uri="{FF2B5EF4-FFF2-40B4-BE49-F238E27FC236}">
                      <a16:creationId xmlns:a16="http://schemas.microsoft.com/office/drawing/2014/main" id="{36F1A8E9-9B1D-BB4C-B771-153BD263B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42"/>
                  <a:ext cx="184" cy="111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60">
                  <a:extLst>
                    <a:ext uri="{FF2B5EF4-FFF2-40B4-BE49-F238E27FC236}">
                      <a16:creationId xmlns:a16="http://schemas.microsoft.com/office/drawing/2014/main" id="{17B5AA98-846D-8647-8AA3-A005EB4C3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61">
                  <a:extLst>
                    <a:ext uri="{FF2B5EF4-FFF2-40B4-BE49-F238E27FC236}">
                      <a16:creationId xmlns:a16="http://schemas.microsoft.com/office/drawing/2014/main" id="{CDDD11AD-B179-1D4B-A740-B526AC416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2103"/>
                  <a:ext cx="59" cy="99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62">
                  <a:extLst>
                    <a:ext uri="{FF2B5EF4-FFF2-40B4-BE49-F238E27FC236}">
                      <a16:creationId xmlns:a16="http://schemas.microsoft.com/office/drawing/2014/main" id="{24F46EB4-0BC6-BC43-AE63-6EE3BCBB2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100"/>
                  <a:ext cx="31" cy="63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63">
                  <a:extLst>
                    <a:ext uri="{FF2B5EF4-FFF2-40B4-BE49-F238E27FC236}">
                      <a16:creationId xmlns:a16="http://schemas.microsoft.com/office/drawing/2014/main" id="{26577FE6-3389-2948-BDE0-F19405EA7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107" cy="255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64">
                  <a:extLst>
                    <a:ext uri="{FF2B5EF4-FFF2-40B4-BE49-F238E27FC236}">
                      <a16:creationId xmlns:a16="http://schemas.microsoft.com/office/drawing/2014/main" id="{68B7A6DF-4D6E-344C-A8EB-BE8626218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5" y="2070"/>
                  <a:ext cx="104" cy="252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65">
                  <a:extLst>
                    <a:ext uri="{FF2B5EF4-FFF2-40B4-BE49-F238E27FC236}">
                      <a16:creationId xmlns:a16="http://schemas.microsoft.com/office/drawing/2014/main" id="{CBB8A87C-17E8-DE41-8F4E-918F1ADB0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84"/>
                  <a:ext cx="155" cy="66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66">
                  <a:extLst>
                    <a:ext uri="{FF2B5EF4-FFF2-40B4-BE49-F238E27FC236}">
                      <a16:creationId xmlns:a16="http://schemas.microsoft.com/office/drawing/2014/main" id="{15716F6B-2227-6046-9088-F8121C6EA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67">
                  <a:extLst>
                    <a:ext uri="{FF2B5EF4-FFF2-40B4-BE49-F238E27FC236}">
                      <a16:creationId xmlns:a16="http://schemas.microsoft.com/office/drawing/2014/main" id="{246400C1-562B-EE49-A123-BC84E44A4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2145"/>
                  <a:ext cx="17" cy="33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68">
                  <a:extLst>
                    <a:ext uri="{FF2B5EF4-FFF2-40B4-BE49-F238E27FC236}">
                      <a16:creationId xmlns:a16="http://schemas.microsoft.com/office/drawing/2014/main" id="{57A77AF4-12EB-6441-9CC5-734D8F660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2133"/>
                  <a:ext cx="14" cy="9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69">
                  <a:extLst>
                    <a:ext uri="{FF2B5EF4-FFF2-40B4-BE49-F238E27FC236}">
                      <a16:creationId xmlns:a16="http://schemas.microsoft.com/office/drawing/2014/main" id="{0047CE0E-4C48-4D43-9C43-83F79D52C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2187"/>
                  <a:ext cx="14" cy="1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70">
                  <a:extLst>
                    <a:ext uri="{FF2B5EF4-FFF2-40B4-BE49-F238E27FC236}">
                      <a16:creationId xmlns:a16="http://schemas.microsoft.com/office/drawing/2014/main" id="{5A589367-1335-8841-97A7-C28598E35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124"/>
                  <a:ext cx="17" cy="39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71">
                  <a:extLst>
                    <a:ext uri="{FF2B5EF4-FFF2-40B4-BE49-F238E27FC236}">
                      <a16:creationId xmlns:a16="http://schemas.microsoft.com/office/drawing/2014/main" id="{7B1C403B-A3D0-BC44-B43D-9F02CB6BC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112"/>
                  <a:ext cx="12" cy="6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72">
                  <a:extLst>
                    <a:ext uri="{FF2B5EF4-FFF2-40B4-BE49-F238E27FC236}">
                      <a16:creationId xmlns:a16="http://schemas.microsoft.com/office/drawing/2014/main" id="{1715DBCE-FBE4-894C-B895-C354F6A81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2172"/>
                  <a:ext cx="14" cy="18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73">
                  <a:extLst>
                    <a:ext uri="{FF2B5EF4-FFF2-40B4-BE49-F238E27FC236}">
                      <a16:creationId xmlns:a16="http://schemas.microsoft.com/office/drawing/2014/main" id="{14B7613C-895E-594A-A739-6DB4AA177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2100"/>
                  <a:ext cx="73" cy="72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74">
                  <a:extLst>
                    <a:ext uri="{FF2B5EF4-FFF2-40B4-BE49-F238E27FC236}">
                      <a16:creationId xmlns:a16="http://schemas.microsoft.com/office/drawing/2014/main" id="{F2DC0F48-C298-B848-91A8-263800D7B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2082"/>
                  <a:ext cx="67" cy="18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75">
                  <a:extLst>
                    <a:ext uri="{FF2B5EF4-FFF2-40B4-BE49-F238E27FC236}">
                      <a16:creationId xmlns:a16="http://schemas.microsoft.com/office/drawing/2014/main" id="{E7AE6488-ADDF-AA4D-9899-A4F5AC1A7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84"/>
                  <a:ext cx="62" cy="33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76">
                  <a:extLst>
                    <a:ext uri="{FF2B5EF4-FFF2-40B4-BE49-F238E27FC236}">
                      <a16:creationId xmlns:a16="http://schemas.microsoft.com/office/drawing/2014/main" id="{E058AC68-C56A-3D49-B2A6-302ADB61D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2148"/>
                  <a:ext cx="169" cy="60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77">
                  <a:extLst>
                    <a:ext uri="{FF2B5EF4-FFF2-40B4-BE49-F238E27FC236}">
                      <a16:creationId xmlns:a16="http://schemas.microsoft.com/office/drawing/2014/main" id="{152D828B-D055-F246-A6CA-0F99EC6BF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2103"/>
                  <a:ext cx="34" cy="183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78">
                  <a:extLst>
                    <a:ext uri="{FF2B5EF4-FFF2-40B4-BE49-F238E27FC236}">
                      <a16:creationId xmlns:a16="http://schemas.microsoft.com/office/drawing/2014/main" id="{BD3D3109-0CD1-3745-8C65-CCBF652A4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028"/>
                  <a:ext cx="65" cy="33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79">
                  <a:extLst>
                    <a:ext uri="{FF2B5EF4-FFF2-40B4-BE49-F238E27FC236}">
                      <a16:creationId xmlns:a16="http://schemas.microsoft.com/office/drawing/2014/main" id="{6BA32102-2229-3B44-B322-5EA14C447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45" cy="255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80">
                  <a:extLst>
                    <a:ext uri="{FF2B5EF4-FFF2-40B4-BE49-F238E27FC236}">
                      <a16:creationId xmlns:a16="http://schemas.microsoft.com/office/drawing/2014/main" id="{2028CC4E-919C-9945-89EC-543E599A2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130"/>
                  <a:ext cx="902" cy="18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81">
                  <a:extLst>
                    <a:ext uri="{FF2B5EF4-FFF2-40B4-BE49-F238E27FC236}">
                      <a16:creationId xmlns:a16="http://schemas.microsoft.com/office/drawing/2014/main" id="{F3E5F536-CD74-6D47-90CC-7AC779389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079"/>
                  <a:ext cx="890" cy="36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82">
                  <a:extLst>
                    <a:ext uri="{FF2B5EF4-FFF2-40B4-BE49-F238E27FC236}">
                      <a16:creationId xmlns:a16="http://schemas.microsoft.com/office/drawing/2014/main" id="{7CC5A12B-9B62-FD40-ABAF-2DE4470EB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133"/>
                  <a:ext cx="34" cy="93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83">
                  <a:extLst>
                    <a:ext uri="{FF2B5EF4-FFF2-40B4-BE49-F238E27FC236}">
                      <a16:creationId xmlns:a16="http://schemas.microsoft.com/office/drawing/2014/main" id="{7BCFFD18-8D60-5349-A09B-6CA5B7D97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022"/>
                  <a:ext cx="76" cy="354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84">
                  <a:extLst>
                    <a:ext uri="{FF2B5EF4-FFF2-40B4-BE49-F238E27FC236}">
                      <a16:creationId xmlns:a16="http://schemas.microsoft.com/office/drawing/2014/main" id="{1A2768B9-F4E8-DB4E-A539-CFBC3E1AE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85">
                  <a:extLst>
                    <a:ext uri="{FF2B5EF4-FFF2-40B4-BE49-F238E27FC236}">
                      <a16:creationId xmlns:a16="http://schemas.microsoft.com/office/drawing/2014/main" id="{9B435DED-3729-8E40-8988-BC2308A0C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53" cy="255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86">
                  <a:extLst>
                    <a:ext uri="{FF2B5EF4-FFF2-40B4-BE49-F238E27FC236}">
                      <a16:creationId xmlns:a16="http://schemas.microsoft.com/office/drawing/2014/main" id="{13D6B197-DB6B-8C40-9805-D031152FE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87">
                  <a:extLst>
                    <a:ext uri="{FF2B5EF4-FFF2-40B4-BE49-F238E27FC236}">
                      <a16:creationId xmlns:a16="http://schemas.microsoft.com/office/drawing/2014/main" id="{1F5D1377-44EE-8B41-9CBC-B010C0E1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88">
                  <a:extLst>
                    <a:ext uri="{FF2B5EF4-FFF2-40B4-BE49-F238E27FC236}">
                      <a16:creationId xmlns:a16="http://schemas.microsoft.com/office/drawing/2014/main" id="{49717FA3-DA3C-5247-90E0-15F252A99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89">
                  <a:extLst>
                    <a:ext uri="{FF2B5EF4-FFF2-40B4-BE49-F238E27FC236}">
                      <a16:creationId xmlns:a16="http://schemas.microsoft.com/office/drawing/2014/main" id="{2A1927AA-E5B2-254B-B146-116277575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90">
                  <a:extLst>
                    <a:ext uri="{FF2B5EF4-FFF2-40B4-BE49-F238E27FC236}">
                      <a16:creationId xmlns:a16="http://schemas.microsoft.com/office/drawing/2014/main" id="{3E8F7625-B48C-3142-8088-D7AC4D63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91">
                  <a:extLst>
                    <a:ext uri="{FF2B5EF4-FFF2-40B4-BE49-F238E27FC236}">
                      <a16:creationId xmlns:a16="http://schemas.microsoft.com/office/drawing/2014/main" id="{51C0EC26-BC30-E24C-A570-753AE9367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92">
                  <a:extLst>
                    <a:ext uri="{FF2B5EF4-FFF2-40B4-BE49-F238E27FC236}">
                      <a16:creationId xmlns:a16="http://schemas.microsoft.com/office/drawing/2014/main" id="{986809EB-526D-3C4D-A11A-EBDB9F496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93">
                  <a:extLst>
                    <a:ext uri="{FF2B5EF4-FFF2-40B4-BE49-F238E27FC236}">
                      <a16:creationId xmlns:a16="http://schemas.microsoft.com/office/drawing/2014/main" id="{163D07BC-7101-314F-BA48-54AA65864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94">
                  <a:extLst>
                    <a:ext uri="{FF2B5EF4-FFF2-40B4-BE49-F238E27FC236}">
                      <a16:creationId xmlns:a16="http://schemas.microsoft.com/office/drawing/2014/main" id="{713AA2AE-0E53-F445-BB92-760146DE1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95">
                  <a:extLst>
                    <a:ext uri="{FF2B5EF4-FFF2-40B4-BE49-F238E27FC236}">
                      <a16:creationId xmlns:a16="http://schemas.microsoft.com/office/drawing/2014/main" id="{8C2FDEA5-03FF-EB4A-962A-D60C737D0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96">
                  <a:extLst>
                    <a:ext uri="{FF2B5EF4-FFF2-40B4-BE49-F238E27FC236}">
                      <a16:creationId xmlns:a16="http://schemas.microsoft.com/office/drawing/2014/main" id="{79325563-0458-2D45-949D-BEF2653DA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97">
                  <a:extLst>
                    <a:ext uri="{FF2B5EF4-FFF2-40B4-BE49-F238E27FC236}">
                      <a16:creationId xmlns:a16="http://schemas.microsoft.com/office/drawing/2014/main" id="{02CB3DD1-5DD2-2F4E-964C-59EEB86EF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98">
                  <a:extLst>
                    <a:ext uri="{FF2B5EF4-FFF2-40B4-BE49-F238E27FC236}">
                      <a16:creationId xmlns:a16="http://schemas.microsoft.com/office/drawing/2014/main" id="{0E32E48B-87A3-9742-BE5A-AAC872DC9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99">
                  <a:extLst>
                    <a:ext uri="{FF2B5EF4-FFF2-40B4-BE49-F238E27FC236}">
                      <a16:creationId xmlns:a16="http://schemas.microsoft.com/office/drawing/2014/main" id="{BEBD80AE-F1FF-E14D-99D0-BF7E9EA52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" y="2067"/>
                  <a:ext cx="42" cy="129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00">
                  <a:extLst>
                    <a:ext uri="{FF2B5EF4-FFF2-40B4-BE49-F238E27FC236}">
                      <a16:creationId xmlns:a16="http://schemas.microsoft.com/office/drawing/2014/main" id="{0FDBFCD3-7467-C445-9086-5730D34B2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101">
                  <a:extLst>
                    <a:ext uri="{FF2B5EF4-FFF2-40B4-BE49-F238E27FC236}">
                      <a16:creationId xmlns:a16="http://schemas.microsoft.com/office/drawing/2014/main" id="{82052931-0FD8-7E4B-9580-868BA3995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102">
                  <a:extLst>
                    <a:ext uri="{FF2B5EF4-FFF2-40B4-BE49-F238E27FC236}">
                      <a16:creationId xmlns:a16="http://schemas.microsoft.com/office/drawing/2014/main" id="{58C707AA-8F25-F140-B12B-E23CA8957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067"/>
                  <a:ext cx="34" cy="123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103">
                  <a:extLst>
                    <a:ext uri="{FF2B5EF4-FFF2-40B4-BE49-F238E27FC236}">
                      <a16:creationId xmlns:a16="http://schemas.microsoft.com/office/drawing/2014/main" id="{9A920499-DFF5-314A-B002-5454200F9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104">
                  <a:extLst>
                    <a:ext uri="{FF2B5EF4-FFF2-40B4-BE49-F238E27FC236}">
                      <a16:creationId xmlns:a16="http://schemas.microsoft.com/office/drawing/2014/main" id="{834675F2-ED62-264B-9625-C2222F782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Rectangle 105">
                  <a:extLst>
                    <a:ext uri="{FF2B5EF4-FFF2-40B4-BE49-F238E27FC236}">
                      <a16:creationId xmlns:a16="http://schemas.microsoft.com/office/drawing/2014/main" id="{25F336DE-6E39-9D45-A553-C0A242077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7" y="2193"/>
                  <a:ext cx="321" cy="9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106">
                  <a:extLst>
                    <a:ext uri="{FF2B5EF4-FFF2-40B4-BE49-F238E27FC236}">
                      <a16:creationId xmlns:a16="http://schemas.microsoft.com/office/drawing/2014/main" id="{CF491DF6-0031-9F4F-8153-72C337AD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107">
                  <a:extLst>
                    <a:ext uri="{FF2B5EF4-FFF2-40B4-BE49-F238E27FC236}">
                      <a16:creationId xmlns:a16="http://schemas.microsoft.com/office/drawing/2014/main" id="{15D9112B-0329-AF42-9B95-A96822698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070"/>
                  <a:ext cx="28" cy="252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08">
                  <a:extLst>
                    <a:ext uri="{FF2B5EF4-FFF2-40B4-BE49-F238E27FC236}">
                      <a16:creationId xmlns:a16="http://schemas.microsoft.com/office/drawing/2014/main" id="{66ABC0EC-ECF9-114A-A40F-2156F9CED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4" y="2193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109">
                  <a:extLst>
                    <a:ext uri="{FF2B5EF4-FFF2-40B4-BE49-F238E27FC236}">
                      <a16:creationId xmlns:a16="http://schemas.microsoft.com/office/drawing/2014/main" id="{D423C270-8C0E-834A-817C-1DBBF0699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4" y="2202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110">
                  <a:extLst>
                    <a:ext uri="{FF2B5EF4-FFF2-40B4-BE49-F238E27FC236}">
                      <a16:creationId xmlns:a16="http://schemas.microsoft.com/office/drawing/2014/main" id="{F1E3E814-A517-9F4A-A966-2C15AE327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205"/>
                  <a:ext cx="327" cy="90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111">
                  <a:extLst>
                    <a:ext uri="{FF2B5EF4-FFF2-40B4-BE49-F238E27FC236}">
                      <a16:creationId xmlns:a16="http://schemas.microsoft.com/office/drawing/2014/main" id="{05511390-F0A6-5A4A-9B99-99CA06474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100"/>
                  <a:ext cx="327" cy="87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112">
                  <a:extLst>
                    <a:ext uri="{FF2B5EF4-FFF2-40B4-BE49-F238E27FC236}">
                      <a16:creationId xmlns:a16="http://schemas.microsoft.com/office/drawing/2014/main" id="{B811AEE8-5F5B-9748-AE99-43F404DBB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2100"/>
                  <a:ext cx="271" cy="54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113">
                  <a:extLst>
                    <a:ext uri="{FF2B5EF4-FFF2-40B4-BE49-F238E27FC236}">
                      <a16:creationId xmlns:a16="http://schemas.microsoft.com/office/drawing/2014/main" id="{418CA002-A32B-5043-99FE-D7E523458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" y="2205"/>
                  <a:ext cx="164" cy="42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114">
                  <a:extLst>
                    <a:ext uri="{FF2B5EF4-FFF2-40B4-BE49-F238E27FC236}">
                      <a16:creationId xmlns:a16="http://schemas.microsoft.com/office/drawing/2014/main" id="{23FC408A-A1E6-A944-A180-0DB7A2EE6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115">
                  <a:extLst>
                    <a:ext uri="{FF2B5EF4-FFF2-40B4-BE49-F238E27FC236}">
                      <a16:creationId xmlns:a16="http://schemas.microsoft.com/office/drawing/2014/main" id="{ABBC3EA0-ED64-3945-96B3-63CF7640F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157"/>
                  <a:ext cx="939" cy="9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116">
                  <a:extLst>
                    <a:ext uri="{FF2B5EF4-FFF2-40B4-BE49-F238E27FC236}">
                      <a16:creationId xmlns:a16="http://schemas.microsoft.com/office/drawing/2014/main" id="{7F78D552-439E-A04B-9A9B-98A1172DB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2130"/>
                  <a:ext cx="39" cy="45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117">
                  <a:extLst>
                    <a:ext uri="{FF2B5EF4-FFF2-40B4-BE49-F238E27FC236}">
                      <a16:creationId xmlns:a16="http://schemas.microsoft.com/office/drawing/2014/main" id="{DBC371E6-8F09-0341-9A43-70E8D007C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118">
                  <a:extLst>
                    <a:ext uri="{FF2B5EF4-FFF2-40B4-BE49-F238E27FC236}">
                      <a16:creationId xmlns:a16="http://schemas.microsoft.com/office/drawing/2014/main" id="{94F39ED2-06F5-4B4E-A63E-F38091BC0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151"/>
                  <a:ext cx="34" cy="42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119">
                  <a:extLst>
                    <a:ext uri="{FF2B5EF4-FFF2-40B4-BE49-F238E27FC236}">
                      <a16:creationId xmlns:a16="http://schemas.microsoft.com/office/drawing/2014/main" id="{5B362E89-3CE9-0643-9218-32FDFE67C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2097"/>
                  <a:ext cx="39" cy="39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120">
                  <a:extLst>
                    <a:ext uri="{FF2B5EF4-FFF2-40B4-BE49-F238E27FC236}">
                      <a16:creationId xmlns:a16="http://schemas.microsoft.com/office/drawing/2014/main" id="{0DCE01A1-A404-EA4D-99C6-34F533CAD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103"/>
                  <a:ext cx="25" cy="27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121">
                  <a:extLst>
                    <a:ext uri="{FF2B5EF4-FFF2-40B4-BE49-F238E27FC236}">
                      <a16:creationId xmlns:a16="http://schemas.microsoft.com/office/drawing/2014/main" id="{7749C21F-60FD-014A-9E4C-4EB9450F4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091"/>
                  <a:ext cx="57" cy="60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72DB50-1768-DE48-BAE1-4839D90E59D4}"/>
                  </a:ext>
                </a:extLst>
              </p:cNvPr>
              <p:cNvSpPr txBox="1"/>
              <p:nvPr/>
            </p:nvSpPr>
            <p:spPr>
              <a:xfrm>
                <a:off x="1889690" y="1750329"/>
                <a:ext cx="1323583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1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0CD9F9F-562A-6746-AF35-B690C3F92EFB}"/>
                  </a:ext>
                </a:extLst>
              </p:cNvPr>
              <p:cNvSpPr txBox="1"/>
              <p:nvPr/>
            </p:nvSpPr>
            <p:spPr>
              <a:xfrm>
                <a:off x="3281180" y="1750329"/>
                <a:ext cx="4139578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2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EB70F56-5707-2441-A726-E21BF40BA60B}"/>
                  </a:ext>
                </a:extLst>
              </p:cNvPr>
              <p:cNvSpPr txBox="1"/>
              <p:nvPr/>
            </p:nvSpPr>
            <p:spPr>
              <a:xfrm>
                <a:off x="7488665" y="1750329"/>
                <a:ext cx="1010729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3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B6CE18B-2EC0-4F4E-BCEA-B2D0EDA23401}"/>
                  </a:ext>
                </a:extLst>
              </p:cNvPr>
              <p:cNvSpPr txBox="1"/>
              <p:nvPr/>
            </p:nvSpPr>
            <p:spPr>
              <a:xfrm>
                <a:off x="2131139" y="2064840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Every day for</a:t>
                </a:r>
                <a:br>
                  <a:rPr lang="en-US" sz="900"/>
                </a:br>
                <a:r>
                  <a:rPr lang="en-US" sz="900"/>
                  <a:t>5 weeks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9C81D39-A58C-AB4E-86B7-9E2BE92F04D4}"/>
                  </a:ext>
                </a:extLst>
              </p:cNvPr>
              <p:cNvSpPr txBox="1"/>
              <p:nvPr/>
            </p:nvSpPr>
            <p:spPr>
              <a:xfrm>
                <a:off x="3434233" y="2332345"/>
                <a:ext cx="10961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Weeks 5 and 9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A2ACAA5-57D6-584E-8EB2-01A4C2B2B5BE}"/>
                  </a:ext>
                </a:extLst>
              </p:cNvPr>
              <p:cNvSpPr txBox="1"/>
              <p:nvPr/>
            </p:nvSpPr>
            <p:spPr>
              <a:xfrm>
                <a:off x="5192249" y="2123616"/>
                <a:ext cx="1590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Every 2 months for</a:t>
                </a:r>
                <a:br>
                  <a:rPr lang="en-US" sz="1200"/>
                </a:br>
                <a:r>
                  <a:rPr lang="en-US" sz="1200"/>
                  <a:t>approximately 3 years 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3AA8E42-D43B-5648-AF75-22ECE86B6B1D}"/>
                  </a:ext>
                </a:extLst>
              </p:cNvPr>
              <p:cNvSpPr txBox="1"/>
              <p:nvPr/>
            </p:nvSpPr>
            <p:spPr>
              <a:xfrm>
                <a:off x="7593237" y="2118299"/>
                <a:ext cx="782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Every day</a:t>
                </a:r>
                <a:br>
                  <a:rPr lang="en-US" sz="1200" dirty="0"/>
                </a:br>
                <a:r>
                  <a:rPr lang="en-US" sz="1200" dirty="0"/>
                  <a:t>for 1 year</a:t>
                </a:r>
              </a:p>
            </p:txBody>
          </p:sp>
          <p:grpSp>
            <p:nvGrpSpPr>
              <p:cNvPr id="21" name="Groupe 544">
                <a:extLst>
                  <a:ext uri="{FF2B5EF4-FFF2-40B4-BE49-F238E27FC236}">
                    <a16:creationId xmlns:a16="http://schemas.microsoft.com/office/drawing/2014/main" id="{68B1FD38-A8D3-BE40-AE0E-050C89DD7189}"/>
                  </a:ext>
                </a:extLst>
              </p:cNvPr>
              <p:cNvGrpSpPr/>
              <p:nvPr/>
            </p:nvGrpSpPr>
            <p:grpSpPr>
              <a:xfrm>
                <a:off x="2200593" y="2438105"/>
                <a:ext cx="685649" cy="271840"/>
                <a:chOff x="-257192" y="1745759"/>
                <a:chExt cx="823032" cy="247153"/>
              </a:xfrm>
            </p:grpSpPr>
            <p:sp>
              <p:nvSpPr>
                <p:cNvPr id="294" name="Rectangle : avec coins arrondis en haut 161">
                  <a:extLst>
                    <a:ext uri="{FF2B5EF4-FFF2-40B4-BE49-F238E27FC236}">
                      <a16:creationId xmlns:a16="http://schemas.microsoft.com/office/drawing/2014/main" id="{661E8E46-8DAE-734A-8A60-8009BA77C792}"/>
                    </a:ext>
                  </a:extLst>
                </p:cNvPr>
                <p:cNvSpPr/>
                <p:nvPr/>
              </p:nvSpPr>
              <p:spPr bwMode="auto">
                <a:xfrm rot="16200000">
                  <a:off x="-167781" y="1670807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 : avec coins arrondis en haut 166">
                  <a:extLst>
                    <a:ext uri="{FF2B5EF4-FFF2-40B4-BE49-F238E27FC236}">
                      <a16:creationId xmlns:a16="http://schemas.microsoft.com/office/drawing/2014/main" id="{DB136401-FFDD-554E-83F0-94B2BE849D89}"/>
                    </a:ext>
                  </a:extLst>
                </p:cNvPr>
                <p:cNvSpPr/>
                <p:nvPr/>
              </p:nvSpPr>
              <p:spPr bwMode="auto">
                <a:xfrm rot="5400000">
                  <a:off x="243735" y="1670806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ZoneTexte 295">
                  <a:extLst>
                    <a:ext uri="{FF2B5EF4-FFF2-40B4-BE49-F238E27FC236}">
                      <a16:creationId xmlns:a16="http://schemas.microsoft.com/office/drawing/2014/main" id="{FE35EADC-05BF-CA42-BDC4-D56C78EA482D}"/>
                    </a:ext>
                  </a:extLst>
                </p:cNvPr>
                <p:cNvSpPr txBox="1"/>
                <p:nvPr/>
              </p:nvSpPr>
              <p:spPr>
                <a:xfrm>
                  <a:off x="-96975" y="1745759"/>
                  <a:ext cx="502599" cy="237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22" name="Groupe 548">
                <a:extLst>
                  <a:ext uri="{FF2B5EF4-FFF2-40B4-BE49-F238E27FC236}">
                    <a16:creationId xmlns:a16="http://schemas.microsoft.com/office/drawing/2014/main" id="{98A00288-3522-8B40-B7D3-87A4D0EF2732}"/>
                  </a:ext>
                </a:extLst>
              </p:cNvPr>
              <p:cNvGrpSpPr/>
              <p:nvPr/>
            </p:nvGrpSpPr>
            <p:grpSpPr>
              <a:xfrm>
                <a:off x="4665320" y="2982912"/>
                <a:ext cx="685649" cy="261610"/>
                <a:chOff x="5984154" y="1408271"/>
                <a:chExt cx="823032" cy="314029"/>
              </a:xfrm>
            </p:grpSpPr>
            <p:sp>
              <p:nvSpPr>
                <p:cNvPr id="291" name="Rectangle : avec coins arrondis en haut 170">
                  <a:extLst>
                    <a:ext uri="{FF2B5EF4-FFF2-40B4-BE49-F238E27FC236}">
                      <a16:creationId xmlns:a16="http://schemas.microsoft.com/office/drawing/2014/main" id="{93989373-43EB-BF45-A6E3-2E4CFA60F2CC}"/>
                    </a:ext>
                  </a:extLst>
                </p:cNvPr>
                <p:cNvSpPr/>
                <p:nvPr/>
              </p:nvSpPr>
              <p:spPr bwMode="auto">
                <a:xfrm rot="16200000">
                  <a:off x="6073565" y="1346019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2" name="Rectangle : avec coins arrondis en haut 171">
                  <a:extLst>
                    <a:ext uri="{FF2B5EF4-FFF2-40B4-BE49-F238E27FC236}">
                      <a16:creationId xmlns:a16="http://schemas.microsoft.com/office/drawing/2014/main" id="{72B7DE93-31E5-5E47-AC14-0997CC147D44}"/>
                    </a:ext>
                  </a:extLst>
                </p:cNvPr>
                <p:cNvSpPr/>
                <p:nvPr/>
              </p:nvSpPr>
              <p:spPr bwMode="auto">
                <a:xfrm rot="5400000">
                  <a:off x="6485081" y="1346018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3" name="ZoneTexte 292">
                  <a:extLst>
                    <a:ext uri="{FF2B5EF4-FFF2-40B4-BE49-F238E27FC236}">
                      <a16:creationId xmlns:a16="http://schemas.microsoft.com/office/drawing/2014/main" id="{9207C650-6E89-3F49-8506-8D214E118296}"/>
                    </a:ext>
                  </a:extLst>
                </p:cNvPr>
                <p:cNvSpPr txBox="1"/>
                <p:nvPr/>
              </p:nvSpPr>
              <p:spPr>
                <a:xfrm>
                  <a:off x="5995247" y="1408271"/>
                  <a:ext cx="800850" cy="3140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AA285A9-5F0A-804E-88E4-2D1AE13960B3}"/>
                  </a:ext>
                </a:extLst>
              </p:cNvPr>
              <p:cNvSpPr txBox="1"/>
              <p:nvPr/>
            </p:nvSpPr>
            <p:spPr>
              <a:xfrm>
                <a:off x="4581532" y="3161787"/>
                <a:ext cx="8815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(Every day)</a:t>
                </a:r>
              </a:p>
            </p:txBody>
          </p: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2BB03B1-06A0-1742-8137-F070555DC5C1}"/>
                  </a:ext>
                </a:extLst>
              </p:cNvPr>
              <p:cNvCxnSpPr/>
              <p:nvPr/>
            </p:nvCxnSpPr>
            <p:spPr bwMode="auto">
              <a:xfrm>
                <a:off x="3286259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5406E401-BA0A-CC4F-A44E-F8D4E4424C58}"/>
                  </a:ext>
                </a:extLst>
              </p:cNvPr>
              <p:cNvCxnSpPr/>
              <p:nvPr/>
            </p:nvCxnSpPr>
            <p:spPr bwMode="auto">
              <a:xfrm>
                <a:off x="7425185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6A74B80A-EF3C-D544-8375-53C6766675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6259" y="2579504"/>
                <a:ext cx="143784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2388C72-5F43-2840-A4F3-02FFB5003D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06560" y="2579504"/>
                <a:ext cx="221419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0F3163B-4360-F04E-AF28-BD63E09F0096}"/>
                  </a:ext>
                </a:extLst>
              </p:cNvPr>
              <p:cNvCxnSpPr/>
              <p:nvPr/>
            </p:nvCxnSpPr>
            <p:spPr bwMode="auto">
              <a:xfrm>
                <a:off x="1899853" y="3018366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162A8693-400D-ED40-B064-61803898A717}"/>
                  </a:ext>
                </a:extLst>
              </p:cNvPr>
              <p:cNvCxnSpPr/>
              <p:nvPr/>
            </p:nvCxnSpPr>
            <p:spPr bwMode="auto">
              <a:xfrm>
                <a:off x="7425185" y="3018366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C8D09A9-BE8F-C24A-91F8-4FD78CA74B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7153" y="3104699"/>
                <a:ext cx="275824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976E066A-0BA5-A34A-A81F-433868AC20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89383" y="3104699"/>
                <a:ext cx="203137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DA104CA-289A-4E47-945A-2DC130B8C7C1}"/>
                  </a:ext>
                </a:extLst>
              </p:cNvPr>
              <p:cNvCxnSpPr/>
              <p:nvPr/>
            </p:nvCxnSpPr>
            <p:spPr bwMode="auto">
              <a:xfrm>
                <a:off x="3286259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8F11F7F-A8D1-364C-BA63-5993DE0438B1}"/>
                  </a:ext>
                </a:extLst>
              </p:cNvPr>
              <p:cNvCxnSpPr/>
              <p:nvPr/>
            </p:nvCxnSpPr>
            <p:spPr bwMode="auto">
              <a:xfrm>
                <a:off x="7425185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205802A-1F4C-D849-A0C9-F046133473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6259" y="4172424"/>
                <a:ext cx="153941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C8262C8-C029-A948-87E9-F75CD48344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92893" y="4172424"/>
                <a:ext cx="212786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4E3F48E-1E50-B940-BEA9-FBBF9581D160}"/>
                  </a:ext>
                </a:extLst>
              </p:cNvPr>
              <p:cNvCxnSpPr/>
              <p:nvPr/>
            </p:nvCxnSpPr>
            <p:spPr bwMode="auto">
              <a:xfrm>
                <a:off x="1882601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4984AFDD-7575-D24A-B31D-BB2DD1334A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74453" y="4672001"/>
                <a:ext cx="271219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6592C8BE-C87C-C04B-9E5D-F7D8867A2A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75558" y="4672001"/>
                <a:ext cx="301878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9494178-F59A-604D-B046-2FFE8114608E}"/>
                  </a:ext>
                </a:extLst>
              </p:cNvPr>
              <p:cNvSpPr txBox="1"/>
              <p:nvPr/>
            </p:nvSpPr>
            <p:spPr>
              <a:xfrm>
                <a:off x="4605028" y="4700622"/>
                <a:ext cx="83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(Everyday)</a:t>
                </a:r>
              </a:p>
            </p:txBody>
          </p:sp>
          <p:grpSp>
            <p:nvGrpSpPr>
              <p:cNvPr id="42" name="Groupe 574">
                <a:extLst>
                  <a:ext uri="{FF2B5EF4-FFF2-40B4-BE49-F238E27FC236}">
                    <a16:creationId xmlns:a16="http://schemas.microsoft.com/office/drawing/2014/main" id="{F2C9BB0E-D9E3-E94B-99B4-1EDDD3567111}"/>
                  </a:ext>
                </a:extLst>
              </p:cNvPr>
              <p:cNvGrpSpPr/>
              <p:nvPr/>
            </p:nvGrpSpPr>
            <p:grpSpPr>
              <a:xfrm>
                <a:off x="2200593" y="4041712"/>
                <a:ext cx="685649" cy="271840"/>
                <a:chOff x="-257192" y="1745759"/>
                <a:chExt cx="823032" cy="247153"/>
              </a:xfrm>
            </p:grpSpPr>
            <p:sp>
              <p:nvSpPr>
                <p:cNvPr id="285" name="Rectangle : avec coins arrondis en haut 219">
                  <a:extLst>
                    <a:ext uri="{FF2B5EF4-FFF2-40B4-BE49-F238E27FC236}">
                      <a16:creationId xmlns:a16="http://schemas.microsoft.com/office/drawing/2014/main" id="{8C422BB7-637A-1944-BBC3-4AC31ACE8B03}"/>
                    </a:ext>
                  </a:extLst>
                </p:cNvPr>
                <p:cNvSpPr/>
                <p:nvPr/>
              </p:nvSpPr>
              <p:spPr bwMode="auto">
                <a:xfrm rot="16200000">
                  <a:off x="-167781" y="1670807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7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 : avec coins arrondis en haut 220">
                  <a:extLst>
                    <a:ext uri="{FF2B5EF4-FFF2-40B4-BE49-F238E27FC236}">
                      <a16:creationId xmlns:a16="http://schemas.microsoft.com/office/drawing/2014/main" id="{A568892C-1B67-4349-A9AC-F529C6867790}"/>
                    </a:ext>
                  </a:extLst>
                </p:cNvPr>
                <p:cNvSpPr/>
                <p:nvPr/>
              </p:nvSpPr>
              <p:spPr bwMode="auto">
                <a:xfrm rot="5400000">
                  <a:off x="243735" y="1670806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6A6A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ZoneTexte 286">
                  <a:extLst>
                    <a:ext uri="{FF2B5EF4-FFF2-40B4-BE49-F238E27FC236}">
                      <a16:creationId xmlns:a16="http://schemas.microsoft.com/office/drawing/2014/main" id="{3A95C299-2680-BD44-9B9F-973820DB3DB2}"/>
                    </a:ext>
                  </a:extLst>
                </p:cNvPr>
                <p:cNvSpPr txBox="1"/>
                <p:nvPr/>
              </p:nvSpPr>
              <p:spPr>
                <a:xfrm>
                  <a:off x="-96975" y="1745759"/>
                  <a:ext cx="502599" cy="237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3" name="Group 122">
                <a:extLst>
                  <a:ext uri="{FF2B5EF4-FFF2-40B4-BE49-F238E27FC236}">
                    <a16:creationId xmlns:a16="http://schemas.microsoft.com/office/drawing/2014/main" id="{47390FAD-2DAB-0343-8D89-64131B64E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600000">
                <a:off x="4616559" y="4053471"/>
                <a:ext cx="777368" cy="135612"/>
                <a:chOff x="1352" y="2022"/>
                <a:chExt cx="2971" cy="354"/>
              </a:xfrm>
            </p:grpSpPr>
            <p:sp>
              <p:nvSpPr>
                <p:cNvPr id="216" name="Freeform 53">
                  <a:extLst>
                    <a:ext uri="{FF2B5EF4-FFF2-40B4-BE49-F238E27FC236}">
                      <a16:creationId xmlns:a16="http://schemas.microsoft.com/office/drawing/2014/main" id="{D92B8848-4003-5A44-8C20-1395A88C98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2" y="2022"/>
                  <a:ext cx="2032" cy="354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54">
                  <a:extLst>
                    <a:ext uri="{FF2B5EF4-FFF2-40B4-BE49-F238E27FC236}">
                      <a16:creationId xmlns:a16="http://schemas.microsoft.com/office/drawing/2014/main" id="{6A4EA8F6-4AD7-0D44-99D6-C02FEB677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55">
                  <a:extLst>
                    <a:ext uri="{FF2B5EF4-FFF2-40B4-BE49-F238E27FC236}">
                      <a16:creationId xmlns:a16="http://schemas.microsoft.com/office/drawing/2014/main" id="{A0B92E32-74DB-D240-9385-864F90A2C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2022"/>
                  <a:ext cx="76" cy="354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56">
                  <a:extLst>
                    <a:ext uri="{FF2B5EF4-FFF2-40B4-BE49-F238E27FC236}">
                      <a16:creationId xmlns:a16="http://schemas.microsoft.com/office/drawing/2014/main" id="{AE35B32C-5F79-0C49-B6E4-70B387F93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36" cy="255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57">
                  <a:extLst>
                    <a:ext uri="{FF2B5EF4-FFF2-40B4-BE49-F238E27FC236}">
                      <a16:creationId xmlns:a16="http://schemas.microsoft.com/office/drawing/2014/main" id="{DA6D653E-B145-4448-8FDD-B8BF083E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992" cy="255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58">
                  <a:extLst>
                    <a:ext uri="{FF2B5EF4-FFF2-40B4-BE49-F238E27FC236}">
                      <a16:creationId xmlns:a16="http://schemas.microsoft.com/office/drawing/2014/main" id="{62AFA264-9AA2-9245-A195-7A1ED7BDD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2067"/>
                  <a:ext cx="65" cy="252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59">
                  <a:extLst>
                    <a:ext uri="{FF2B5EF4-FFF2-40B4-BE49-F238E27FC236}">
                      <a16:creationId xmlns:a16="http://schemas.microsoft.com/office/drawing/2014/main" id="{498C4F5A-ACDD-594E-931D-DC1B97AC1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42"/>
                  <a:ext cx="184" cy="111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60">
                  <a:extLst>
                    <a:ext uri="{FF2B5EF4-FFF2-40B4-BE49-F238E27FC236}">
                      <a16:creationId xmlns:a16="http://schemas.microsoft.com/office/drawing/2014/main" id="{9DDBC74F-925C-0C41-8391-598A27184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1">
                  <a:extLst>
                    <a:ext uri="{FF2B5EF4-FFF2-40B4-BE49-F238E27FC236}">
                      <a16:creationId xmlns:a16="http://schemas.microsoft.com/office/drawing/2014/main" id="{59C7C05B-9625-3545-9FCB-18726FF95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2103"/>
                  <a:ext cx="59" cy="99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62">
                  <a:extLst>
                    <a:ext uri="{FF2B5EF4-FFF2-40B4-BE49-F238E27FC236}">
                      <a16:creationId xmlns:a16="http://schemas.microsoft.com/office/drawing/2014/main" id="{5011E725-DBE7-AC41-9986-962806F86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100"/>
                  <a:ext cx="31" cy="63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63">
                  <a:extLst>
                    <a:ext uri="{FF2B5EF4-FFF2-40B4-BE49-F238E27FC236}">
                      <a16:creationId xmlns:a16="http://schemas.microsoft.com/office/drawing/2014/main" id="{3D80BED5-7877-FE4C-BBDE-21E31B6FB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107" cy="255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64">
                  <a:extLst>
                    <a:ext uri="{FF2B5EF4-FFF2-40B4-BE49-F238E27FC236}">
                      <a16:creationId xmlns:a16="http://schemas.microsoft.com/office/drawing/2014/main" id="{DAC60A91-2086-7148-9EF4-4A46530A5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5" y="2070"/>
                  <a:ext cx="104" cy="252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65">
                  <a:extLst>
                    <a:ext uri="{FF2B5EF4-FFF2-40B4-BE49-F238E27FC236}">
                      <a16:creationId xmlns:a16="http://schemas.microsoft.com/office/drawing/2014/main" id="{E8B546F4-4B43-2A4C-AFCF-052AFDA16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84"/>
                  <a:ext cx="155" cy="66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66">
                  <a:extLst>
                    <a:ext uri="{FF2B5EF4-FFF2-40B4-BE49-F238E27FC236}">
                      <a16:creationId xmlns:a16="http://schemas.microsoft.com/office/drawing/2014/main" id="{CAB5230F-CA3A-2647-B510-AC0455168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67">
                  <a:extLst>
                    <a:ext uri="{FF2B5EF4-FFF2-40B4-BE49-F238E27FC236}">
                      <a16:creationId xmlns:a16="http://schemas.microsoft.com/office/drawing/2014/main" id="{9CFEA532-2640-0344-A681-4C5753599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2145"/>
                  <a:ext cx="17" cy="33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68">
                  <a:extLst>
                    <a:ext uri="{FF2B5EF4-FFF2-40B4-BE49-F238E27FC236}">
                      <a16:creationId xmlns:a16="http://schemas.microsoft.com/office/drawing/2014/main" id="{EA19AC92-D301-2645-B136-5866FDE24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2133"/>
                  <a:ext cx="14" cy="9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9">
                  <a:extLst>
                    <a:ext uri="{FF2B5EF4-FFF2-40B4-BE49-F238E27FC236}">
                      <a16:creationId xmlns:a16="http://schemas.microsoft.com/office/drawing/2014/main" id="{7259049A-B691-1B47-823C-ADC0CD407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2187"/>
                  <a:ext cx="14" cy="1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70">
                  <a:extLst>
                    <a:ext uri="{FF2B5EF4-FFF2-40B4-BE49-F238E27FC236}">
                      <a16:creationId xmlns:a16="http://schemas.microsoft.com/office/drawing/2014/main" id="{FEFAE3E6-1EB5-0F40-A21C-6740EB346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124"/>
                  <a:ext cx="17" cy="39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71">
                  <a:extLst>
                    <a:ext uri="{FF2B5EF4-FFF2-40B4-BE49-F238E27FC236}">
                      <a16:creationId xmlns:a16="http://schemas.microsoft.com/office/drawing/2014/main" id="{F5AC649D-4B2D-AE4E-B82F-51F6C487A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112"/>
                  <a:ext cx="12" cy="6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72">
                  <a:extLst>
                    <a:ext uri="{FF2B5EF4-FFF2-40B4-BE49-F238E27FC236}">
                      <a16:creationId xmlns:a16="http://schemas.microsoft.com/office/drawing/2014/main" id="{E2DBF542-DBB2-3648-A02D-EE35BB42C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2172"/>
                  <a:ext cx="14" cy="18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73">
                  <a:extLst>
                    <a:ext uri="{FF2B5EF4-FFF2-40B4-BE49-F238E27FC236}">
                      <a16:creationId xmlns:a16="http://schemas.microsoft.com/office/drawing/2014/main" id="{B26E512F-E4FC-9447-B7CD-AAA1CCA12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2100"/>
                  <a:ext cx="73" cy="72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74">
                  <a:extLst>
                    <a:ext uri="{FF2B5EF4-FFF2-40B4-BE49-F238E27FC236}">
                      <a16:creationId xmlns:a16="http://schemas.microsoft.com/office/drawing/2014/main" id="{D2569A03-727D-FA47-8397-DAEF7AAFC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2082"/>
                  <a:ext cx="67" cy="18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75">
                  <a:extLst>
                    <a:ext uri="{FF2B5EF4-FFF2-40B4-BE49-F238E27FC236}">
                      <a16:creationId xmlns:a16="http://schemas.microsoft.com/office/drawing/2014/main" id="{387B0059-2DB2-0645-A958-C8358BE35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84"/>
                  <a:ext cx="62" cy="33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76">
                  <a:extLst>
                    <a:ext uri="{FF2B5EF4-FFF2-40B4-BE49-F238E27FC236}">
                      <a16:creationId xmlns:a16="http://schemas.microsoft.com/office/drawing/2014/main" id="{2034706B-2B42-D140-8818-0BA71B68D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2148"/>
                  <a:ext cx="169" cy="60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77">
                  <a:extLst>
                    <a:ext uri="{FF2B5EF4-FFF2-40B4-BE49-F238E27FC236}">
                      <a16:creationId xmlns:a16="http://schemas.microsoft.com/office/drawing/2014/main" id="{3D1C57FB-48F0-4246-BB38-3CEADBFBF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2103"/>
                  <a:ext cx="34" cy="183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78">
                  <a:extLst>
                    <a:ext uri="{FF2B5EF4-FFF2-40B4-BE49-F238E27FC236}">
                      <a16:creationId xmlns:a16="http://schemas.microsoft.com/office/drawing/2014/main" id="{19AE7930-C977-1F46-BF89-8A7A02494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028"/>
                  <a:ext cx="65" cy="33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79">
                  <a:extLst>
                    <a:ext uri="{FF2B5EF4-FFF2-40B4-BE49-F238E27FC236}">
                      <a16:creationId xmlns:a16="http://schemas.microsoft.com/office/drawing/2014/main" id="{BFB6E6CB-E021-CA4B-BA51-AB538A950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45" cy="255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80">
                  <a:extLst>
                    <a:ext uri="{FF2B5EF4-FFF2-40B4-BE49-F238E27FC236}">
                      <a16:creationId xmlns:a16="http://schemas.microsoft.com/office/drawing/2014/main" id="{8E9A5ED8-E0F9-334D-B80C-7064D3638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130"/>
                  <a:ext cx="902" cy="18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81">
                  <a:extLst>
                    <a:ext uri="{FF2B5EF4-FFF2-40B4-BE49-F238E27FC236}">
                      <a16:creationId xmlns:a16="http://schemas.microsoft.com/office/drawing/2014/main" id="{DCF0AB40-0113-1645-8464-B14584FAE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079"/>
                  <a:ext cx="890" cy="36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Oval 82">
                  <a:extLst>
                    <a:ext uri="{FF2B5EF4-FFF2-40B4-BE49-F238E27FC236}">
                      <a16:creationId xmlns:a16="http://schemas.microsoft.com/office/drawing/2014/main" id="{ACAE7B21-6140-8043-AD09-E870CB537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133"/>
                  <a:ext cx="34" cy="93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83">
                  <a:extLst>
                    <a:ext uri="{FF2B5EF4-FFF2-40B4-BE49-F238E27FC236}">
                      <a16:creationId xmlns:a16="http://schemas.microsoft.com/office/drawing/2014/main" id="{123BF437-D350-1F45-8167-0C1CFF762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022"/>
                  <a:ext cx="76" cy="354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84">
                  <a:extLst>
                    <a:ext uri="{FF2B5EF4-FFF2-40B4-BE49-F238E27FC236}">
                      <a16:creationId xmlns:a16="http://schemas.microsoft.com/office/drawing/2014/main" id="{480A21DE-4156-144C-9246-90878FA53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85">
                  <a:extLst>
                    <a:ext uri="{FF2B5EF4-FFF2-40B4-BE49-F238E27FC236}">
                      <a16:creationId xmlns:a16="http://schemas.microsoft.com/office/drawing/2014/main" id="{371E0FD6-5EEB-C14A-BB7B-B4C149416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53" cy="255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86">
                  <a:extLst>
                    <a:ext uri="{FF2B5EF4-FFF2-40B4-BE49-F238E27FC236}">
                      <a16:creationId xmlns:a16="http://schemas.microsoft.com/office/drawing/2014/main" id="{1CCAC5DF-0246-7A4C-A8FA-23304C334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87">
                  <a:extLst>
                    <a:ext uri="{FF2B5EF4-FFF2-40B4-BE49-F238E27FC236}">
                      <a16:creationId xmlns:a16="http://schemas.microsoft.com/office/drawing/2014/main" id="{AB665F73-DDE1-F24A-AF1E-9F6FAA3C3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88">
                  <a:extLst>
                    <a:ext uri="{FF2B5EF4-FFF2-40B4-BE49-F238E27FC236}">
                      <a16:creationId xmlns:a16="http://schemas.microsoft.com/office/drawing/2014/main" id="{C154CB6B-8AEB-6D4F-AF4B-4697200F1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89">
                  <a:extLst>
                    <a:ext uri="{FF2B5EF4-FFF2-40B4-BE49-F238E27FC236}">
                      <a16:creationId xmlns:a16="http://schemas.microsoft.com/office/drawing/2014/main" id="{01AB3DFD-21E0-8540-A3EF-F473B4E97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90">
                  <a:extLst>
                    <a:ext uri="{FF2B5EF4-FFF2-40B4-BE49-F238E27FC236}">
                      <a16:creationId xmlns:a16="http://schemas.microsoft.com/office/drawing/2014/main" id="{88D1E90E-D401-FC4C-AAF3-C9CAC6AD0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91">
                  <a:extLst>
                    <a:ext uri="{FF2B5EF4-FFF2-40B4-BE49-F238E27FC236}">
                      <a16:creationId xmlns:a16="http://schemas.microsoft.com/office/drawing/2014/main" id="{58A60214-BBBB-2D4C-9FA2-9C913DA8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92">
                  <a:extLst>
                    <a:ext uri="{FF2B5EF4-FFF2-40B4-BE49-F238E27FC236}">
                      <a16:creationId xmlns:a16="http://schemas.microsoft.com/office/drawing/2014/main" id="{536B4513-7A2D-E346-B173-434700B4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93">
                  <a:extLst>
                    <a:ext uri="{FF2B5EF4-FFF2-40B4-BE49-F238E27FC236}">
                      <a16:creationId xmlns:a16="http://schemas.microsoft.com/office/drawing/2014/main" id="{FAFE0F1F-CD0D-5347-8821-A59A2D14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94">
                  <a:extLst>
                    <a:ext uri="{FF2B5EF4-FFF2-40B4-BE49-F238E27FC236}">
                      <a16:creationId xmlns:a16="http://schemas.microsoft.com/office/drawing/2014/main" id="{A0692649-7AAF-0448-8EDA-8F8608AD5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95">
                  <a:extLst>
                    <a:ext uri="{FF2B5EF4-FFF2-40B4-BE49-F238E27FC236}">
                      <a16:creationId xmlns:a16="http://schemas.microsoft.com/office/drawing/2014/main" id="{72100294-D039-1947-8024-C55575113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96">
                  <a:extLst>
                    <a:ext uri="{FF2B5EF4-FFF2-40B4-BE49-F238E27FC236}">
                      <a16:creationId xmlns:a16="http://schemas.microsoft.com/office/drawing/2014/main" id="{DE20EF0E-24F3-AC45-88E2-095704AEE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97">
                  <a:extLst>
                    <a:ext uri="{FF2B5EF4-FFF2-40B4-BE49-F238E27FC236}">
                      <a16:creationId xmlns:a16="http://schemas.microsoft.com/office/drawing/2014/main" id="{BF371D70-EB3F-AC42-AC0C-1F96B712B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98">
                  <a:extLst>
                    <a:ext uri="{FF2B5EF4-FFF2-40B4-BE49-F238E27FC236}">
                      <a16:creationId xmlns:a16="http://schemas.microsoft.com/office/drawing/2014/main" id="{A17074D7-7E68-2443-A67A-28D7DCA08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99">
                  <a:extLst>
                    <a:ext uri="{FF2B5EF4-FFF2-40B4-BE49-F238E27FC236}">
                      <a16:creationId xmlns:a16="http://schemas.microsoft.com/office/drawing/2014/main" id="{F2763D72-AF25-BE47-A538-213F4FF29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" y="2067"/>
                  <a:ext cx="42" cy="129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00">
                  <a:extLst>
                    <a:ext uri="{FF2B5EF4-FFF2-40B4-BE49-F238E27FC236}">
                      <a16:creationId xmlns:a16="http://schemas.microsoft.com/office/drawing/2014/main" id="{67703BA4-C4C3-1A4E-9A56-72C8EC254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01">
                  <a:extLst>
                    <a:ext uri="{FF2B5EF4-FFF2-40B4-BE49-F238E27FC236}">
                      <a16:creationId xmlns:a16="http://schemas.microsoft.com/office/drawing/2014/main" id="{127A8FE9-F779-3C49-B191-12BC2FC8D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102">
                  <a:extLst>
                    <a:ext uri="{FF2B5EF4-FFF2-40B4-BE49-F238E27FC236}">
                      <a16:creationId xmlns:a16="http://schemas.microsoft.com/office/drawing/2014/main" id="{67209E4B-D42E-B641-8F6B-F713E2372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067"/>
                  <a:ext cx="34" cy="123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103">
                  <a:extLst>
                    <a:ext uri="{FF2B5EF4-FFF2-40B4-BE49-F238E27FC236}">
                      <a16:creationId xmlns:a16="http://schemas.microsoft.com/office/drawing/2014/main" id="{225467BB-60D0-3442-B76E-C5DE07C20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104">
                  <a:extLst>
                    <a:ext uri="{FF2B5EF4-FFF2-40B4-BE49-F238E27FC236}">
                      <a16:creationId xmlns:a16="http://schemas.microsoft.com/office/drawing/2014/main" id="{D0346D85-09B3-8046-8ABB-76F589F80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Rectangle 105">
                  <a:extLst>
                    <a:ext uri="{FF2B5EF4-FFF2-40B4-BE49-F238E27FC236}">
                      <a16:creationId xmlns:a16="http://schemas.microsoft.com/office/drawing/2014/main" id="{D9148DF7-1964-A54A-99C8-57B71D405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7" y="2193"/>
                  <a:ext cx="321" cy="9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106">
                  <a:extLst>
                    <a:ext uri="{FF2B5EF4-FFF2-40B4-BE49-F238E27FC236}">
                      <a16:creationId xmlns:a16="http://schemas.microsoft.com/office/drawing/2014/main" id="{59DACBD4-F76C-E047-81E1-65D5B0563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107">
                  <a:extLst>
                    <a:ext uri="{FF2B5EF4-FFF2-40B4-BE49-F238E27FC236}">
                      <a16:creationId xmlns:a16="http://schemas.microsoft.com/office/drawing/2014/main" id="{70FA2D27-3500-8344-9ED0-D2382DE62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070"/>
                  <a:ext cx="28" cy="252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08">
                  <a:extLst>
                    <a:ext uri="{FF2B5EF4-FFF2-40B4-BE49-F238E27FC236}">
                      <a16:creationId xmlns:a16="http://schemas.microsoft.com/office/drawing/2014/main" id="{C9CCFFB3-A204-2A48-BF6F-D5344438A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4" y="2193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09">
                  <a:extLst>
                    <a:ext uri="{FF2B5EF4-FFF2-40B4-BE49-F238E27FC236}">
                      <a16:creationId xmlns:a16="http://schemas.microsoft.com/office/drawing/2014/main" id="{7FD1D436-A2A7-3841-98D8-82070CFED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4" y="2202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110">
                  <a:extLst>
                    <a:ext uri="{FF2B5EF4-FFF2-40B4-BE49-F238E27FC236}">
                      <a16:creationId xmlns:a16="http://schemas.microsoft.com/office/drawing/2014/main" id="{3103386F-15F6-1043-B7BC-F25404508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205"/>
                  <a:ext cx="327" cy="90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11">
                  <a:extLst>
                    <a:ext uri="{FF2B5EF4-FFF2-40B4-BE49-F238E27FC236}">
                      <a16:creationId xmlns:a16="http://schemas.microsoft.com/office/drawing/2014/main" id="{845F9D91-DC3A-F748-AF84-E51DBC76A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100"/>
                  <a:ext cx="327" cy="87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112">
                  <a:extLst>
                    <a:ext uri="{FF2B5EF4-FFF2-40B4-BE49-F238E27FC236}">
                      <a16:creationId xmlns:a16="http://schemas.microsoft.com/office/drawing/2014/main" id="{7165FCF6-5379-8E43-96E9-FC1BBA634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2100"/>
                  <a:ext cx="271" cy="54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13">
                  <a:extLst>
                    <a:ext uri="{FF2B5EF4-FFF2-40B4-BE49-F238E27FC236}">
                      <a16:creationId xmlns:a16="http://schemas.microsoft.com/office/drawing/2014/main" id="{62FF031B-8FA5-2F40-95CD-C73C7422C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" y="2205"/>
                  <a:ext cx="164" cy="42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114">
                  <a:extLst>
                    <a:ext uri="{FF2B5EF4-FFF2-40B4-BE49-F238E27FC236}">
                      <a16:creationId xmlns:a16="http://schemas.microsoft.com/office/drawing/2014/main" id="{604FAEC8-A378-2447-BB2B-FF61B1F05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115">
                  <a:extLst>
                    <a:ext uri="{FF2B5EF4-FFF2-40B4-BE49-F238E27FC236}">
                      <a16:creationId xmlns:a16="http://schemas.microsoft.com/office/drawing/2014/main" id="{1F6A4226-BE1B-464A-BF9F-EFF26C0B1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157"/>
                  <a:ext cx="939" cy="9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116">
                  <a:extLst>
                    <a:ext uri="{FF2B5EF4-FFF2-40B4-BE49-F238E27FC236}">
                      <a16:creationId xmlns:a16="http://schemas.microsoft.com/office/drawing/2014/main" id="{B0FFCBB1-382E-9D4E-BC97-303F216C4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2130"/>
                  <a:ext cx="39" cy="45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117">
                  <a:extLst>
                    <a:ext uri="{FF2B5EF4-FFF2-40B4-BE49-F238E27FC236}">
                      <a16:creationId xmlns:a16="http://schemas.microsoft.com/office/drawing/2014/main" id="{A1445375-762F-F049-9FA5-E4C428566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118">
                  <a:extLst>
                    <a:ext uri="{FF2B5EF4-FFF2-40B4-BE49-F238E27FC236}">
                      <a16:creationId xmlns:a16="http://schemas.microsoft.com/office/drawing/2014/main" id="{A28D9431-7621-0749-89F0-2D03D2A62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151"/>
                  <a:ext cx="34" cy="42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119">
                  <a:extLst>
                    <a:ext uri="{FF2B5EF4-FFF2-40B4-BE49-F238E27FC236}">
                      <a16:creationId xmlns:a16="http://schemas.microsoft.com/office/drawing/2014/main" id="{DA64834F-EFE8-AB4F-9073-FD5E560FC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2097"/>
                  <a:ext cx="39" cy="39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120">
                  <a:extLst>
                    <a:ext uri="{FF2B5EF4-FFF2-40B4-BE49-F238E27FC236}">
                      <a16:creationId xmlns:a16="http://schemas.microsoft.com/office/drawing/2014/main" id="{BD8D267C-7E24-F540-874F-C7C18E3D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103"/>
                  <a:ext cx="25" cy="27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121">
                  <a:extLst>
                    <a:ext uri="{FF2B5EF4-FFF2-40B4-BE49-F238E27FC236}">
                      <a16:creationId xmlns:a16="http://schemas.microsoft.com/office/drawing/2014/main" id="{BF1A0C99-85DE-EE41-9A40-EC1D7816A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091"/>
                  <a:ext cx="57" cy="60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4B9BC71A-41F7-E54C-A160-1497576D0F8E}"/>
                  </a:ext>
                </a:extLst>
              </p:cNvPr>
              <p:cNvSpPr txBox="1"/>
              <p:nvPr/>
            </p:nvSpPr>
            <p:spPr>
              <a:xfrm>
                <a:off x="2131137" y="3676388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Every day for</a:t>
                </a:r>
                <a:br>
                  <a:rPr lang="en-US" sz="900"/>
                </a:br>
                <a:r>
                  <a:rPr lang="en-US" sz="900"/>
                  <a:t>5 weeks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E0D3590-C78D-1641-8A1D-EB94DA5579FA}"/>
                  </a:ext>
                </a:extLst>
              </p:cNvPr>
              <p:cNvSpPr txBox="1"/>
              <p:nvPr/>
            </p:nvSpPr>
            <p:spPr>
              <a:xfrm>
                <a:off x="3434233" y="3906961"/>
                <a:ext cx="10961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Weeks 5 and 9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3935C8F9-5CF0-B042-9491-81E7F1E08FD7}"/>
                  </a:ext>
                </a:extLst>
              </p:cNvPr>
              <p:cNvSpPr txBox="1"/>
              <p:nvPr/>
            </p:nvSpPr>
            <p:spPr>
              <a:xfrm>
                <a:off x="5350969" y="3751359"/>
                <a:ext cx="1590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Every 2 months for</a:t>
                </a:r>
                <a:br>
                  <a:rPr lang="en-US" sz="1200" dirty="0"/>
                </a:br>
                <a:r>
                  <a:rPr lang="en-US" sz="1200" dirty="0"/>
                  <a:t>approximately 3 years </a:t>
                </a:r>
              </a:p>
            </p:txBody>
          </p:sp>
          <p:cxnSp>
            <p:nvCxnSpPr>
              <p:cNvPr id="60" name="Connecteur : en angle 452">
                <a:extLst>
                  <a:ext uri="{FF2B5EF4-FFF2-40B4-BE49-F238E27FC236}">
                    <a16:creationId xmlns:a16="http://schemas.microsoft.com/office/drawing/2014/main" id="{B3E46D68-6F29-5F4D-9DB6-42C9C630A6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11572" y="2720716"/>
                <a:ext cx="782918" cy="76999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Connecteur : en angle 464">
                <a:extLst>
                  <a:ext uri="{FF2B5EF4-FFF2-40B4-BE49-F238E27FC236}">
                    <a16:creationId xmlns:a16="http://schemas.microsoft.com/office/drawing/2014/main" id="{54C8E10A-5146-5D47-A626-EEE2D65E66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98872" y="3490708"/>
                <a:ext cx="782918" cy="82908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1" name="Rectangle : coins arrondis 818">
                <a:extLst>
                  <a:ext uri="{FF2B5EF4-FFF2-40B4-BE49-F238E27FC236}">
                    <a16:creationId xmlns:a16="http://schemas.microsoft.com/office/drawing/2014/main" id="{08DFEBCD-D478-5A40-91B6-AC073D085BCA}"/>
                  </a:ext>
                </a:extLst>
              </p:cNvPr>
              <p:cNvSpPr/>
              <p:nvPr/>
            </p:nvSpPr>
            <p:spPr bwMode="auto">
              <a:xfrm>
                <a:off x="303717" y="3123428"/>
                <a:ext cx="1247555" cy="7345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Randomisation</a:t>
                </a:r>
                <a:b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</a:b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1:1</a:t>
                </a:r>
              </a:p>
            </p:txBody>
          </p:sp>
          <p:grpSp>
            <p:nvGrpSpPr>
              <p:cNvPr id="404" name="Groupe 403">
                <a:extLst>
                  <a:ext uri="{FF2B5EF4-FFF2-40B4-BE49-F238E27FC236}">
                    <a16:creationId xmlns:a16="http://schemas.microsoft.com/office/drawing/2014/main" id="{BE37ED58-5668-4038-A702-1F0E68616C69}"/>
                  </a:ext>
                </a:extLst>
              </p:cNvPr>
              <p:cNvGrpSpPr/>
              <p:nvPr/>
            </p:nvGrpSpPr>
            <p:grpSpPr>
              <a:xfrm>
                <a:off x="4643004" y="4454877"/>
                <a:ext cx="748218" cy="292388"/>
                <a:chOff x="3666830" y="4462350"/>
                <a:chExt cx="748218" cy="292388"/>
              </a:xfrm>
            </p:grpSpPr>
            <p:grpSp>
              <p:nvGrpSpPr>
                <p:cNvPr id="405" name="Groupe 570">
                  <a:extLst>
                    <a:ext uri="{FF2B5EF4-FFF2-40B4-BE49-F238E27FC236}">
                      <a16:creationId xmlns:a16="http://schemas.microsoft.com/office/drawing/2014/main" id="{9D79CCD5-2D29-45FC-A877-FC887D36D83D}"/>
                    </a:ext>
                  </a:extLst>
                </p:cNvPr>
                <p:cNvGrpSpPr/>
                <p:nvPr/>
              </p:nvGrpSpPr>
              <p:grpSpPr>
                <a:xfrm>
                  <a:off x="3711982" y="4476119"/>
                  <a:ext cx="685649" cy="259808"/>
                  <a:chOff x="6232696" y="6377521"/>
                  <a:chExt cx="823032" cy="232695"/>
                </a:xfrm>
              </p:grpSpPr>
              <p:sp>
                <p:nvSpPr>
                  <p:cNvPr id="407" name="Rectangle : avec coins arrondis en haut 202">
                    <a:extLst>
                      <a:ext uri="{FF2B5EF4-FFF2-40B4-BE49-F238E27FC236}">
                        <a16:creationId xmlns:a16="http://schemas.microsoft.com/office/drawing/2014/main" id="{E33F52EC-8AE1-47B4-9076-F747EC57298C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6322107" y="6288111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206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8" name="Rectangle : avec coins arrondis en haut 203">
                    <a:extLst>
                      <a:ext uri="{FF2B5EF4-FFF2-40B4-BE49-F238E27FC236}">
                        <a16:creationId xmlns:a16="http://schemas.microsoft.com/office/drawing/2014/main" id="{5D9CCBAA-F9FD-431F-99FB-55B7B87ED4B8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733623" y="6288110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5B9BD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06" name="ZoneTexte 405">
                  <a:extLst>
                    <a:ext uri="{FF2B5EF4-FFF2-40B4-BE49-F238E27FC236}">
                      <a16:creationId xmlns:a16="http://schemas.microsoft.com/office/drawing/2014/main" id="{BEC4B6D4-F3FC-4A24-B11F-B0A8DA69B75B}"/>
                    </a:ext>
                  </a:extLst>
                </p:cNvPr>
                <p:cNvSpPr txBox="1"/>
                <p:nvPr/>
              </p:nvSpPr>
              <p:spPr>
                <a:xfrm>
                  <a:off x="3666830" y="4462350"/>
                  <a:ext cx="74821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409" name="Groupe 408">
                <a:extLst>
                  <a:ext uri="{FF2B5EF4-FFF2-40B4-BE49-F238E27FC236}">
                    <a16:creationId xmlns:a16="http://schemas.microsoft.com/office/drawing/2014/main" id="{CB3055FC-CEDF-4FDD-B102-C329A990749C}"/>
                  </a:ext>
                </a:extLst>
              </p:cNvPr>
              <p:cNvGrpSpPr/>
              <p:nvPr/>
            </p:nvGrpSpPr>
            <p:grpSpPr>
              <a:xfrm>
                <a:off x="7619920" y="2581094"/>
                <a:ext cx="748218" cy="292388"/>
                <a:chOff x="3666830" y="4462350"/>
                <a:chExt cx="748218" cy="292388"/>
              </a:xfrm>
            </p:grpSpPr>
            <p:grpSp>
              <p:nvGrpSpPr>
                <p:cNvPr id="410" name="Groupe 570">
                  <a:extLst>
                    <a:ext uri="{FF2B5EF4-FFF2-40B4-BE49-F238E27FC236}">
                      <a16:creationId xmlns:a16="http://schemas.microsoft.com/office/drawing/2014/main" id="{E50007B1-4FC0-4897-A80B-A4DF1FAA480F}"/>
                    </a:ext>
                  </a:extLst>
                </p:cNvPr>
                <p:cNvGrpSpPr/>
                <p:nvPr/>
              </p:nvGrpSpPr>
              <p:grpSpPr>
                <a:xfrm>
                  <a:off x="3711982" y="4476119"/>
                  <a:ext cx="685649" cy="259808"/>
                  <a:chOff x="6232696" y="6377521"/>
                  <a:chExt cx="823032" cy="232695"/>
                </a:xfrm>
              </p:grpSpPr>
              <p:sp>
                <p:nvSpPr>
                  <p:cNvPr id="412" name="Rectangle : avec coins arrondis en haut 202">
                    <a:extLst>
                      <a:ext uri="{FF2B5EF4-FFF2-40B4-BE49-F238E27FC236}">
                        <a16:creationId xmlns:a16="http://schemas.microsoft.com/office/drawing/2014/main" id="{CC71A1C2-9D68-493D-87A7-8D7F8DB21384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6322107" y="6288111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206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3" name="Rectangle : avec coins arrondis en haut 203">
                    <a:extLst>
                      <a:ext uri="{FF2B5EF4-FFF2-40B4-BE49-F238E27FC236}">
                        <a16:creationId xmlns:a16="http://schemas.microsoft.com/office/drawing/2014/main" id="{BBCF6642-F228-4300-846A-3D4D0ED221BB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733623" y="6288110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5B9BD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11" name="ZoneTexte 410">
                  <a:extLst>
                    <a:ext uri="{FF2B5EF4-FFF2-40B4-BE49-F238E27FC236}">
                      <a16:creationId xmlns:a16="http://schemas.microsoft.com/office/drawing/2014/main" id="{399CAFE6-FAF7-42CC-AA6B-C1FCB0C2EBC4}"/>
                    </a:ext>
                  </a:extLst>
                </p:cNvPr>
                <p:cNvSpPr txBox="1"/>
                <p:nvPr/>
              </p:nvSpPr>
              <p:spPr>
                <a:xfrm>
                  <a:off x="3666830" y="4462350"/>
                  <a:ext cx="74821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cxnSp>
            <p:nvCxnSpPr>
              <p:cNvPr id="414" name="Connecteur droit 413">
                <a:extLst>
                  <a:ext uri="{FF2B5EF4-FFF2-40B4-BE49-F238E27FC236}">
                    <a16:creationId xmlns:a16="http://schemas.microsoft.com/office/drawing/2014/main" id="{46922038-34EB-427B-BDFD-EBA2235449AC}"/>
                  </a:ext>
                </a:extLst>
              </p:cNvPr>
              <p:cNvCxnSpPr/>
              <p:nvPr/>
            </p:nvCxnSpPr>
            <p:spPr bwMode="auto">
              <a:xfrm>
                <a:off x="8490506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5" name="Groupe 414">
              <a:extLst>
                <a:ext uri="{FF2B5EF4-FFF2-40B4-BE49-F238E27FC236}">
                  <a16:creationId xmlns:a16="http://schemas.microsoft.com/office/drawing/2014/main" id="{F2E5A290-E8BC-42CF-AEBB-8A736F3A5B0F}"/>
                </a:ext>
              </a:extLst>
            </p:cNvPr>
            <p:cNvGrpSpPr/>
            <p:nvPr/>
          </p:nvGrpSpPr>
          <p:grpSpPr>
            <a:xfrm>
              <a:off x="2603811" y="5210736"/>
              <a:ext cx="5836100" cy="876135"/>
              <a:chOff x="1071500" y="5479718"/>
              <a:chExt cx="5836100" cy="876135"/>
            </a:xfrm>
          </p:grpSpPr>
          <p:grpSp>
            <p:nvGrpSpPr>
              <p:cNvPr id="416" name="Groupe 415">
                <a:extLst>
                  <a:ext uri="{FF2B5EF4-FFF2-40B4-BE49-F238E27FC236}">
                    <a16:creationId xmlns:a16="http://schemas.microsoft.com/office/drawing/2014/main" id="{D437BD3B-11A1-4A34-8897-F3E5DF541026}"/>
                  </a:ext>
                </a:extLst>
              </p:cNvPr>
              <p:cNvGrpSpPr/>
              <p:nvPr/>
            </p:nvGrpSpPr>
            <p:grpSpPr>
              <a:xfrm>
                <a:off x="4531572" y="5520060"/>
                <a:ext cx="647934" cy="263496"/>
                <a:chOff x="247038" y="6405745"/>
                <a:chExt cx="647934" cy="263496"/>
              </a:xfrm>
            </p:grpSpPr>
            <p:sp>
              <p:nvSpPr>
                <p:cNvPr id="575" name="Rectangle : avec coins arrondis en haut 207">
                  <a:extLst>
                    <a:ext uri="{FF2B5EF4-FFF2-40B4-BE49-F238E27FC236}">
                      <a16:creationId xmlns:a16="http://schemas.microsoft.com/office/drawing/2014/main" id="{6835B3DE-0872-4583-9F14-8A257E4DD4E3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6" y="638402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6" name="Rectangle : avec coins arrondis en haut 208">
                  <a:extLst>
                    <a:ext uri="{FF2B5EF4-FFF2-40B4-BE49-F238E27FC236}">
                      <a16:creationId xmlns:a16="http://schemas.microsoft.com/office/drawing/2014/main" id="{6FF39390-FE7D-44BD-9F82-88198CDE6EEB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6384028"/>
                  <a:ext cx="239888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7" name="ZoneTexte 576">
                  <a:extLst>
                    <a:ext uri="{FF2B5EF4-FFF2-40B4-BE49-F238E27FC236}">
                      <a16:creationId xmlns:a16="http://schemas.microsoft.com/office/drawing/2014/main" id="{7196ED2D-77A7-4B87-832E-E3A6C39153F8}"/>
                    </a:ext>
                  </a:extLst>
                </p:cNvPr>
                <p:cNvSpPr txBox="1"/>
                <p:nvPr/>
              </p:nvSpPr>
              <p:spPr>
                <a:xfrm>
                  <a:off x="247038" y="6415325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417" name="ZoneTexte 416">
                <a:extLst>
                  <a:ext uri="{FF2B5EF4-FFF2-40B4-BE49-F238E27FC236}">
                    <a16:creationId xmlns:a16="http://schemas.microsoft.com/office/drawing/2014/main" id="{60699861-9E9C-4137-9CA9-618C05E60326}"/>
                  </a:ext>
                </a:extLst>
              </p:cNvPr>
              <p:cNvSpPr txBox="1"/>
              <p:nvPr/>
            </p:nvSpPr>
            <p:spPr>
              <a:xfrm>
                <a:off x="1651593" y="5487107"/>
                <a:ext cx="9902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TDF/FTC pill</a:t>
                </a:r>
              </a:p>
            </p:txBody>
          </p:sp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A0ABCBDF-9627-4F69-B588-009E215042F3}"/>
                  </a:ext>
                </a:extLst>
              </p:cNvPr>
              <p:cNvSpPr txBox="1"/>
              <p:nvPr/>
            </p:nvSpPr>
            <p:spPr>
              <a:xfrm>
                <a:off x="5111339" y="5500670"/>
                <a:ext cx="179626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/>
                  <a:t>Placebo for TDF/FTC pill</a:t>
                </a:r>
              </a:p>
            </p:txBody>
          </p:sp>
          <p:sp>
            <p:nvSpPr>
              <p:cNvPr id="419" name="ZoneTexte 418">
                <a:extLst>
                  <a:ext uri="{FF2B5EF4-FFF2-40B4-BE49-F238E27FC236}">
                    <a16:creationId xmlns:a16="http://schemas.microsoft.com/office/drawing/2014/main" id="{BABF2927-EAE1-44A7-BF25-FA6DB3A657A5}"/>
                  </a:ext>
                </a:extLst>
              </p:cNvPr>
              <p:cNvSpPr txBox="1"/>
              <p:nvPr/>
            </p:nvSpPr>
            <p:spPr>
              <a:xfrm>
                <a:off x="1669647" y="5851279"/>
                <a:ext cx="70243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pill</a:t>
                </a:r>
              </a:p>
            </p:txBody>
          </p:sp>
          <p:sp>
            <p:nvSpPr>
              <p:cNvPr id="420" name="ZoneTexte 419">
                <a:extLst>
                  <a:ext uri="{FF2B5EF4-FFF2-40B4-BE49-F238E27FC236}">
                    <a16:creationId xmlns:a16="http://schemas.microsoft.com/office/drawing/2014/main" id="{72060721-1BEF-41DB-BC61-86280948E979}"/>
                  </a:ext>
                </a:extLst>
              </p:cNvPr>
              <p:cNvSpPr txBox="1"/>
              <p:nvPr/>
            </p:nvSpPr>
            <p:spPr>
              <a:xfrm>
                <a:off x="5111339" y="5837693"/>
                <a:ext cx="1508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 CAB pill</a:t>
                </a:r>
              </a:p>
            </p:txBody>
          </p:sp>
          <p:sp>
            <p:nvSpPr>
              <p:cNvPr id="421" name="ZoneTexte 420">
                <a:extLst>
                  <a:ext uri="{FF2B5EF4-FFF2-40B4-BE49-F238E27FC236}">
                    <a16:creationId xmlns:a16="http://schemas.microsoft.com/office/drawing/2014/main" id="{63BA7433-31EF-44A1-B289-0C4EBCAFCAA8}"/>
                  </a:ext>
                </a:extLst>
              </p:cNvPr>
              <p:cNvSpPr txBox="1"/>
              <p:nvPr/>
            </p:nvSpPr>
            <p:spPr>
              <a:xfrm>
                <a:off x="3345782" y="5479718"/>
                <a:ext cx="11288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injection </a:t>
                </a:r>
              </a:p>
            </p:txBody>
          </p:sp>
          <p:sp>
            <p:nvSpPr>
              <p:cNvPr id="422" name="ZoneTexte 421">
                <a:extLst>
                  <a:ext uri="{FF2B5EF4-FFF2-40B4-BE49-F238E27FC236}">
                    <a16:creationId xmlns:a16="http://schemas.microsoft.com/office/drawing/2014/main" id="{8117694C-E117-46E4-947A-3867BEFA96D9}"/>
                  </a:ext>
                </a:extLst>
              </p:cNvPr>
              <p:cNvSpPr txBox="1"/>
              <p:nvPr/>
            </p:nvSpPr>
            <p:spPr>
              <a:xfrm>
                <a:off x="3389233" y="5863410"/>
                <a:ext cx="10903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</a:t>
                </a:r>
                <a:br>
                  <a:rPr lang="en-US" sz="1300" dirty="0"/>
                </a:br>
                <a:r>
                  <a:rPr lang="en-US" sz="1300" dirty="0"/>
                  <a:t>CAB injection</a:t>
                </a:r>
              </a:p>
            </p:txBody>
          </p:sp>
          <p:grpSp>
            <p:nvGrpSpPr>
              <p:cNvPr id="423" name="Groupe 422">
                <a:extLst>
                  <a:ext uri="{FF2B5EF4-FFF2-40B4-BE49-F238E27FC236}">
                    <a16:creationId xmlns:a16="http://schemas.microsoft.com/office/drawing/2014/main" id="{E09AA1DC-F199-47D4-9D47-7BE4E04EF5CB}"/>
                  </a:ext>
                </a:extLst>
              </p:cNvPr>
              <p:cNvGrpSpPr/>
              <p:nvPr/>
            </p:nvGrpSpPr>
            <p:grpSpPr>
              <a:xfrm>
                <a:off x="1071500" y="5501602"/>
                <a:ext cx="647934" cy="256263"/>
                <a:chOff x="247036" y="5758536"/>
                <a:chExt cx="647934" cy="256263"/>
              </a:xfrm>
            </p:grpSpPr>
            <p:sp>
              <p:nvSpPr>
                <p:cNvPr id="572" name="Rectangle : avec coins arrondis en haut 211">
                  <a:extLst>
                    <a:ext uri="{FF2B5EF4-FFF2-40B4-BE49-F238E27FC236}">
                      <a16:creationId xmlns:a16="http://schemas.microsoft.com/office/drawing/2014/main" id="{77666019-EEF0-46F3-B29E-75C9153EF5B3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3" y="5736820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3" name="Rectangle : avec coins arrondis en haut 212">
                  <a:extLst>
                    <a:ext uri="{FF2B5EF4-FFF2-40B4-BE49-F238E27FC236}">
                      <a16:creationId xmlns:a16="http://schemas.microsoft.com/office/drawing/2014/main" id="{6B7270B2-92D5-4FF4-B775-34B5A641433E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18" y="5736819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4" name="ZoneTexte 573">
                  <a:extLst>
                    <a:ext uri="{FF2B5EF4-FFF2-40B4-BE49-F238E27FC236}">
                      <a16:creationId xmlns:a16="http://schemas.microsoft.com/office/drawing/2014/main" id="{6F15D4AB-8E08-4948-BA74-7DC2BB3B3143}"/>
                    </a:ext>
                  </a:extLst>
                </p:cNvPr>
                <p:cNvSpPr txBox="1"/>
                <p:nvPr/>
              </p:nvSpPr>
              <p:spPr>
                <a:xfrm>
                  <a:off x="247036" y="5760883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424" name="Groupe 423">
                <a:extLst>
                  <a:ext uri="{FF2B5EF4-FFF2-40B4-BE49-F238E27FC236}">
                    <a16:creationId xmlns:a16="http://schemas.microsoft.com/office/drawing/2014/main" id="{4F5F3E90-1CE8-4780-A65A-ECA3CCBD405E}"/>
                  </a:ext>
                </a:extLst>
              </p:cNvPr>
              <p:cNvGrpSpPr/>
              <p:nvPr/>
            </p:nvGrpSpPr>
            <p:grpSpPr>
              <a:xfrm>
                <a:off x="4562348" y="5845959"/>
                <a:ext cx="566652" cy="254796"/>
                <a:chOff x="287679" y="5109995"/>
                <a:chExt cx="566652" cy="254796"/>
              </a:xfrm>
            </p:grpSpPr>
            <p:sp>
              <p:nvSpPr>
                <p:cNvPr id="569" name="Rectangle : avec coins arrondis en haut 176">
                  <a:extLst>
                    <a:ext uri="{FF2B5EF4-FFF2-40B4-BE49-F238E27FC236}">
                      <a16:creationId xmlns:a16="http://schemas.microsoft.com/office/drawing/2014/main" id="{6CE58616-DB16-4B16-8F32-5755EF491678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5103183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0" name="Rectangle : avec coins arrondis en haut 177">
                  <a:extLst>
                    <a:ext uri="{FF2B5EF4-FFF2-40B4-BE49-F238E27FC236}">
                      <a16:creationId xmlns:a16="http://schemas.microsoft.com/office/drawing/2014/main" id="{1A480CA5-2E45-4A8E-A18B-D02849DCC1B0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5103182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1" name="ZoneTexte 570">
                  <a:extLst>
                    <a:ext uri="{FF2B5EF4-FFF2-40B4-BE49-F238E27FC236}">
                      <a16:creationId xmlns:a16="http://schemas.microsoft.com/office/drawing/2014/main" id="{638EA8CE-48FA-4021-BC63-2FA1897244BE}"/>
                    </a:ext>
                  </a:extLst>
                </p:cNvPr>
                <p:cNvSpPr txBox="1"/>
                <p:nvPr/>
              </p:nvSpPr>
              <p:spPr>
                <a:xfrm>
                  <a:off x="366462" y="5109995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25" name="Groupe 424">
                <a:extLst>
                  <a:ext uri="{FF2B5EF4-FFF2-40B4-BE49-F238E27FC236}">
                    <a16:creationId xmlns:a16="http://schemas.microsoft.com/office/drawing/2014/main" id="{FCF6062A-464B-467C-8D7A-853F0143F4F1}"/>
                  </a:ext>
                </a:extLst>
              </p:cNvPr>
              <p:cNvGrpSpPr/>
              <p:nvPr/>
            </p:nvGrpSpPr>
            <p:grpSpPr>
              <a:xfrm>
                <a:off x="1117497" y="5842405"/>
                <a:ext cx="566652" cy="254796"/>
                <a:chOff x="287679" y="4771699"/>
                <a:chExt cx="566652" cy="254796"/>
              </a:xfrm>
            </p:grpSpPr>
            <p:sp>
              <p:nvSpPr>
                <p:cNvPr id="566" name="Rectangle : avec coins arrondis en haut 223">
                  <a:extLst>
                    <a:ext uri="{FF2B5EF4-FFF2-40B4-BE49-F238E27FC236}">
                      <a16:creationId xmlns:a16="http://schemas.microsoft.com/office/drawing/2014/main" id="{0F011C48-2633-4FE4-8C25-B7C5F437B58E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476488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7" name="Rectangle : avec coins arrondis en haut 224">
                  <a:extLst>
                    <a:ext uri="{FF2B5EF4-FFF2-40B4-BE49-F238E27FC236}">
                      <a16:creationId xmlns:a16="http://schemas.microsoft.com/office/drawing/2014/main" id="{A29B7AC5-9EB4-49AD-BE37-E3DFB7A8B4FD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4764886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8" name="ZoneTexte 567">
                  <a:extLst>
                    <a:ext uri="{FF2B5EF4-FFF2-40B4-BE49-F238E27FC236}">
                      <a16:creationId xmlns:a16="http://schemas.microsoft.com/office/drawing/2014/main" id="{A2931DBE-28B7-4A6A-AB93-A73462400595}"/>
                    </a:ext>
                  </a:extLst>
                </p:cNvPr>
                <p:cNvSpPr txBox="1"/>
                <p:nvPr/>
              </p:nvSpPr>
              <p:spPr>
                <a:xfrm>
                  <a:off x="366462" y="4771699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26" name="Groupe 425">
                <a:extLst>
                  <a:ext uri="{FF2B5EF4-FFF2-40B4-BE49-F238E27FC236}">
                    <a16:creationId xmlns:a16="http://schemas.microsoft.com/office/drawing/2014/main" id="{FE4C615E-743A-44B2-9F73-D5EBBB37DAF8}"/>
                  </a:ext>
                </a:extLst>
              </p:cNvPr>
              <p:cNvGrpSpPr/>
              <p:nvPr/>
            </p:nvGrpSpPr>
            <p:grpSpPr>
              <a:xfrm>
                <a:off x="2681585" y="5561192"/>
                <a:ext cx="642452" cy="123283"/>
                <a:chOff x="144354" y="5504359"/>
                <a:chExt cx="642452" cy="123283"/>
              </a:xfrm>
            </p:grpSpPr>
            <p:sp>
              <p:nvSpPr>
                <p:cNvPr id="497" name="Freeform 53">
                  <a:extLst>
                    <a:ext uri="{FF2B5EF4-FFF2-40B4-BE49-F238E27FC236}">
                      <a16:creationId xmlns:a16="http://schemas.microsoft.com/office/drawing/2014/main" id="{6DC2F840-DA48-477A-9EFF-162C26FAFE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47404" y="5504359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54">
                  <a:extLst>
                    <a:ext uri="{FF2B5EF4-FFF2-40B4-BE49-F238E27FC236}">
                      <a16:creationId xmlns:a16="http://schemas.microsoft.com/office/drawing/2014/main" id="{E8A4134A-6E48-4B60-A448-1E0B837BC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55">
                  <a:extLst>
                    <a:ext uri="{FF2B5EF4-FFF2-40B4-BE49-F238E27FC236}">
                      <a16:creationId xmlns:a16="http://schemas.microsoft.com/office/drawing/2014/main" id="{BCC9708D-0278-4BB2-9946-91FC1E60B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7984" y="5504359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56">
                  <a:extLst>
                    <a:ext uri="{FF2B5EF4-FFF2-40B4-BE49-F238E27FC236}">
                      <a16:creationId xmlns:a16="http://schemas.microsoft.com/office/drawing/2014/main" id="{56C58F8F-2B16-42B7-91DD-FA6D00713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811" y="5523165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57">
                  <a:extLst>
                    <a:ext uri="{FF2B5EF4-FFF2-40B4-BE49-F238E27FC236}">
                      <a16:creationId xmlns:a16="http://schemas.microsoft.com/office/drawing/2014/main" id="{40C725C2-8C9B-479D-8CC4-BA84CE9C3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446" y="5523165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58">
                  <a:extLst>
                    <a:ext uri="{FF2B5EF4-FFF2-40B4-BE49-F238E27FC236}">
                      <a16:creationId xmlns:a16="http://schemas.microsoft.com/office/drawing/2014/main" id="{4308CDAD-F562-4965-B09B-307E734CB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472" y="5524210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59">
                  <a:extLst>
                    <a:ext uri="{FF2B5EF4-FFF2-40B4-BE49-F238E27FC236}">
                      <a16:creationId xmlns:a16="http://schemas.microsoft.com/office/drawing/2014/main" id="{56BDA534-B46F-4B20-B063-2A79880B7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0583" y="5547195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60">
                  <a:extLst>
                    <a:ext uri="{FF2B5EF4-FFF2-40B4-BE49-F238E27FC236}">
                      <a16:creationId xmlns:a16="http://schemas.microsoft.com/office/drawing/2014/main" id="{B25841ED-04A5-4701-924D-1E35AA12C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61">
                  <a:extLst>
                    <a:ext uri="{FF2B5EF4-FFF2-40B4-BE49-F238E27FC236}">
                      <a16:creationId xmlns:a16="http://schemas.microsoft.com/office/drawing/2014/main" id="{49D5C21A-9C82-4935-8991-E4C76A9B3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3399" y="5564956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62">
                  <a:extLst>
                    <a:ext uri="{FF2B5EF4-FFF2-40B4-BE49-F238E27FC236}">
                      <a16:creationId xmlns:a16="http://schemas.microsoft.com/office/drawing/2014/main" id="{9C9CB2EE-F318-4D74-94F7-46E37A484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7508" y="5578538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63">
                  <a:extLst>
                    <a:ext uri="{FF2B5EF4-FFF2-40B4-BE49-F238E27FC236}">
                      <a16:creationId xmlns:a16="http://schemas.microsoft.com/office/drawing/2014/main" id="{74AF8601-203F-4C6D-9CF2-3B1C8A7BF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64">
                  <a:extLst>
                    <a:ext uri="{FF2B5EF4-FFF2-40B4-BE49-F238E27FC236}">
                      <a16:creationId xmlns:a16="http://schemas.microsoft.com/office/drawing/2014/main" id="{E928C088-E410-473F-9E63-D7472055E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23165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65">
                  <a:extLst>
                    <a:ext uri="{FF2B5EF4-FFF2-40B4-BE49-F238E27FC236}">
                      <a16:creationId xmlns:a16="http://schemas.microsoft.com/office/drawing/2014/main" id="{7D029C3F-5462-457D-BF8C-B1F46E1DE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6854" y="5548239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66">
                  <a:extLst>
                    <a:ext uri="{FF2B5EF4-FFF2-40B4-BE49-F238E27FC236}">
                      <a16:creationId xmlns:a16="http://schemas.microsoft.com/office/drawing/2014/main" id="{E087189A-9763-4374-8C95-9A472FF35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67">
                  <a:extLst>
                    <a:ext uri="{FF2B5EF4-FFF2-40B4-BE49-F238E27FC236}">
                      <a16:creationId xmlns:a16="http://schemas.microsoft.com/office/drawing/2014/main" id="{DA07DFBD-B65D-4E91-8F1C-2BE5C3893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73314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68">
                  <a:extLst>
                    <a:ext uri="{FF2B5EF4-FFF2-40B4-BE49-F238E27FC236}">
                      <a16:creationId xmlns:a16="http://schemas.microsoft.com/office/drawing/2014/main" id="{EFEC428F-D845-4AEF-8910-5A3AD0DEB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0372" y="5585851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69">
                  <a:extLst>
                    <a:ext uri="{FF2B5EF4-FFF2-40B4-BE49-F238E27FC236}">
                      <a16:creationId xmlns:a16="http://schemas.microsoft.com/office/drawing/2014/main" id="{5ACC09DB-475C-47AD-A5A8-CC3B1F05A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64956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70">
                  <a:extLst>
                    <a:ext uri="{FF2B5EF4-FFF2-40B4-BE49-F238E27FC236}">
                      <a16:creationId xmlns:a16="http://schemas.microsoft.com/office/drawing/2014/main" id="{0513AE8D-DD76-4F10-8010-DBF185022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78538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71">
                  <a:extLst>
                    <a:ext uri="{FF2B5EF4-FFF2-40B4-BE49-F238E27FC236}">
                      <a16:creationId xmlns:a16="http://schemas.microsoft.com/office/drawing/2014/main" id="{875F5D86-A3CA-4EBD-B419-B76E670C3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0363" y="5594209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72">
                  <a:extLst>
                    <a:ext uri="{FF2B5EF4-FFF2-40B4-BE49-F238E27FC236}">
                      <a16:creationId xmlns:a16="http://schemas.microsoft.com/office/drawing/2014/main" id="{3C74B98E-B8D0-4261-BB0D-88A106AB3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69135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73">
                  <a:extLst>
                    <a:ext uri="{FF2B5EF4-FFF2-40B4-BE49-F238E27FC236}">
                      <a16:creationId xmlns:a16="http://schemas.microsoft.com/office/drawing/2014/main" id="{5E655B22-C308-4971-9EE5-07DFBB22C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75403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74">
                  <a:extLst>
                    <a:ext uri="{FF2B5EF4-FFF2-40B4-BE49-F238E27FC236}">
                      <a16:creationId xmlns:a16="http://schemas.microsoft.com/office/drawing/2014/main" id="{A6DDD989-8DE1-4A36-A67D-F03095FB1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5419" y="5600478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75">
                  <a:extLst>
                    <a:ext uri="{FF2B5EF4-FFF2-40B4-BE49-F238E27FC236}">
                      <a16:creationId xmlns:a16="http://schemas.microsoft.com/office/drawing/2014/main" id="{0D5D0D81-B2FA-45EF-8840-39017A4A1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59732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76">
                  <a:extLst>
                    <a:ext uri="{FF2B5EF4-FFF2-40B4-BE49-F238E27FC236}">
                      <a16:creationId xmlns:a16="http://schemas.microsoft.com/office/drawing/2014/main" id="{FB739254-3113-4D3D-8124-79274A6E2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1881" y="5562866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77">
                  <a:extLst>
                    <a:ext uri="{FF2B5EF4-FFF2-40B4-BE49-F238E27FC236}">
                      <a16:creationId xmlns:a16="http://schemas.microsoft.com/office/drawing/2014/main" id="{5D212CDA-9AC9-494B-BEE6-6D8BA5A67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2750" y="5535702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78">
                  <a:extLst>
                    <a:ext uri="{FF2B5EF4-FFF2-40B4-BE49-F238E27FC236}">
                      <a16:creationId xmlns:a16="http://schemas.microsoft.com/office/drawing/2014/main" id="{B60A31BD-2C1A-4557-A58E-66B43B5B4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2309" y="5507493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79">
                  <a:extLst>
                    <a:ext uri="{FF2B5EF4-FFF2-40B4-BE49-F238E27FC236}">
                      <a16:creationId xmlns:a16="http://schemas.microsoft.com/office/drawing/2014/main" id="{FA57FDE5-733D-44A6-9F66-4A6F9C96D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0542" y="5523165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80">
                  <a:extLst>
                    <a:ext uri="{FF2B5EF4-FFF2-40B4-BE49-F238E27FC236}">
                      <a16:creationId xmlns:a16="http://schemas.microsoft.com/office/drawing/2014/main" id="{6B043531-115A-46E8-A1E2-E24181FE9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25254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81">
                  <a:extLst>
                    <a:ext uri="{FF2B5EF4-FFF2-40B4-BE49-F238E27FC236}">
                      <a16:creationId xmlns:a16="http://schemas.microsoft.com/office/drawing/2014/main" id="{AD8CD4A9-8FA2-4A13-9E13-38ECBC762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95254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Oval 82">
                  <a:extLst>
                    <a:ext uri="{FF2B5EF4-FFF2-40B4-BE49-F238E27FC236}">
                      <a16:creationId xmlns:a16="http://schemas.microsoft.com/office/drawing/2014/main" id="{3D34B0F3-28D2-4DAC-AB84-F7C4870C5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62541" y="5556598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83">
                  <a:extLst>
                    <a:ext uri="{FF2B5EF4-FFF2-40B4-BE49-F238E27FC236}">
                      <a16:creationId xmlns:a16="http://schemas.microsoft.com/office/drawing/2014/main" id="{EB12F337-CF8A-46CD-92A9-74061D46F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04359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84">
                  <a:extLst>
                    <a:ext uri="{FF2B5EF4-FFF2-40B4-BE49-F238E27FC236}">
                      <a16:creationId xmlns:a16="http://schemas.microsoft.com/office/drawing/2014/main" id="{84866B3E-9AF9-4C1B-A505-826FB1205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85">
                  <a:extLst>
                    <a:ext uri="{FF2B5EF4-FFF2-40B4-BE49-F238E27FC236}">
                      <a16:creationId xmlns:a16="http://schemas.microsoft.com/office/drawing/2014/main" id="{7DAF8052-FB3F-4D16-BBA6-07DFA6CF3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86">
                  <a:extLst>
                    <a:ext uri="{FF2B5EF4-FFF2-40B4-BE49-F238E27FC236}">
                      <a16:creationId xmlns:a16="http://schemas.microsoft.com/office/drawing/2014/main" id="{F5D4D8AA-CF50-49EF-B4A5-4DD9CD9D7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87">
                  <a:extLst>
                    <a:ext uri="{FF2B5EF4-FFF2-40B4-BE49-F238E27FC236}">
                      <a16:creationId xmlns:a16="http://schemas.microsoft.com/office/drawing/2014/main" id="{3C851F9C-FF2D-434B-AF80-7BB39B31A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902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88">
                  <a:extLst>
                    <a:ext uri="{FF2B5EF4-FFF2-40B4-BE49-F238E27FC236}">
                      <a16:creationId xmlns:a16="http://schemas.microsoft.com/office/drawing/2014/main" id="{4549828A-360E-453E-B089-F95C98A30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58143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89">
                  <a:extLst>
                    <a:ext uri="{FF2B5EF4-FFF2-40B4-BE49-F238E27FC236}">
                      <a16:creationId xmlns:a16="http://schemas.microsoft.com/office/drawing/2014/main" id="{81E5524A-1CDC-4042-B8A5-0A520471E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3738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90">
                  <a:extLst>
                    <a:ext uri="{FF2B5EF4-FFF2-40B4-BE49-F238E27FC236}">
                      <a16:creationId xmlns:a16="http://schemas.microsoft.com/office/drawing/2014/main" id="{338273B6-0622-4AB1-BE82-D7201ED9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16624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91">
                  <a:extLst>
                    <a:ext uri="{FF2B5EF4-FFF2-40B4-BE49-F238E27FC236}">
                      <a16:creationId xmlns:a16="http://schemas.microsoft.com/office/drawing/2014/main" id="{7EA2D802-6B8D-461E-8E0A-4DC898819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96514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92">
                  <a:extLst>
                    <a:ext uri="{FF2B5EF4-FFF2-40B4-BE49-F238E27FC236}">
                      <a16:creationId xmlns:a16="http://schemas.microsoft.com/office/drawing/2014/main" id="{AECF5529-E67E-4B58-A08B-14FE27603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7597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93">
                  <a:extLst>
                    <a:ext uri="{FF2B5EF4-FFF2-40B4-BE49-F238E27FC236}">
                      <a16:creationId xmlns:a16="http://schemas.microsoft.com/office/drawing/2014/main" id="{97391A9C-B8BD-43D4-AEA3-4D80F998C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5521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94">
                  <a:extLst>
                    <a:ext uri="{FF2B5EF4-FFF2-40B4-BE49-F238E27FC236}">
                      <a16:creationId xmlns:a16="http://schemas.microsoft.com/office/drawing/2014/main" id="{6844BFD5-0677-4FAE-867F-4A0BEA608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35101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95">
                  <a:extLst>
                    <a:ext uri="{FF2B5EF4-FFF2-40B4-BE49-F238E27FC236}">
                      <a16:creationId xmlns:a16="http://schemas.microsoft.com/office/drawing/2014/main" id="{4D465D05-06FD-461D-BF37-92E1B3654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1434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96">
                  <a:extLst>
                    <a:ext uri="{FF2B5EF4-FFF2-40B4-BE49-F238E27FC236}">
                      <a16:creationId xmlns:a16="http://schemas.microsoft.com/office/drawing/2014/main" id="{BC0E0245-8FD2-4D49-9FA1-BA4974078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232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97">
                  <a:extLst>
                    <a:ext uri="{FF2B5EF4-FFF2-40B4-BE49-F238E27FC236}">
                      <a16:creationId xmlns:a16="http://schemas.microsoft.com/office/drawing/2014/main" id="{4E832D37-1471-4BF3-9803-CC74B9B12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347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98">
                  <a:extLst>
                    <a:ext uri="{FF2B5EF4-FFF2-40B4-BE49-F238E27FC236}">
                      <a16:creationId xmlns:a16="http://schemas.microsoft.com/office/drawing/2014/main" id="{F83CB0D6-8798-4B1D-B62C-6DC791684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390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99">
                  <a:extLst>
                    <a:ext uri="{FF2B5EF4-FFF2-40B4-BE49-F238E27FC236}">
                      <a16:creationId xmlns:a16="http://schemas.microsoft.com/office/drawing/2014/main" id="{A2913B20-8C21-4387-A62A-FA1E2A7C6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13142" y="5567045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100">
                  <a:extLst>
                    <a:ext uri="{FF2B5EF4-FFF2-40B4-BE49-F238E27FC236}">
                      <a16:creationId xmlns:a16="http://schemas.microsoft.com/office/drawing/2014/main" id="{E93D10EB-A240-47EA-8AF8-CE21D8A0E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93680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101">
                  <a:extLst>
                    <a:ext uri="{FF2B5EF4-FFF2-40B4-BE49-F238E27FC236}">
                      <a16:creationId xmlns:a16="http://schemas.microsoft.com/office/drawing/2014/main" id="{9AB7B118-6923-4812-B349-94B091888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2921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102">
                  <a:extLst>
                    <a:ext uri="{FF2B5EF4-FFF2-40B4-BE49-F238E27FC236}">
                      <a16:creationId xmlns:a16="http://schemas.microsoft.com/office/drawing/2014/main" id="{315561DD-E1A3-4653-80A0-0DDBF9BC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741" y="5569135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103">
                  <a:extLst>
                    <a:ext uri="{FF2B5EF4-FFF2-40B4-BE49-F238E27FC236}">
                      <a16:creationId xmlns:a16="http://schemas.microsoft.com/office/drawing/2014/main" id="{0C7D00E6-7E32-47BD-AD3B-515F2DAAE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104">
                  <a:extLst>
                    <a:ext uri="{FF2B5EF4-FFF2-40B4-BE49-F238E27FC236}">
                      <a16:creationId xmlns:a16="http://schemas.microsoft.com/office/drawing/2014/main" id="{7D4D4516-23B9-4666-AC36-6FC494DF1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Rectangle 105">
                  <a:extLst>
                    <a:ext uri="{FF2B5EF4-FFF2-40B4-BE49-F238E27FC236}">
                      <a16:creationId xmlns:a16="http://schemas.microsoft.com/office/drawing/2014/main" id="{121E5037-C2C7-42D8-A3C3-1CC3D33D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9012" y="5564956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106">
                  <a:extLst>
                    <a:ext uri="{FF2B5EF4-FFF2-40B4-BE49-F238E27FC236}">
                      <a16:creationId xmlns:a16="http://schemas.microsoft.com/office/drawing/2014/main" id="{0B281AEC-EC89-478B-93CC-B61405702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107">
                  <a:extLst>
                    <a:ext uri="{FF2B5EF4-FFF2-40B4-BE49-F238E27FC236}">
                      <a16:creationId xmlns:a16="http://schemas.microsoft.com/office/drawing/2014/main" id="{1FD042AF-285D-41EB-A53A-F8CD32C5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3190" y="5523165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08">
                  <a:extLst>
                    <a:ext uri="{FF2B5EF4-FFF2-40B4-BE49-F238E27FC236}">
                      <a16:creationId xmlns:a16="http://schemas.microsoft.com/office/drawing/2014/main" id="{343DD1A1-4551-4FE4-9801-FFDED49A3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99012" y="556774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09">
                  <a:extLst>
                    <a:ext uri="{FF2B5EF4-FFF2-40B4-BE49-F238E27FC236}">
                      <a16:creationId xmlns:a16="http://schemas.microsoft.com/office/drawing/2014/main" id="{3E5249D2-CAA9-4719-9F72-AB2FD437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9012" y="556460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110">
                  <a:extLst>
                    <a:ext uri="{FF2B5EF4-FFF2-40B4-BE49-F238E27FC236}">
                      <a16:creationId xmlns:a16="http://schemas.microsoft.com/office/drawing/2014/main" id="{494A13C9-2CAC-41ED-A325-11BFE8B05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32568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111">
                  <a:extLst>
                    <a:ext uri="{FF2B5EF4-FFF2-40B4-BE49-F238E27FC236}">
                      <a16:creationId xmlns:a16="http://schemas.microsoft.com/office/drawing/2014/main" id="{2A54899A-7E8B-4189-BE52-83B90E55D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70180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112">
                  <a:extLst>
                    <a:ext uri="{FF2B5EF4-FFF2-40B4-BE49-F238E27FC236}">
                      <a16:creationId xmlns:a16="http://schemas.microsoft.com/office/drawing/2014/main" id="{C102D6A2-8566-49FB-9565-F6A1D48D7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06797" y="5581672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113">
                  <a:extLst>
                    <a:ext uri="{FF2B5EF4-FFF2-40B4-BE49-F238E27FC236}">
                      <a16:creationId xmlns:a16="http://schemas.microsoft.com/office/drawing/2014/main" id="{9C3542DA-B503-4485-8817-60C4F2D10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3611" y="5549284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114">
                  <a:extLst>
                    <a:ext uri="{FF2B5EF4-FFF2-40B4-BE49-F238E27FC236}">
                      <a16:creationId xmlns:a16="http://schemas.microsoft.com/office/drawing/2014/main" id="{9F5CD85E-5C7F-4AAD-9B2A-E46251FE6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115">
                  <a:extLst>
                    <a:ext uri="{FF2B5EF4-FFF2-40B4-BE49-F238E27FC236}">
                      <a16:creationId xmlns:a16="http://schemas.microsoft.com/office/drawing/2014/main" id="{F47E4C2E-EE48-402C-9947-D4383E562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44354" y="5577493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116">
                  <a:extLst>
                    <a:ext uri="{FF2B5EF4-FFF2-40B4-BE49-F238E27FC236}">
                      <a16:creationId xmlns:a16="http://schemas.microsoft.com/office/drawing/2014/main" id="{DF005A8C-3CDD-40FD-8DC1-2C4DB7897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8053" y="5574359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117">
                  <a:extLst>
                    <a:ext uri="{FF2B5EF4-FFF2-40B4-BE49-F238E27FC236}">
                      <a16:creationId xmlns:a16="http://schemas.microsoft.com/office/drawing/2014/main" id="{A7466643-8606-4ABB-91C1-F3A7F21BF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118">
                  <a:extLst>
                    <a:ext uri="{FF2B5EF4-FFF2-40B4-BE49-F238E27FC236}">
                      <a16:creationId xmlns:a16="http://schemas.microsoft.com/office/drawing/2014/main" id="{96A3BB4E-16B8-4E06-8BB9-77ABC4608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432" y="5568090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119">
                  <a:extLst>
                    <a:ext uri="{FF2B5EF4-FFF2-40B4-BE49-F238E27FC236}">
                      <a16:creationId xmlns:a16="http://schemas.microsoft.com/office/drawing/2014/main" id="{73A2D6BD-B103-4F99-9915-5EC103A37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8826" y="5587941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120">
                  <a:extLst>
                    <a:ext uri="{FF2B5EF4-FFF2-40B4-BE49-F238E27FC236}">
                      <a16:creationId xmlns:a16="http://schemas.microsoft.com/office/drawing/2014/main" id="{20964338-074A-44DF-8034-04F0E024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0445" y="5590030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121">
                  <a:extLst>
                    <a:ext uri="{FF2B5EF4-FFF2-40B4-BE49-F238E27FC236}">
                      <a16:creationId xmlns:a16="http://schemas.microsoft.com/office/drawing/2014/main" id="{71BDA50C-AC75-4519-B4E0-7DCEE3BEE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6500" y="5582717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e 426">
                <a:extLst>
                  <a:ext uri="{FF2B5EF4-FFF2-40B4-BE49-F238E27FC236}">
                    <a16:creationId xmlns:a16="http://schemas.microsoft.com/office/drawing/2014/main" id="{C6F3FB28-48BC-46CF-8C9B-0358C7B7A9EE}"/>
                  </a:ext>
                </a:extLst>
              </p:cNvPr>
              <p:cNvGrpSpPr/>
              <p:nvPr/>
            </p:nvGrpSpPr>
            <p:grpSpPr>
              <a:xfrm>
                <a:off x="2681138" y="5963587"/>
                <a:ext cx="642452" cy="123283"/>
                <a:chOff x="134137" y="6165374"/>
                <a:chExt cx="642452" cy="123283"/>
              </a:xfrm>
            </p:grpSpPr>
            <p:sp>
              <p:nvSpPr>
                <p:cNvPr id="428" name="Freeform 53">
                  <a:extLst>
                    <a:ext uri="{FF2B5EF4-FFF2-40B4-BE49-F238E27FC236}">
                      <a16:creationId xmlns:a16="http://schemas.microsoft.com/office/drawing/2014/main" id="{70F4722F-FB85-4EF6-B5F1-91DB381424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37187" y="6165374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54">
                  <a:extLst>
                    <a:ext uri="{FF2B5EF4-FFF2-40B4-BE49-F238E27FC236}">
                      <a16:creationId xmlns:a16="http://schemas.microsoft.com/office/drawing/2014/main" id="{20CCC8B7-E2AB-455A-AFFE-602CD7B7C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55">
                  <a:extLst>
                    <a:ext uri="{FF2B5EF4-FFF2-40B4-BE49-F238E27FC236}">
                      <a16:creationId xmlns:a16="http://schemas.microsoft.com/office/drawing/2014/main" id="{EB7ED63C-6581-469F-864E-F16099D74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7767" y="6165374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56">
                  <a:extLst>
                    <a:ext uri="{FF2B5EF4-FFF2-40B4-BE49-F238E27FC236}">
                      <a16:creationId xmlns:a16="http://schemas.microsoft.com/office/drawing/2014/main" id="{E57DB79B-268F-4DC4-A294-C6C73318C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594" y="6184180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57">
                  <a:extLst>
                    <a:ext uri="{FF2B5EF4-FFF2-40B4-BE49-F238E27FC236}">
                      <a16:creationId xmlns:a16="http://schemas.microsoft.com/office/drawing/2014/main" id="{3645B0F9-6CD7-4497-AB67-5D5E1D576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8229" y="6184180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58">
                  <a:extLst>
                    <a:ext uri="{FF2B5EF4-FFF2-40B4-BE49-F238E27FC236}">
                      <a16:creationId xmlns:a16="http://schemas.microsoft.com/office/drawing/2014/main" id="{DD69F3A4-F851-414A-987A-B06ED688D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255" y="6185225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59">
                  <a:extLst>
                    <a:ext uri="{FF2B5EF4-FFF2-40B4-BE49-F238E27FC236}">
                      <a16:creationId xmlns:a16="http://schemas.microsoft.com/office/drawing/2014/main" id="{61214467-56A7-43D4-B38B-83F08E6EA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0366" y="6208210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60">
                  <a:extLst>
                    <a:ext uri="{FF2B5EF4-FFF2-40B4-BE49-F238E27FC236}">
                      <a16:creationId xmlns:a16="http://schemas.microsoft.com/office/drawing/2014/main" id="{56ADA514-1CEF-4F10-8E26-5DA1623B6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61">
                  <a:extLst>
                    <a:ext uri="{FF2B5EF4-FFF2-40B4-BE49-F238E27FC236}">
                      <a16:creationId xmlns:a16="http://schemas.microsoft.com/office/drawing/2014/main" id="{C0035BBF-5D04-4A78-AEE6-E7B301F22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3182" y="6225971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62">
                  <a:extLst>
                    <a:ext uri="{FF2B5EF4-FFF2-40B4-BE49-F238E27FC236}">
                      <a16:creationId xmlns:a16="http://schemas.microsoft.com/office/drawing/2014/main" id="{F702683D-877E-4007-8517-2A0163FF5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7291" y="6239553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63">
                  <a:extLst>
                    <a:ext uri="{FF2B5EF4-FFF2-40B4-BE49-F238E27FC236}">
                      <a16:creationId xmlns:a16="http://schemas.microsoft.com/office/drawing/2014/main" id="{086949DE-0CFC-4707-A71C-428426CE4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64">
                  <a:extLst>
                    <a:ext uri="{FF2B5EF4-FFF2-40B4-BE49-F238E27FC236}">
                      <a16:creationId xmlns:a16="http://schemas.microsoft.com/office/drawing/2014/main" id="{CC08E7B0-51F7-4664-8507-881A599BD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184180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65">
                  <a:extLst>
                    <a:ext uri="{FF2B5EF4-FFF2-40B4-BE49-F238E27FC236}">
                      <a16:creationId xmlns:a16="http://schemas.microsoft.com/office/drawing/2014/main" id="{9F3C76B2-A7A9-4B69-9D76-7065CDE22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6637" y="6209254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66">
                  <a:extLst>
                    <a:ext uri="{FF2B5EF4-FFF2-40B4-BE49-F238E27FC236}">
                      <a16:creationId xmlns:a16="http://schemas.microsoft.com/office/drawing/2014/main" id="{78805B8E-D248-4D80-9198-8A1EDEC1E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67">
                  <a:extLst>
                    <a:ext uri="{FF2B5EF4-FFF2-40B4-BE49-F238E27FC236}">
                      <a16:creationId xmlns:a16="http://schemas.microsoft.com/office/drawing/2014/main" id="{3442CBFC-1555-4B54-8A84-50392DE56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34329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68">
                  <a:extLst>
                    <a:ext uri="{FF2B5EF4-FFF2-40B4-BE49-F238E27FC236}">
                      <a16:creationId xmlns:a16="http://schemas.microsoft.com/office/drawing/2014/main" id="{3C303DFE-3566-4A30-A299-41D9FD061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0155" y="6246866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69">
                  <a:extLst>
                    <a:ext uri="{FF2B5EF4-FFF2-40B4-BE49-F238E27FC236}">
                      <a16:creationId xmlns:a16="http://schemas.microsoft.com/office/drawing/2014/main" id="{9BC1DF9C-00B5-4FE7-97DF-CE954ED21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25971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70">
                  <a:extLst>
                    <a:ext uri="{FF2B5EF4-FFF2-40B4-BE49-F238E27FC236}">
                      <a16:creationId xmlns:a16="http://schemas.microsoft.com/office/drawing/2014/main" id="{D5D4B893-CFC1-4B07-A08E-5AA410FFE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9553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71">
                  <a:extLst>
                    <a:ext uri="{FF2B5EF4-FFF2-40B4-BE49-F238E27FC236}">
                      <a16:creationId xmlns:a16="http://schemas.microsoft.com/office/drawing/2014/main" id="{E60171E3-DB50-4FC1-995C-1399EC8B9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146" y="6255224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72">
                  <a:extLst>
                    <a:ext uri="{FF2B5EF4-FFF2-40B4-BE49-F238E27FC236}">
                      <a16:creationId xmlns:a16="http://schemas.microsoft.com/office/drawing/2014/main" id="{7942C4C2-44B5-4EA7-9E85-AC5DBAA23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0150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73">
                  <a:extLst>
                    <a:ext uri="{FF2B5EF4-FFF2-40B4-BE49-F238E27FC236}">
                      <a16:creationId xmlns:a16="http://schemas.microsoft.com/office/drawing/2014/main" id="{6D8D318B-E08E-4875-B50F-B553B18B4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36418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74">
                  <a:extLst>
                    <a:ext uri="{FF2B5EF4-FFF2-40B4-BE49-F238E27FC236}">
                      <a16:creationId xmlns:a16="http://schemas.microsoft.com/office/drawing/2014/main" id="{2E7FFF9B-5A3A-4332-8B9B-443EFCC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202" y="6261493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75">
                  <a:extLst>
                    <a:ext uri="{FF2B5EF4-FFF2-40B4-BE49-F238E27FC236}">
                      <a16:creationId xmlns:a16="http://schemas.microsoft.com/office/drawing/2014/main" id="{FEFE01CB-641B-4C1F-B968-BD6E7D0AF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20747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76">
                  <a:extLst>
                    <a:ext uri="{FF2B5EF4-FFF2-40B4-BE49-F238E27FC236}">
                      <a16:creationId xmlns:a16="http://schemas.microsoft.com/office/drawing/2014/main" id="{83107B15-5A16-45B2-B510-A1A312BB9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1664" y="6223881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77">
                  <a:extLst>
                    <a:ext uri="{FF2B5EF4-FFF2-40B4-BE49-F238E27FC236}">
                      <a16:creationId xmlns:a16="http://schemas.microsoft.com/office/drawing/2014/main" id="{19F8908A-D5F8-42ED-B1B8-2C97EE9CA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2533" y="6196717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78">
                  <a:extLst>
                    <a:ext uri="{FF2B5EF4-FFF2-40B4-BE49-F238E27FC236}">
                      <a16:creationId xmlns:a16="http://schemas.microsoft.com/office/drawing/2014/main" id="{0D062D96-5AAF-4E46-8AD4-F2FBB594B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2092" y="6168508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79">
                  <a:extLst>
                    <a:ext uri="{FF2B5EF4-FFF2-40B4-BE49-F238E27FC236}">
                      <a16:creationId xmlns:a16="http://schemas.microsoft.com/office/drawing/2014/main" id="{84B8162A-6CC9-4CEB-8136-B8ADF0E19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325" y="6184180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80">
                  <a:extLst>
                    <a:ext uri="{FF2B5EF4-FFF2-40B4-BE49-F238E27FC236}">
                      <a16:creationId xmlns:a16="http://schemas.microsoft.com/office/drawing/2014/main" id="{7FD2D36D-C0A4-4D0A-B745-E15FE6F03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186269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81">
                  <a:extLst>
                    <a:ext uri="{FF2B5EF4-FFF2-40B4-BE49-F238E27FC236}">
                      <a16:creationId xmlns:a16="http://schemas.microsoft.com/office/drawing/2014/main" id="{E42446F7-7D12-4F37-8282-E535B0298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256269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Oval 82">
                  <a:extLst>
                    <a:ext uri="{FF2B5EF4-FFF2-40B4-BE49-F238E27FC236}">
                      <a16:creationId xmlns:a16="http://schemas.microsoft.com/office/drawing/2014/main" id="{B6AD1B64-97DD-46C2-BAC0-4A1718E5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52324" y="6217613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83">
                  <a:extLst>
                    <a:ext uri="{FF2B5EF4-FFF2-40B4-BE49-F238E27FC236}">
                      <a16:creationId xmlns:a16="http://schemas.microsoft.com/office/drawing/2014/main" id="{BAC7A633-AF25-430B-BF1C-4302A1AA5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165374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84">
                  <a:extLst>
                    <a:ext uri="{FF2B5EF4-FFF2-40B4-BE49-F238E27FC236}">
                      <a16:creationId xmlns:a16="http://schemas.microsoft.com/office/drawing/2014/main" id="{E5335FD1-13B3-4FDF-8CBA-7A78558CF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85">
                  <a:extLst>
                    <a:ext uri="{FF2B5EF4-FFF2-40B4-BE49-F238E27FC236}">
                      <a16:creationId xmlns:a16="http://schemas.microsoft.com/office/drawing/2014/main" id="{9D57EB46-D895-4B6D-B55F-8AB9BCBB9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86">
                  <a:extLst>
                    <a:ext uri="{FF2B5EF4-FFF2-40B4-BE49-F238E27FC236}">
                      <a16:creationId xmlns:a16="http://schemas.microsoft.com/office/drawing/2014/main" id="{BC1ED0AC-D31B-41CD-99F1-D2CD9C9E9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87">
                  <a:extLst>
                    <a:ext uri="{FF2B5EF4-FFF2-40B4-BE49-F238E27FC236}">
                      <a16:creationId xmlns:a16="http://schemas.microsoft.com/office/drawing/2014/main" id="{8669A339-82CC-49A6-B9FD-C06A34B30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68685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88">
                  <a:extLst>
                    <a:ext uri="{FF2B5EF4-FFF2-40B4-BE49-F238E27FC236}">
                      <a16:creationId xmlns:a16="http://schemas.microsoft.com/office/drawing/2014/main" id="{541C1196-BC20-4B09-BCC4-E7199D251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47926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89">
                  <a:extLst>
                    <a:ext uri="{FF2B5EF4-FFF2-40B4-BE49-F238E27FC236}">
                      <a16:creationId xmlns:a16="http://schemas.microsoft.com/office/drawing/2014/main" id="{71F9D2C3-B979-41F5-9BB6-E1D8986A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2716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90">
                  <a:extLst>
                    <a:ext uri="{FF2B5EF4-FFF2-40B4-BE49-F238E27FC236}">
                      <a16:creationId xmlns:a16="http://schemas.microsoft.com/office/drawing/2014/main" id="{6884B2CE-66AA-4132-9ADE-6ACB0FCC8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06407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91">
                  <a:extLst>
                    <a:ext uri="{FF2B5EF4-FFF2-40B4-BE49-F238E27FC236}">
                      <a16:creationId xmlns:a16="http://schemas.microsoft.com/office/drawing/2014/main" id="{DADA0EA0-4463-4EDB-AF1D-08A39EB62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86297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92">
                  <a:extLst>
                    <a:ext uri="{FF2B5EF4-FFF2-40B4-BE49-F238E27FC236}">
                      <a16:creationId xmlns:a16="http://schemas.microsoft.com/office/drawing/2014/main" id="{21E91E44-9757-4B1E-9D2E-E1C8FAFEC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6575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93">
                  <a:extLst>
                    <a:ext uri="{FF2B5EF4-FFF2-40B4-BE49-F238E27FC236}">
                      <a16:creationId xmlns:a16="http://schemas.microsoft.com/office/drawing/2014/main" id="{FDEEBF61-3953-4507-8A28-B6646C94C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4499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94">
                  <a:extLst>
                    <a:ext uri="{FF2B5EF4-FFF2-40B4-BE49-F238E27FC236}">
                      <a16:creationId xmlns:a16="http://schemas.microsoft.com/office/drawing/2014/main" id="{51E0436E-E33E-4A52-92B8-12F83D639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24884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95">
                  <a:extLst>
                    <a:ext uri="{FF2B5EF4-FFF2-40B4-BE49-F238E27FC236}">
                      <a16:creationId xmlns:a16="http://schemas.microsoft.com/office/drawing/2014/main" id="{67CB152B-5FEB-4DA6-B132-11493505C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0412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96">
                  <a:extLst>
                    <a:ext uri="{FF2B5EF4-FFF2-40B4-BE49-F238E27FC236}">
                      <a16:creationId xmlns:a16="http://schemas.microsoft.com/office/drawing/2014/main" id="{DF85E371-2C5B-4CD1-97F0-3AA3DFB15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015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97">
                  <a:extLst>
                    <a:ext uri="{FF2B5EF4-FFF2-40B4-BE49-F238E27FC236}">
                      <a16:creationId xmlns:a16="http://schemas.microsoft.com/office/drawing/2014/main" id="{14127D9D-327D-4573-931E-01A42A997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325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98">
                  <a:extLst>
                    <a:ext uri="{FF2B5EF4-FFF2-40B4-BE49-F238E27FC236}">
                      <a16:creationId xmlns:a16="http://schemas.microsoft.com/office/drawing/2014/main" id="{D4204029-EDFB-4113-8B42-62415489E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2368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99">
                  <a:extLst>
                    <a:ext uri="{FF2B5EF4-FFF2-40B4-BE49-F238E27FC236}">
                      <a16:creationId xmlns:a16="http://schemas.microsoft.com/office/drawing/2014/main" id="{32DD2F3B-F54B-4759-BEF7-FF4E7AE5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2925" y="6228060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100">
                  <a:extLst>
                    <a:ext uri="{FF2B5EF4-FFF2-40B4-BE49-F238E27FC236}">
                      <a16:creationId xmlns:a16="http://schemas.microsoft.com/office/drawing/2014/main" id="{607947F8-092C-4F22-9B88-EE37822AB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83463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101">
                  <a:extLst>
                    <a:ext uri="{FF2B5EF4-FFF2-40B4-BE49-F238E27FC236}">
                      <a16:creationId xmlns:a16="http://schemas.microsoft.com/office/drawing/2014/main" id="{6F46F293-4B0C-4B5F-9BC0-44A5D1BFE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2704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102">
                  <a:extLst>
                    <a:ext uri="{FF2B5EF4-FFF2-40B4-BE49-F238E27FC236}">
                      <a16:creationId xmlns:a16="http://schemas.microsoft.com/office/drawing/2014/main" id="{9A5E136B-8B60-4DBC-A5D8-5320104CC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5524" y="6230150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103">
                  <a:extLst>
                    <a:ext uri="{FF2B5EF4-FFF2-40B4-BE49-F238E27FC236}">
                      <a16:creationId xmlns:a16="http://schemas.microsoft.com/office/drawing/2014/main" id="{695EA02F-B0F8-45CE-8280-40E02C9E4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104">
                  <a:extLst>
                    <a:ext uri="{FF2B5EF4-FFF2-40B4-BE49-F238E27FC236}">
                      <a16:creationId xmlns:a16="http://schemas.microsoft.com/office/drawing/2014/main" id="{0FB8CCDC-7289-4F02-A1C6-2715A88AD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Rectangle 105">
                  <a:extLst>
                    <a:ext uri="{FF2B5EF4-FFF2-40B4-BE49-F238E27FC236}">
                      <a16:creationId xmlns:a16="http://schemas.microsoft.com/office/drawing/2014/main" id="{A21FEE53-53BF-460E-8A01-AD835566D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88795" y="6225971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106">
                  <a:extLst>
                    <a:ext uri="{FF2B5EF4-FFF2-40B4-BE49-F238E27FC236}">
                      <a16:creationId xmlns:a16="http://schemas.microsoft.com/office/drawing/2014/main" id="{3227548E-71BD-46C3-A0D2-13813D1EF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107">
                  <a:extLst>
                    <a:ext uri="{FF2B5EF4-FFF2-40B4-BE49-F238E27FC236}">
                      <a16:creationId xmlns:a16="http://schemas.microsoft.com/office/drawing/2014/main" id="{94F5A67C-6B6B-4819-B089-EC6B31122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2973" y="6184180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108">
                  <a:extLst>
                    <a:ext uri="{FF2B5EF4-FFF2-40B4-BE49-F238E27FC236}">
                      <a16:creationId xmlns:a16="http://schemas.microsoft.com/office/drawing/2014/main" id="{D2542C66-8E47-4F36-A258-5A0A42C8F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88795" y="622875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109">
                  <a:extLst>
                    <a:ext uri="{FF2B5EF4-FFF2-40B4-BE49-F238E27FC236}">
                      <a16:creationId xmlns:a16="http://schemas.microsoft.com/office/drawing/2014/main" id="{A8C275E0-165C-428A-B772-3A127BB36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8795" y="622562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110">
                  <a:extLst>
                    <a:ext uri="{FF2B5EF4-FFF2-40B4-BE49-F238E27FC236}">
                      <a16:creationId xmlns:a16="http://schemas.microsoft.com/office/drawing/2014/main" id="{69302F90-0B57-4AB9-A923-80124FC20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193583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111">
                  <a:extLst>
                    <a:ext uri="{FF2B5EF4-FFF2-40B4-BE49-F238E27FC236}">
                      <a16:creationId xmlns:a16="http://schemas.microsoft.com/office/drawing/2014/main" id="{9335771B-E87D-4719-A750-5DD702256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231195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112">
                  <a:extLst>
                    <a:ext uri="{FF2B5EF4-FFF2-40B4-BE49-F238E27FC236}">
                      <a16:creationId xmlns:a16="http://schemas.microsoft.com/office/drawing/2014/main" id="{C53DF73B-81E5-433C-8BB9-1A18F423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6580" y="6242687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113">
                  <a:extLst>
                    <a:ext uri="{FF2B5EF4-FFF2-40B4-BE49-F238E27FC236}">
                      <a16:creationId xmlns:a16="http://schemas.microsoft.com/office/drawing/2014/main" id="{164F7E93-1502-4A96-83A9-19847DD5D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3394" y="6210299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114">
                  <a:extLst>
                    <a:ext uri="{FF2B5EF4-FFF2-40B4-BE49-F238E27FC236}">
                      <a16:creationId xmlns:a16="http://schemas.microsoft.com/office/drawing/2014/main" id="{C4E813AB-661F-4D5F-92E7-B45BE8EC5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115">
                  <a:extLst>
                    <a:ext uri="{FF2B5EF4-FFF2-40B4-BE49-F238E27FC236}">
                      <a16:creationId xmlns:a16="http://schemas.microsoft.com/office/drawing/2014/main" id="{B9497947-2F4F-4142-8E6B-CF7204823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137" y="6238508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116">
                  <a:extLst>
                    <a:ext uri="{FF2B5EF4-FFF2-40B4-BE49-F238E27FC236}">
                      <a16:creationId xmlns:a16="http://schemas.microsoft.com/office/drawing/2014/main" id="{2E13A0B9-502F-405E-AB0E-19F9C0EE3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836" y="6235374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117">
                  <a:extLst>
                    <a:ext uri="{FF2B5EF4-FFF2-40B4-BE49-F238E27FC236}">
                      <a16:creationId xmlns:a16="http://schemas.microsoft.com/office/drawing/2014/main" id="{2968B93F-A169-4C9E-8AFC-1735BDA20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118">
                  <a:extLst>
                    <a:ext uri="{FF2B5EF4-FFF2-40B4-BE49-F238E27FC236}">
                      <a16:creationId xmlns:a16="http://schemas.microsoft.com/office/drawing/2014/main" id="{6BD71560-7508-4B4D-8647-8FDF63209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0215" y="6229105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119">
                  <a:extLst>
                    <a:ext uri="{FF2B5EF4-FFF2-40B4-BE49-F238E27FC236}">
                      <a16:creationId xmlns:a16="http://schemas.microsoft.com/office/drawing/2014/main" id="{29EADD97-B846-43B1-9E7B-6C2E7D9E6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609" y="6248956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120">
                  <a:extLst>
                    <a:ext uri="{FF2B5EF4-FFF2-40B4-BE49-F238E27FC236}">
                      <a16:creationId xmlns:a16="http://schemas.microsoft.com/office/drawing/2014/main" id="{DE05FCA9-0BE0-46A1-AD61-77720AD84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0228" y="6251045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121">
                  <a:extLst>
                    <a:ext uri="{FF2B5EF4-FFF2-40B4-BE49-F238E27FC236}">
                      <a16:creationId xmlns:a16="http://schemas.microsoft.com/office/drawing/2014/main" id="{455935FE-30C8-4729-B23B-E57D5FC89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6283" y="6243732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4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 Study for Women</a:t>
            </a:r>
            <a:br>
              <a:rPr lang="en-US"/>
            </a:br>
            <a:r>
              <a:rPr lang="en-US"/>
              <a:t>in Sub-Saharan Africa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49" y="80216"/>
            <a:ext cx="1828053" cy="14636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6F3CBD-CD6B-4981-A1DF-F6605BB83E73}"/>
              </a:ext>
            </a:extLst>
          </p:cNvPr>
          <p:cNvSpPr txBox="1"/>
          <p:nvPr/>
        </p:nvSpPr>
        <p:spPr>
          <a:xfrm>
            <a:off x="7827045" y="2082114"/>
            <a:ext cx="4067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Cabotegravir LA superior to oral TDF/FTC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89% reduction in HIV acquisition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000D83BC-168B-4951-BF65-83698DACA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00529"/>
              </p:ext>
            </p:extLst>
          </p:nvPr>
        </p:nvGraphicFramePr>
        <p:xfrm>
          <a:off x="7506377" y="2763818"/>
          <a:ext cx="4606181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994">
                  <a:extLst>
                    <a:ext uri="{9D8B030D-6E8A-4147-A177-3AD203B41FA5}">
                      <a16:colId xmlns:a16="http://schemas.microsoft.com/office/drawing/2014/main" val="2364342804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4227120205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2439484759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1264031420"/>
                    </a:ext>
                  </a:extLst>
                </a:gridCol>
                <a:gridCol w="1121337">
                  <a:extLst>
                    <a:ext uri="{9D8B030D-6E8A-4147-A177-3AD203B41FA5}">
                      <a16:colId xmlns:a16="http://schemas.microsoft.com/office/drawing/2014/main" val="160355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CAB LA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TDF/FTC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Hazard Ratio</a:t>
                      </a:r>
                    </a:p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(95% CI)</a:t>
                      </a:r>
                    </a:p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CAB v TDF/FTC</a:t>
                      </a: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50237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b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Enrolled</a:t>
                      </a:r>
                      <a:endParaRPr lang="en-US" sz="1200" b="1" noProof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3223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1613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1610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91583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HIV Events</a:t>
                      </a:r>
                      <a:endParaRPr lang="en-US" sz="1200" b="1" noProof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47694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Person-Years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3808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1912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1896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429262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Incidence Rate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1.79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0.11 (0.04, 0,32)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41250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95% CI for</a:t>
                      </a:r>
                      <a:br>
                        <a:rPr lang="en-US" sz="12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incidence rate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[0.71, 1.37]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[0.06, 0.54]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[1.24, 2.51]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4225908457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B4269D44-0A2C-4D8E-B57A-6C45EA4B98E4}"/>
              </a:ext>
            </a:extLst>
          </p:cNvPr>
          <p:cNvGrpSpPr/>
          <p:nvPr/>
        </p:nvGrpSpPr>
        <p:grpSpPr>
          <a:xfrm>
            <a:off x="197635" y="2092944"/>
            <a:ext cx="7126726" cy="4262909"/>
            <a:chOff x="197635" y="2092944"/>
            <a:chExt cx="7126726" cy="426290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22A88A7-2B63-4C96-8EAA-F42FFB535307}"/>
                </a:ext>
              </a:extLst>
            </p:cNvPr>
            <p:cNvSpPr txBox="1"/>
            <p:nvPr/>
          </p:nvSpPr>
          <p:spPr>
            <a:xfrm>
              <a:off x="6304744" y="4019003"/>
              <a:ext cx="1010729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5298ED5-7D33-45BD-B07B-AB800CFFE7F5}"/>
                </a:ext>
              </a:extLst>
            </p:cNvPr>
            <p:cNvSpPr txBox="1"/>
            <p:nvPr/>
          </p:nvSpPr>
          <p:spPr>
            <a:xfrm>
              <a:off x="1076843" y="4019003"/>
              <a:ext cx="1323583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FB10DC1-AE7F-423B-81B5-D6196DBF6FD0}"/>
                </a:ext>
              </a:extLst>
            </p:cNvPr>
            <p:cNvSpPr txBox="1"/>
            <p:nvPr/>
          </p:nvSpPr>
          <p:spPr>
            <a:xfrm>
              <a:off x="2468333" y="4019003"/>
              <a:ext cx="3770108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044B26E-8B64-443D-A6D6-FA0B37F8C34D}"/>
                </a:ext>
              </a:extLst>
            </p:cNvPr>
            <p:cNvSpPr txBox="1"/>
            <p:nvPr/>
          </p:nvSpPr>
          <p:spPr>
            <a:xfrm>
              <a:off x="1076843" y="2401002"/>
              <a:ext cx="1323583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127798-164F-4936-B521-18A3047A6838}"/>
                </a:ext>
              </a:extLst>
            </p:cNvPr>
            <p:cNvSpPr txBox="1"/>
            <p:nvPr/>
          </p:nvSpPr>
          <p:spPr>
            <a:xfrm>
              <a:off x="2468333" y="2401002"/>
              <a:ext cx="3770108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C7AC63B-8238-40E7-8FD3-9253E4BB9EFC}"/>
                </a:ext>
              </a:extLst>
            </p:cNvPr>
            <p:cNvSpPr txBox="1"/>
            <p:nvPr/>
          </p:nvSpPr>
          <p:spPr>
            <a:xfrm>
              <a:off x="6313632" y="2401002"/>
              <a:ext cx="1010729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9" name="Group 122">
              <a:extLst>
                <a:ext uri="{FF2B5EF4-FFF2-40B4-BE49-F238E27FC236}">
                  <a16:creationId xmlns:a16="http://schemas.microsoft.com/office/drawing/2014/main" id="{80823AD0-A57A-407A-B4CF-592D65AC0DF1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3622517" y="2771810"/>
              <a:ext cx="777368" cy="135612"/>
              <a:chOff x="1352" y="2022"/>
              <a:chExt cx="2971" cy="354"/>
            </a:xfrm>
          </p:grpSpPr>
          <p:sp>
            <p:nvSpPr>
              <p:cNvPr id="140" name="Freeform 53">
                <a:extLst>
                  <a:ext uri="{FF2B5EF4-FFF2-40B4-BE49-F238E27FC236}">
                    <a16:creationId xmlns:a16="http://schemas.microsoft.com/office/drawing/2014/main" id="{CD240FDF-80D9-453C-BBDF-9140F581F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4">
                <a:extLst>
                  <a:ext uri="{FF2B5EF4-FFF2-40B4-BE49-F238E27FC236}">
                    <a16:creationId xmlns:a16="http://schemas.microsoft.com/office/drawing/2014/main" id="{50E0580D-34B5-417F-9759-DBFC98CFE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5">
                <a:extLst>
                  <a:ext uri="{FF2B5EF4-FFF2-40B4-BE49-F238E27FC236}">
                    <a16:creationId xmlns:a16="http://schemas.microsoft.com/office/drawing/2014/main" id="{A95C6421-24E7-423B-90FC-8F5598533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6">
                <a:extLst>
                  <a:ext uri="{FF2B5EF4-FFF2-40B4-BE49-F238E27FC236}">
                    <a16:creationId xmlns:a16="http://schemas.microsoft.com/office/drawing/2014/main" id="{F6220D80-A28D-460B-A802-3B8103B0F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7">
                <a:extLst>
                  <a:ext uri="{FF2B5EF4-FFF2-40B4-BE49-F238E27FC236}">
                    <a16:creationId xmlns:a16="http://schemas.microsoft.com/office/drawing/2014/main" id="{661B17B8-B008-4195-A6F8-C38A87107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8">
                <a:extLst>
                  <a:ext uri="{FF2B5EF4-FFF2-40B4-BE49-F238E27FC236}">
                    <a16:creationId xmlns:a16="http://schemas.microsoft.com/office/drawing/2014/main" id="{26D7666C-7AA4-49D0-BEB9-6A4505243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9">
                <a:extLst>
                  <a:ext uri="{FF2B5EF4-FFF2-40B4-BE49-F238E27FC236}">
                    <a16:creationId xmlns:a16="http://schemas.microsoft.com/office/drawing/2014/main" id="{5CFB70D6-6A3A-4E48-AFD4-169D30F59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60">
                <a:extLst>
                  <a:ext uri="{FF2B5EF4-FFF2-40B4-BE49-F238E27FC236}">
                    <a16:creationId xmlns:a16="http://schemas.microsoft.com/office/drawing/2014/main" id="{F544F538-ADE7-4CE6-8EAC-52FCE1042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61">
                <a:extLst>
                  <a:ext uri="{FF2B5EF4-FFF2-40B4-BE49-F238E27FC236}">
                    <a16:creationId xmlns:a16="http://schemas.microsoft.com/office/drawing/2014/main" id="{162A500B-654D-4CF8-8E54-9651D5EF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62">
                <a:extLst>
                  <a:ext uri="{FF2B5EF4-FFF2-40B4-BE49-F238E27FC236}">
                    <a16:creationId xmlns:a16="http://schemas.microsoft.com/office/drawing/2014/main" id="{CB71D9E1-0A47-4099-8051-145E0171F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63">
                <a:extLst>
                  <a:ext uri="{FF2B5EF4-FFF2-40B4-BE49-F238E27FC236}">
                    <a16:creationId xmlns:a16="http://schemas.microsoft.com/office/drawing/2014/main" id="{371B808A-6545-4F59-A5F5-9134AB89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64">
                <a:extLst>
                  <a:ext uri="{FF2B5EF4-FFF2-40B4-BE49-F238E27FC236}">
                    <a16:creationId xmlns:a16="http://schemas.microsoft.com/office/drawing/2014/main" id="{D08BDF31-6ECD-4981-8B3C-A00942655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65">
                <a:extLst>
                  <a:ext uri="{FF2B5EF4-FFF2-40B4-BE49-F238E27FC236}">
                    <a16:creationId xmlns:a16="http://schemas.microsoft.com/office/drawing/2014/main" id="{36F948C6-055B-4469-B769-9FDE463E3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66">
                <a:extLst>
                  <a:ext uri="{FF2B5EF4-FFF2-40B4-BE49-F238E27FC236}">
                    <a16:creationId xmlns:a16="http://schemas.microsoft.com/office/drawing/2014/main" id="{E73FE5E8-18E7-4780-BBA0-946151CFE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7">
                <a:extLst>
                  <a:ext uri="{FF2B5EF4-FFF2-40B4-BE49-F238E27FC236}">
                    <a16:creationId xmlns:a16="http://schemas.microsoft.com/office/drawing/2014/main" id="{F4E7585E-DA15-49D6-82DD-57D316A1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8">
                <a:extLst>
                  <a:ext uri="{FF2B5EF4-FFF2-40B4-BE49-F238E27FC236}">
                    <a16:creationId xmlns:a16="http://schemas.microsoft.com/office/drawing/2014/main" id="{B19A9E1C-A902-4178-91BD-0621ECD4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9">
                <a:extLst>
                  <a:ext uri="{FF2B5EF4-FFF2-40B4-BE49-F238E27FC236}">
                    <a16:creationId xmlns:a16="http://schemas.microsoft.com/office/drawing/2014/main" id="{D62B163C-850C-4A7F-8D4B-9EF43582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70">
                <a:extLst>
                  <a:ext uri="{FF2B5EF4-FFF2-40B4-BE49-F238E27FC236}">
                    <a16:creationId xmlns:a16="http://schemas.microsoft.com/office/drawing/2014/main" id="{86699E61-9BA3-49A3-AB7A-AC07D0A3A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71">
                <a:extLst>
                  <a:ext uri="{FF2B5EF4-FFF2-40B4-BE49-F238E27FC236}">
                    <a16:creationId xmlns:a16="http://schemas.microsoft.com/office/drawing/2014/main" id="{465279A1-FE6B-4290-B4B9-A30B74D1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2">
                <a:extLst>
                  <a:ext uri="{FF2B5EF4-FFF2-40B4-BE49-F238E27FC236}">
                    <a16:creationId xmlns:a16="http://schemas.microsoft.com/office/drawing/2014/main" id="{47CA2725-855B-411B-970F-6443D178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3">
                <a:extLst>
                  <a:ext uri="{FF2B5EF4-FFF2-40B4-BE49-F238E27FC236}">
                    <a16:creationId xmlns:a16="http://schemas.microsoft.com/office/drawing/2014/main" id="{69462546-67CD-4B6A-8AFC-E1CE49E3D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4">
                <a:extLst>
                  <a:ext uri="{FF2B5EF4-FFF2-40B4-BE49-F238E27FC236}">
                    <a16:creationId xmlns:a16="http://schemas.microsoft.com/office/drawing/2014/main" id="{C6616C1B-839B-4D28-83E5-94645F953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75">
                <a:extLst>
                  <a:ext uri="{FF2B5EF4-FFF2-40B4-BE49-F238E27FC236}">
                    <a16:creationId xmlns:a16="http://schemas.microsoft.com/office/drawing/2014/main" id="{87DBAB7E-F85C-4941-B66E-1895A17CA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6">
                <a:extLst>
                  <a:ext uri="{FF2B5EF4-FFF2-40B4-BE49-F238E27FC236}">
                    <a16:creationId xmlns:a16="http://schemas.microsoft.com/office/drawing/2014/main" id="{6D979EF8-7BF1-453E-9CF2-70D358E31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77">
                <a:extLst>
                  <a:ext uri="{FF2B5EF4-FFF2-40B4-BE49-F238E27FC236}">
                    <a16:creationId xmlns:a16="http://schemas.microsoft.com/office/drawing/2014/main" id="{B7EF7EF9-68E3-4664-BA0C-CABF0D94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8">
                <a:extLst>
                  <a:ext uri="{FF2B5EF4-FFF2-40B4-BE49-F238E27FC236}">
                    <a16:creationId xmlns:a16="http://schemas.microsoft.com/office/drawing/2014/main" id="{A04E7752-7CE1-41FF-838C-F1C7A2708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79">
                <a:extLst>
                  <a:ext uri="{FF2B5EF4-FFF2-40B4-BE49-F238E27FC236}">
                    <a16:creationId xmlns:a16="http://schemas.microsoft.com/office/drawing/2014/main" id="{DD8712DC-3939-4887-8D6C-E5E894B2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80">
                <a:extLst>
                  <a:ext uri="{FF2B5EF4-FFF2-40B4-BE49-F238E27FC236}">
                    <a16:creationId xmlns:a16="http://schemas.microsoft.com/office/drawing/2014/main" id="{AA411BF0-39AB-4A49-B928-59F68535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81">
                <a:extLst>
                  <a:ext uri="{FF2B5EF4-FFF2-40B4-BE49-F238E27FC236}">
                    <a16:creationId xmlns:a16="http://schemas.microsoft.com/office/drawing/2014/main" id="{C6B255F4-8CD8-48DB-B706-800A1314E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Oval 82">
                <a:extLst>
                  <a:ext uri="{FF2B5EF4-FFF2-40B4-BE49-F238E27FC236}">
                    <a16:creationId xmlns:a16="http://schemas.microsoft.com/office/drawing/2014/main" id="{32AA2F7F-1A02-4230-A066-E240C3195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83">
                <a:extLst>
                  <a:ext uri="{FF2B5EF4-FFF2-40B4-BE49-F238E27FC236}">
                    <a16:creationId xmlns:a16="http://schemas.microsoft.com/office/drawing/2014/main" id="{62E2EA3D-71CE-4558-AA7A-D448559C1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84">
                <a:extLst>
                  <a:ext uri="{FF2B5EF4-FFF2-40B4-BE49-F238E27FC236}">
                    <a16:creationId xmlns:a16="http://schemas.microsoft.com/office/drawing/2014/main" id="{F19F92CD-FC8C-473F-B1C2-B3406D7D6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85">
                <a:extLst>
                  <a:ext uri="{FF2B5EF4-FFF2-40B4-BE49-F238E27FC236}">
                    <a16:creationId xmlns:a16="http://schemas.microsoft.com/office/drawing/2014/main" id="{60EC91F7-3AA0-4F3A-8FCE-73A0E2868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86">
                <a:extLst>
                  <a:ext uri="{FF2B5EF4-FFF2-40B4-BE49-F238E27FC236}">
                    <a16:creationId xmlns:a16="http://schemas.microsoft.com/office/drawing/2014/main" id="{BE4C4413-ABB6-4ACE-96E5-1A270CF3E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87">
                <a:extLst>
                  <a:ext uri="{FF2B5EF4-FFF2-40B4-BE49-F238E27FC236}">
                    <a16:creationId xmlns:a16="http://schemas.microsoft.com/office/drawing/2014/main" id="{2868B93F-3D1C-44D8-97C4-871F1253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88">
                <a:extLst>
                  <a:ext uri="{FF2B5EF4-FFF2-40B4-BE49-F238E27FC236}">
                    <a16:creationId xmlns:a16="http://schemas.microsoft.com/office/drawing/2014/main" id="{1395672D-1461-4111-BB4D-033BB783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9">
                <a:extLst>
                  <a:ext uri="{FF2B5EF4-FFF2-40B4-BE49-F238E27FC236}">
                    <a16:creationId xmlns:a16="http://schemas.microsoft.com/office/drawing/2014/main" id="{46D79271-9B55-43A6-BE59-9FE3FAAF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90">
                <a:extLst>
                  <a:ext uri="{FF2B5EF4-FFF2-40B4-BE49-F238E27FC236}">
                    <a16:creationId xmlns:a16="http://schemas.microsoft.com/office/drawing/2014/main" id="{40DA06FE-1DAE-41FD-9AFB-8616444A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1">
                <a:extLst>
                  <a:ext uri="{FF2B5EF4-FFF2-40B4-BE49-F238E27FC236}">
                    <a16:creationId xmlns:a16="http://schemas.microsoft.com/office/drawing/2014/main" id="{328F357D-9187-412A-8373-16971FEAF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2">
                <a:extLst>
                  <a:ext uri="{FF2B5EF4-FFF2-40B4-BE49-F238E27FC236}">
                    <a16:creationId xmlns:a16="http://schemas.microsoft.com/office/drawing/2014/main" id="{780D9795-5AC0-4781-A432-2C133187D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3">
                <a:extLst>
                  <a:ext uri="{FF2B5EF4-FFF2-40B4-BE49-F238E27FC236}">
                    <a16:creationId xmlns:a16="http://schemas.microsoft.com/office/drawing/2014/main" id="{214B99F6-A91F-481B-8B80-1E6ECD36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4">
                <a:extLst>
                  <a:ext uri="{FF2B5EF4-FFF2-40B4-BE49-F238E27FC236}">
                    <a16:creationId xmlns:a16="http://schemas.microsoft.com/office/drawing/2014/main" id="{678CAAB7-7000-463B-B816-ED257C06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5">
                <a:extLst>
                  <a:ext uri="{FF2B5EF4-FFF2-40B4-BE49-F238E27FC236}">
                    <a16:creationId xmlns:a16="http://schemas.microsoft.com/office/drawing/2014/main" id="{E40AB2A6-010C-4483-A62F-2CFC688FA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6">
                <a:extLst>
                  <a:ext uri="{FF2B5EF4-FFF2-40B4-BE49-F238E27FC236}">
                    <a16:creationId xmlns:a16="http://schemas.microsoft.com/office/drawing/2014/main" id="{1D7941D4-34DD-422A-B6A7-861E9CE2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97">
                <a:extLst>
                  <a:ext uri="{FF2B5EF4-FFF2-40B4-BE49-F238E27FC236}">
                    <a16:creationId xmlns:a16="http://schemas.microsoft.com/office/drawing/2014/main" id="{1BC64E63-856C-4858-AD37-E2484EBEB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98">
                <a:extLst>
                  <a:ext uri="{FF2B5EF4-FFF2-40B4-BE49-F238E27FC236}">
                    <a16:creationId xmlns:a16="http://schemas.microsoft.com/office/drawing/2014/main" id="{0C19675A-CD16-4598-AB6E-6E44B77A4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99">
                <a:extLst>
                  <a:ext uri="{FF2B5EF4-FFF2-40B4-BE49-F238E27FC236}">
                    <a16:creationId xmlns:a16="http://schemas.microsoft.com/office/drawing/2014/main" id="{12870ADA-CA51-4F8D-AE99-84D29D2D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0">
                <a:extLst>
                  <a:ext uri="{FF2B5EF4-FFF2-40B4-BE49-F238E27FC236}">
                    <a16:creationId xmlns:a16="http://schemas.microsoft.com/office/drawing/2014/main" id="{A02749DB-60F0-43F4-AFAC-EAF154950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FA6A203B-E7E7-4AEE-A0EF-F678C034F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2">
                <a:extLst>
                  <a:ext uri="{FF2B5EF4-FFF2-40B4-BE49-F238E27FC236}">
                    <a16:creationId xmlns:a16="http://schemas.microsoft.com/office/drawing/2014/main" id="{629DB5D8-1875-4D53-9B32-4EB4125F0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3">
                <a:extLst>
                  <a:ext uri="{FF2B5EF4-FFF2-40B4-BE49-F238E27FC236}">
                    <a16:creationId xmlns:a16="http://schemas.microsoft.com/office/drawing/2014/main" id="{4F42113E-56E4-41B1-B507-D3ABDB72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4">
                <a:extLst>
                  <a:ext uri="{FF2B5EF4-FFF2-40B4-BE49-F238E27FC236}">
                    <a16:creationId xmlns:a16="http://schemas.microsoft.com/office/drawing/2014/main" id="{FAAF2BFD-F78D-456C-BE99-E986A96B1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105">
                <a:extLst>
                  <a:ext uri="{FF2B5EF4-FFF2-40B4-BE49-F238E27FC236}">
                    <a16:creationId xmlns:a16="http://schemas.microsoft.com/office/drawing/2014/main" id="{FDD03F24-639E-4DB6-95E6-439BBBA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6">
                <a:extLst>
                  <a:ext uri="{FF2B5EF4-FFF2-40B4-BE49-F238E27FC236}">
                    <a16:creationId xmlns:a16="http://schemas.microsoft.com/office/drawing/2014/main" id="{E18AD389-A212-43CD-B972-BB45CB5E3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">
                <a:extLst>
                  <a:ext uri="{FF2B5EF4-FFF2-40B4-BE49-F238E27FC236}">
                    <a16:creationId xmlns:a16="http://schemas.microsoft.com/office/drawing/2014/main" id="{C7750C4D-85AF-4961-A932-8F3CC215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08">
                <a:extLst>
                  <a:ext uri="{FF2B5EF4-FFF2-40B4-BE49-F238E27FC236}">
                    <a16:creationId xmlns:a16="http://schemas.microsoft.com/office/drawing/2014/main" id="{5A410244-926D-4BD0-BBCD-2ADE7181E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09">
                <a:extLst>
                  <a:ext uri="{FF2B5EF4-FFF2-40B4-BE49-F238E27FC236}">
                    <a16:creationId xmlns:a16="http://schemas.microsoft.com/office/drawing/2014/main" id="{47F41F26-1803-46AF-9203-B6F42DD85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0">
                <a:extLst>
                  <a:ext uri="{FF2B5EF4-FFF2-40B4-BE49-F238E27FC236}">
                    <a16:creationId xmlns:a16="http://schemas.microsoft.com/office/drawing/2014/main" id="{B7D72059-F7CF-48B0-94AC-891A497A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11">
                <a:extLst>
                  <a:ext uri="{FF2B5EF4-FFF2-40B4-BE49-F238E27FC236}">
                    <a16:creationId xmlns:a16="http://schemas.microsoft.com/office/drawing/2014/main" id="{9B7EFE9F-DF12-4BD2-A277-707B564E4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2">
                <a:extLst>
                  <a:ext uri="{FF2B5EF4-FFF2-40B4-BE49-F238E27FC236}">
                    <a16:creationId xmlns:a16="http://schemas.microsoft.com/office/drawing/2014/main" id="{B658BB3C-FD68-422E-AA6A-B0AFA278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3">
                <a:extLst>
                  <a:ext uri="{FF2B5EF4-FFF2-40B4-BE49-F238E27FC236}">
                    <a16:creationId xmlns:a16="http://schemas.microsoft.com/office/drawing/2014/main" id="{2C8FF299-C7E0-44B3-A97D-5A2107ADE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4">
                <a:extLst>
                  <a:ext uri="{FF2B5EF4-FFF2-40B4-BE49-F238E27FC236}">
                    <a16:creationId xmlns:a16="http://schemas.microsoft.com/office/drawing/2014/main" id="{F5F8E5A1-7CC6-4557-ADB1-E565DCDB5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5">
                <a:extLst>
                  <a:ext uri="{FF2B5EF4-FFF2-40B4-BE49-F238E27FC236}">
                    <a16:creationId xmlns:a16="http://schemas.microsoft.com/office/drawing/2014/main" id="{17E75F82-4DBA-443D-841E-40EEAB80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6">
                <a:extLst>
                  <a:ext uri="{FF2B5EF4-FFF2-40B4-BE49-F238E27FC236}">
                    <a16:creationId xmlns:a16="http://schemas.microsoft.com/office/drawing/2014/main" id="{8A817CB4-89DF-4A1A-85FA-26A58C1A0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7">
                <a:extLst>
                  <a:ext uri="{FF2B5EF4-FFF2-40B4-BE49-F238E27FC236}">
                    <a16:creationId xmlns:a16="http://schemas.microsoft.com/office/drawing/2014/main" id="{1B978A49-B9B1-4CBC-8ED5-5FF10D90F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18">
                <a:extLst>
                  <a:ext uri="{FF2B5EF4-FFF2-40B4-BE49-F238E27FC236}">
                    <a16:creationId xmlns:a16="http://schemas.microsoft.com/office/drawing/2014/main" id="{4BCFABC2-2368-402F-97DD-616B089D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19">
                <a:extLst>
                  <a:ext uri="{FF2B5EF4-FFF2-40B4-BE49-F238E27FC236}">
                    <a16:creationId xmlns:a16="http://schemas.microsoft.com/office/drawing/2014/main" id="{1CA59BFB-DF52-4DE5-B543-C311BB8DB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0">
                <a:extLst>
                  <a:ext uri="{FF2B5EF4-FFF2-40B4-BE49-F238E27FC236}">
                    <a16:creationId xmlns:a16="http://schemas.microsoft.com/office/drawing/2014/main" id="{0D7C45EC-FEF4-4190-AA45-F8324A6A3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1">
                <a:extLst>
                  <a:ext uri="{FF2B5EF4-FFF2-40B4-BE49-F238E27FC236}">
                    <a16:creationId xmlns:a16="http://schemas.microsoft.com/office/drawing/2014/main" id="{629BB98D-4A0F-4773-8B02-D2E8785E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796C10E-B65E-4BD2-9261-6A115F2FECF9}"/>
                </a:ext>
              </a:extLst>
            </p:cNvPr>
            <p:cNvSpPr txBox="1"/>
            <p:nvPr/>
          </p:nvSpPr>
          <p:spPr>
            <a:xfrm>
              <a:off x="200326" y="2092944"/>
              <a:ext cx="848021" cy="5078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Screening day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and informed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consent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ECC40FC-22AA-4521-B4A7-47AFDE6DF7B9}"/>
                </a:ext>
              </a:extLst>
            </p:cNvPr>
            <p:cNvSpPr txBox="1"/>
            <p:nvPr/>
          </p:nvSpPr>
          <p:spPr>
            <a:xfrm>
              <a:off x="2468333" y="2092944"/>
              <a:ext cx="377010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STEP 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044DB43-0F1D-45EF-9222-658943D0A918}"/>
                </a:ext>
              </a:extLst>
            </p:cNvPr>
            <p:cNvSpPr txBox="1"/>
            <p:nvPr/>
          </p:nvSpPr>
          <p:spPr>
            <a:xfrm>
              <a:off x="6313632" y="2092944"/>
              <a:ext cx="1010729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3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249C1E6-07ED-4C9A-9D8B-811F1C73E937}"/>
                </a:ext>
              </a:extLst>
            </p:cNvPr>
            <p:cNvSpPr txBox="1"/>
            <p:nvPr/>
          </p:nvSpPr>
          <p:spPr>
            <a:xfrm>
              <a:off x="1318292" y="240745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/>
                <a:t>Every day for</a:t>
              </a:r>
              <a:br>
                <a:rPr lang="en-US" sz="900"/>
              </a:br>
              <a:r>
                <a:rPr lang="en-US" sz="900"/>
                <a:t>5 weeks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84E39C9-9BB3-44C8-90BB-F72C352D276A}"/>
                </a:ext>
              </a:extLst>
            </p:cNvPr>
            <p:cNvSpPr txBox="1"/>
            <p:nvPr/>
          </p:nvSpPr>
          <p:spPr>
            <a:xfrm>
              <a:off x="2621386" y="2674960"/>
              <a:ext cx="1096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 5 and 9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C92BB43-339F-45C2-93EF-E5CA48892168}"/>
                </a:ext>
              </a:extLst>
            </p:cNvPr>
            <p:cNvSpPr txBox="1"/>
            <p:nvPr/>
          </p:nvSpPr>
          <p:spPr>
            <a:xfrm>
              <a:off x="4379402" y="2466231"/>
              <a:ext cx="1590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Every 2 months for</a:t>
              </a:r>
              <a:br>
                <a:rPr lang="en-US" sz="1200"/>
              </a:br>
              <a:r>
                <a:rPr lang="en-US" sz="1200"/>
                <a:t>approximately 3 years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05F9666-9A7A-4A8A-B4A4-109428CAE4F6}"/>
                </a:ext>
              </a:extLst>
            </p:cNvPr>
            <p:cNvSpPr txBox="1"/>
            <p:nvPr/>
          </p:nvSpPr>
          <p:spPr>
            <a:xfrm>
              <a:off x="6420064" y="2460914"/>
              <a:ext cx="778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Every day</a:t>
              </a:r>
              <a:br>
                <a:rPr lang="en-US" sz="1200" dirty="0"/>
              </a:br>
              <a:r>
                <a:rPr lang="en-US" sz="1200" dirty="0"/>
                <a:t>for 1 year</a:t>
              </a:r>
            </a:p>
          </p:txBody>
        </p:sp>
        <p:grpSp>
          <p:nvGrpSpPr>
            <p:cNvPr id="27" name="Groupe 544">
              <a:extLst>
                <a:ext uri="{FF2B5EF4-FFF2-40B4-BE49-F238E27FC236}">
                  <a16:creationId xmlns:a16="http://schemas.microsoft.com/office/drawing/2014/main" id="{B10536EA-6525-4434-B1D8-F01CC1982C31}"/>
                </a:ext>
              </a:extLst>
            </p:cNvPr>
            <p:cNvGrpSpPr/>
            <p:nvPr/>
          </p:nvGrpSpPr>
          <p:grpSpPr>
            <a:xfrm>
              <a:off x="1387746" y="2780720"/>
              <a:ext cx="685649" cy="271840"/>
              <a:chOff x="-257192" y="1745759"/>
              <a:chExt cx="823032" cy="247153"/>
            </a:xfrm>
          </p:grpSpPr>
          <p:sp>
            <p:nvSpPr>
              <p:cNvPr id="137" name="Rectangle : avec coins arrondis en haut 161">
                <a:extLst>
                  <a:ext uri="{FF2B5EF4-FFF2-40B4-BE49-F238E27FC236}">
                    <a16:creationId xmlns:a16="http://schemas.microsoft.com/office/drawing/2014/main" id="{1A94AD2F-95AC-4485-B994-356542A23AFC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 : avec coins arrondis en haut 166">
                <a:extLst>
                  <a:ext uri="{FF2B5EF4-FFF2-40B4-BE49-F238E27FC236}">
                    <a16:creationId xmlns:a16="http://schemas.microsoft.com/office/drawing/2014/main" id="{2990FF81-BA0E-4B9B-824D-925BCB7E116F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D159D41B-42D2-4D12-AEE3-0DB1CFEE700D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679DC03-0639-45E1-A2DF-4998333EC956}"/>
                </a:ext>
              </a:extLst>
            </p:cNvPr>
            <p:cNvSpPr txBox="1"/>
            <p:nvPr/>
          </p:nvSpPr>
          <p:spPr>
            <a:xfrm>
              <a:off x="3768685" y="3504402"/>
              <a:ext cx="881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 day)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56F90742-AA31-4353-8F9C-0B22257EC269}"/>
                </a:ext>
              </a:extLst>
            </p:cNvPr>
            <p:cNvCxnSpPr/>
            <p:nvPr/>
          </p:nvCxnSpPr>
          <p:spPr bwMode="auto">
            <a:xfrm>
              <a:off x="2473412" y="283578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51C8D0D-23F1-4CCB-B001-DF6050FB86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3412" y="2922119"/>
              <a:ext cx="143784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2" name="Groupe 721">
              <a:extLst>
                <a:ext uri="{FF2B5EF4-FFF2-40B4-BE49-F238E27FC236}">
                  <a16:creationId xmlns:a16="http://schemas.microsoft.com/office/drawing/2014/main" id="{BE195C10-B40F-4CDC-AA52-FF6B8FBD105A}"/>
                </a:ext>
              </a:extLst>
            </p:cNvPr>
            <p:cNvGrpSpPr/>
            <p:nvPr/>
          </p:nvGrpSpPr>
          <p:grpSpPr>
            <a:xfrm>
              <a:off x="4393713" y="2835786"/>
              <a:ext cx="1850502" cy="172667"/>
              <a:chOff x="4232798" y="2493171"/>
              <a:chExt cx="2218625" cy="172667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E91143DC-6459-4FE3-82EE-AE161AEB1BD8}"/>
                  </a:ext>
                </a:extLst>
              </p:cNvPr>
              <p:cNvCxnSpPr/>
              <p:nvPr/>
            </p:nvCxnSpPr>
            <p:spPr bwMode="auto">
              <a:xfrm>
                <a:off x="6451423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C1F6EB1-2B51-4B8C-93E3-7FA7A3B46C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2798" y="2579504"/>
                <a:ext cx="221419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6FDA909-A1E6-4DCF-93C5-D8498E5008B8}"/>
                </a:ext>
              </a:extLst>
            </p:cNvPr>
            <p:cNvCxnSpPr/>
            <p:nvPr/>
          </p:nvCxnSpPr>
          <p:spPr bwMode="auto">
            <a:xfrm>
              <a:off x="1087006" y="3360981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933D87B-DF07-415D-9D6B-FC9DABC0412C}"/>
                </a:ext>
              </a:extLst>
            </p:cNvPr>
            <p:cNvCxnSpPr/>
            <p:nvPr/>
          </p:nvCxnSpPr>
          <p:spPr bwMode="auto">
            <a:xfrm>
              <a:off x="6243802" y="3367331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36DAAE5-7C0F-4F74-8573-FB592882D2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4306" y="3447314"/>
              <a:ext cx="275824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DD705A0-DBDF-4039-94AB-BA87AEB23F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6536" y="3447314"/>
              <a:ext cx="16619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C36FB21-5ABC-41A2-8A5A-BFAA9B9BB448}"/>
                </a:ext>
              </a:extLst>
            </p:cNvPr>
            <p:cNvCxnSpPr/>
            <p:nvPr/>
          </p:nvCxnSpPr>
          <p:spPr bwMode="auto">
            <a:xfrm>
              <a:off x="2473412" y="442870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7E5D144-0EC1-4B95-AB81-0B2FB2BB44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3412" y="4515039"/>
              <a:ext cx="153941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0" name="Groupe 719">
              <a:extLst>
                <a:ext uri="{FF2B5EF4-FFF2-40B4-BE49-F238E27FC236}">
                  <a16:creationId xmlns:a16="http://schemas.microsoft.com/office/drawing/2014/main" id="{7D3B4B85-FF9F-482E-89C1-8A6C28164AFF}"/>
                </a:ext>
              </a:extLst>
            </p:cNvPr>
            <p:cNvGrpSpPr/>
            <p:nvPr/>
          </p:nvGrpSpPr>
          <p:grpSpPr>
            <a:xfrm>
              <a:off x="4480046" y="4428706"/>
              <a:ext cx="1758395" cy="172667"/>
              <a:chOff x="4319131" y="4086091"/>
              <a:chExt cx="2132292" cy="172667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8CF35CD1-FBF2-4C2E-94BE-CB4AF5537B99}"/>
                  </a:ext>
                </a:extLst>
              </p:cNvPr>
              <p:cNvCxnSpPr/>
              <p:nvPr/>
            </p:nvCxnSpPr>
            <p:spPr bwMode="auto">
              <a:xfrm>
                <a:off x="6451423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EA9BE6AC-4F34-4750-86C0-C43E9D98B5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19131" y="4172424"/>
                <a:ext cx="212786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3F541B9-9EF9-4F16-9E8B-B210C27A65E9}"/>
                </a:ext>
              </a:extLst>
            </p:cNvPr>
            <p:cNvCxnSpPr/>
            <p:nvPr/>
          </p:nvCxnSpPr>
          <p:spPr bwMode="auto">
            <a:xfrm>
              <a:off x="1069754" y="492468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E646E03-F643-45BC-989F-9B24E58CB2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606" y="5014616"/>
              <a:ext cx="27121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08A07C0-487A-4ED0-8F32-72E66209D2CD}"/>
                </a:ext>
              </a:extLst>
            </p:cNvPr>
            <p:cNvSpPr txBox="1"/>
            <p:nvPr/>
          </p:nvSpPr>
          <p:spPr>
            <a:xfrm>
              <a:off x="3792181" y="5043237"/>
              <a:ext cx="834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(Everyday)</a:t>
              </a:r>
            </a:p>
          </p:txBody>
        </p:sp>
        <p:grpSp>
          <p:nvGrpSpPr>
            <p:cNvPr id="47" name="Groupe 574">
              <a:extLst>
                <a:ext uri="{FF2B5EF4-FFF2-40B4-BE49-F238E27FC236}">
                  <a16:creationId xmlns:a16="http://schemas.microsoft.com/office/drawing/2014/main" id="{DB6C4136-618A-4A48-AC9C-58A7314EA8AE}"/>
                </a:ext>
              </a:extLst>
            </p:cNvPr>
            <p:cNvGrpSpPr/>
            <p:nvPr/>
          </p:nvGrpSpPr>
          <p:grpSpPr>
            <a:xfrm>
              <a:off x="1387746" y="4384327"/>
              <a:ext cx="685649" cy="271840"/>
              <a:chOff x="-257192" y="1745759"/>
              <a:chExt cx="823032" cy="247153"/>
            </a:xfrm>
          </p:grpSpPr>
          <p:sp>
            <p:nvSpPr>
              <p:cNvPr id="128" name="Rectangle : avec coins arrondis en haut 219">
                <a:extLst>
                  <a:ext uri="{FF2B5EF4-FFF2-40B4-BE49-F238E27FC236}">
                    <a16:creationId xmlns:a16="http://schemas.microsoft.com/office/drawing/2014/main" id="{1DDEF461-6F50-402C-9165-46670CA3A562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 : avec coins arrondis en haut 220">
                <a:extLst>
                  <a:ext uri="{FF2B5EF4-FFF2-40B4-BE49-F238E27FC236}">
                    <a16:creationId xmlns:a16="http://schemas.microsoft.com/office/drawing/2014/main" id="{697A44C8-9601-4ADC-A325-CFED00111F48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6A6A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CE84EDAA-76E1-4E3A-9959-9DE1E1294C8E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48" name="Group 122">
              <a:extLst>
                <a:ext uri="{FF2B5EF4-FFF2-40B4-BE49-F238E27FC236}">
                  <a16:creationId xmlns:a16="http://schemas.microsoft.com/office/drawing/2014/main" id="{8328D123-2E88-463C-87F5-0DB86F58491B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3803712" y="4396086"/>
              <a:ext cx="777368" cy="135612"/>
              <a:chOff x="1352" y="2022"/>
              <a:chExt cx="2971" cy="354"/>
            </a:xfrm>
          </p:grpSpPr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A009C41E-BAD3-4475-991E-347F926AF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4">
                <a:extLst>
                  <a:ext uri="{FF2B5EF4-FFF2-40B4-BE49-F238E27FC236}">
                    <a16:creationId xmlns:a16="http://schemas.microsoft.com/office/drawing/2014/main" id="{F8D14C02-E97F-4A88-BECC-3511A2D5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C5D87BC9-FAD8-4F43-8EAC-475402320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7E5EC8B7-15C8-40BB-8203-50E80D3CA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E03069DD-D1C2-4891-BB73-7E1048E0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E7D80D1B-1866-4A6C-8CF7-A92B6A033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9">
                <a:extLst>
                  <a:ext uri="{FF2B5EF4-FFF2-40B4-BE49-F238E27FC236}">
                    <a16:creationId xmlns:a16="http://schemas.microsoft.com/office/drawing/2014/main" id="{044E4ACD-75B7-4715-8DB1-6D67E48B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0">
                <a:extLst>
                  <a:ext uri="{FF2B5EF4-FFF2-40B4-BE49-F238E27FC236}">
                    <a16:creationId xmlns:a16="http://schemas.microsoft.com/office/drawing/2014/main" id="{CE311EF9-7640-4B06-8C88-FCF07111A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1">
                <a:extLst>
                  <a:ext uri="{FF2B5EF4-FFF2-40B4-BE49-F238E27FC236}">
                    <a16:creationId xmlns:a16="http://schemas.microsoft.com/office/drawing/2014/main" id="{91065008-C294-4BA3-96D5-2C1AD7522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2">
                <a:extLst>
                  <a:ext uri="{FF2B5EF4-FFF2-40B4-BE49-F238E27FC236}">
                    <a16:creationId xmlns:a16="http://schemas.microsoft.com/office/drawing/2014/main" id="{C84678F9-8E3E-4D61-BFD7-32668A4E0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8AA2E0AD-FDB0-4661-8B11-1A2A799B3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4">
                <a:extLst>
                  <a:ext uri="{FF2B5EF4-FFF2-40B4-BE49-F238E27FC236}">
                    <a16:creationId xmlns:a16="http://schemas.microsoft.com/office/drawing/2014/main" id="{7173CCF6-F8F1-443A-A551-2121C80EC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65">
                <a:extLst>
                  <a:ext uri="{FF2B5EF4-FFF2-40B4-BE49-F238E27FC236}">
                    <a16:creationId xmlns:a16="http://schemas.microsoft.com/office/drawing/2014/main" id="{2D2D7C6B-7F6F-48C6-8E3F-936BD59F3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6">
                <a:extLst>
                  <a:ext uri="{FF2B5EF4-FFF2-40B4-BE49-F238E27FC236}">
                    <a16:creationId xmlns:a16="http://schemas.microsoft.com/office/drawing/2014/main" id="{E77F9E0C-4E2A-4164-8C83-7791AB65E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67">
                <a:extLst>
                  <a:ext uri="{FF2B5EF4-FFF2-40B4-BE49-F238E27FC236}">
                    <a16:creationId xmlns:a16="http://schemas.microsoft.com/office/drawing/2014/main" id="{257A8EC6-B1F6-4F05-9152-624FDDA8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AD7317DB-C6A0-48F2-AF13-88425440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9">
                <a:extLst>
                  <a:ext uri="{FF2B5EF4-FFF2-40B4-BE49-F238E27FC236}">
                    <a16:creationId xmlns:a16="http://schemas.microsoft.com/office/drawing/2014/main" id="{60D5771A-FE26-4C64-8367-6AAD4B8DB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0">
                <a:extLst>
                  <a:ext uri="{FF2B5EF4-FFF2-40B4-BE49-F238E27FC236}">
                    <a16:creationId xmlns:a16="http://schemas.microsoft.com/office/drawing/2014/main" id="{046A678A-E610-4A06-B825-9F3B370F5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669CD9F5-9321-4C74-BC98-D26A551C6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2">
                <a:extLst>
                  <a:ext uri="{FF2B5EF4-FFF2-40B4-BE49-F238E27FC236}">
                    <a16:creationId xmlns:a16="http://schemas.microsoft.com/office/drawing/2014/main" id="{F00C0F58-B9B0-461A-A5DB-0516AAB71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3">
                <a:extLst>
                  <a:ext uri="{FF2B5EF4-FFF2-40B4-BE49-F238E27FC236}">
                    <a16:creationId xmlns:a16="http://schemas.microsoft.com/office/drawing/2014/main" id="{79331304-64ED-4DEC-B157-93C486C50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4">
                <a:extLst>
                  <a:ext uri="{FF2B5EF4-FFF2-40B4-BE49-F238E27FC236}">
                    <a16:creationId xmlns:a16="http://schemas.microsoft.com/office/drawing/2014/main" id="{B1AD8528-28F1-48B0-9BAB-DED427F2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5">
                <a:extLst>
                  <a:ext uri="{FF2B5EF4-FFF2-40B4-BE49-F238E27FC236}">
                    <a16:creationId xmlns:a16="http://schemas.microsoft.com/office/drawing/2014/main" id="{3DDEB5C6-CFE0-497D-9F82-DCD902C8F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6">
                <a:extLst>
                  <a:ext uri="{FF2B5EF4-FFF2-40B4-BE49-F238E27FC236}">
                    <a16:creationId xmlns:a16="http://schemas.microsoft.com/office/drawing/2014/main" id="{FB71869A-BE61-4ECB-8D76-C5C3A9C2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AC8BD764-39CB-4464-BD4C-C182285AF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569419B8-A7C1-4130-AC5A-DCD51E7B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418C4BFE-A509-4102-8265-A1DE2340E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0">
                <a:extLst>
                  <a:ext uri="{FF2B5EF4-FFF2-40B4-BE49-F238E27FC236}">
                    <a16:creationId xmlns:a16="http://schemas.microsoft.com/office/drawing/2014/main" id="{3695B22C-CB37-4965-969F-81A3488B5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51583EB7-09D6-43D5-9F9A-F306F566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82">
                <a:extLst>
                  <a:ext uri="{FF2B5EF4-FFF2-40B4-BE49-F238E27FC236}">
                    <a16:creationId xmlns:a16="http://schemas.microsoft.com/office/drawing/2014/main" id="{07796F67-998E-4E4E-B108-F672D5CFF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AB9790DC-4BA3-4593-AE72-35AB91AD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4">
                <a:extLst>
                  <a:ext uri="{FF2B5EF4-FFF2-40B4-BE49-F238E27FC236}">
                    <a16:creationId xmlns:a16="http://schemas.microsoft.com/office/drawing/2014/main" id="{FAC1F0A5-87C2-4A6C-8FDA-9660413BB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5">
                <a:extLst>
                  <a:ext uri="{FF2B5EF4-FFF2-40B4-BE49-F238E27FC236}">
                    <a16:creationId xmlns:a16="http://schemas.microsoft.com/office/drawing/2014/main" id="{5EB70ED0-B6B7-438A-8941-8580FEEBC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6">
                <a:extLst>
                  <a:ext uri="{FF2B5EF4-FFF2-40B4-BE49-F238E27FC236}">
                    <a16:creationId xmlns:a16="http://schemas.microsoft.com/office/drawing/2014/main" id="{CEF1B454-3768-4180-9779-F90E7C742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7">
                <a:extLst>
                  <a:ext uri="{FF2B5EF4-FFF2-40B4-BE49-F238E27FC236}">
                    <a16:creationId xmlns:a16="http://schemas.microsoft.com/office/drawing/2014/main" id="{82B693BB-FCC1-488A-8B1D-1798C9B9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4E222B10-CA9D-46D8-A440-4B71C1B5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39BF2ECB-86D9-461D-A9D3-718A993A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87F70C48-3CF6-4919-BC96-85D964E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338182EC-A8E1-420B-BF89-87473C00D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44278443-7676-46CB-AFA4-F59B28C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CAE43BA3-26A4-4A8D-A476-61CE7B500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BF33B78E-EF04-4E6A-A1AB-5BAAF425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EDE9AD0C-0B87-424B-8BB2-3C29CE3D3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6">
                <a:extLst>
                  <a:ext uri="{FF2B5EF4-FFF2-40B4-BE49-F238E27FC236}">
                    <a16:creationId xmlns:a16="http://schemas.microsoft.com/office/drawing/2014/main" id="{93CAE0B4-5CE9-433E-BC80-DA50EC8F7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97">
                <a:extLst>
                  <a:ext uri="{FF2B5EF4-FFF2-40B4-BE49-F238E27FC236}">
                    <a16:creationId xmlns:a16="http://schemas.microsoft.com/office/drawing/2014/main" id="{A6C161F1-EA45-41CA-9A4D-171E0E9E2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6DAA264C-B208-461D-B2C2-CF11817C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1AA71D35-D319-47D8-823A-647354E6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0">
                <a:extLst>
                  <a:ext uri="{FF2B5EF4-FFF2-40B4-BE49-F238E27FC236}">
                    <a16:creationId xmlns:a16="http://schemas.microsoft.com/office/drawing/2014/main" id="{846E21C3-BA97-4FE9-B58F-A09D69657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1">
                <a:extLst>
                  <a:ext uri="{FF2B5EF4-FFF2-40B4-BE49-F238E27FC236}">
                    <a16:creationId xmlns:a16="http://schemas.microsoft.com/office/drawing/2014/main" id="{DDD9A70D-B070-4F35-8B83-F697D2E09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2">
                <a:extLst>
                  <a:ext uri="{FF2B5EF4-FFF2-40B4-BE49-F238E27FC236}">
                    <a16:creationId xmlns:a16="http://schemas.microsoft.com/office/drawing/2014/main" id="{C55FCF1D-4F74-4649-8A8D-595F6FD4F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AF25B782-CD38-46C0-B452-E87703556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FFE0BF1B-73C4-4C5D-80BF-0134CA52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6A8387F6-E265-498B-9A96-967B367CE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12FF6DB8-5087-4A25-B35D-03E503176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4D72B0C4-AF93-4B04-9150-3FD52F8E1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8">
                <a:extLst>
                  <a:ext uri="{FF2B5EF4-FFF2-40B4-BE49-F238E27FC236}">
                    <a16:creationId xmlns:a16="http://schemas.microsoft.com/office/drawing/2014/main" id="{9EF8FE0D-2ACB-4078-9FBE-F9AC232D9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">
                <a:extLst>
                  <a:ext uri="{FF2B5EF4-FFF2-40B4-BE49-F238E27FC236}">
                    <a16:creationId xmlns:a16="http://schemas.microsoft.com/office/drawing/2014/main" id="{D4516A03-D5DC-45B0-B138-0AC630A5B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0">
                <a:extLst>
                  <a:ext uri="{FF2B5EF4-FFF2-40B4-BE49-F238E27FC236}">
                    <a16:creationId xmlns:a16="http://schemas.microsoft.com/office/drawing/2014/main" id="{58EE8DF5-F346-47DF-B639-3291C5712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1">
                <a:extLst>
                  <a:ext uri="{FF2B5EF4-FFF2-40B4-BE49-F238E27FC236}">
                    <a16:creationId xmlns:a16="http://schemas.microsoft.com/office/drawing/2014/main" id="{5DA11DF0-95EA-4A72-AC21-B695CC5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2">
                <a:extLst>
                  <a:ext uri="{FF2B5EF4-FFF2-40B4-BE49-F238E27FC236}">
                    <a16:creationId xmlns:a16="http://schemas.microsoft.com/office/drawing/2014/main" id="{C6183385-F458-4AE8-B9DE-A031C1A32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BFB90BF9-99BD-4DCF-A7DE-8AA4E7922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4">
                <a:extLst>
                  <a:ext uri="{FF2B5EF4-FFF2-40B4-BE49-F238E27FC236}">
                    <a16:creationId xmlns:a16="http://schemas.microsoft.com/office/drawing/2014/main" id="{09EE2739-328D-45DA-9C42-93AF752B1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5">
                <a:extLst>
                  <a:ext uri="{FF2B5EF4-FFF2-40B4-BE49-F238E27FC236}">
                    <a16:creationId xmlns:a16="http://schemas.microsoft.com/office/drawing/2014/main" id="{6D4EFB12-FA6E-4121-AAA1-397C67360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16">
                <a:extLst>
                  <a:ext uri="{FF2B5EF4-FFF2-40B4-BE49-F238E27FC236}">
                    <a16:creationId xmlns:a16="http://schemas.microsoft.com/office/drawing/2014/main" id="{F6ABB3D1-1204-439D-AB05-596FF5AE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7">
                <a:extLst>
                  <a:ext uri="{FF2B5EF4-FFF2-40B4-BE49-F238E27FC236}">
                    <a16:creationId xmlns:a16="http://schemas.microsoft.com/office/drawing/2014/main" id="{A7E37510-8B41-4683-A450-B979CEC2A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0F9B0AF0-2F60-4686-A113-42B6111A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9">
                <a:extLst>
                  <a:ext uri="{FF2B5EF4-FFF2-40B4-BE49-F238E27FC236}">
                    <a16:creationId xmlns:a16="http://schemas.microsoft.com/office/drawing/2014/main" id="{64276667-1B82-43DA-BC72-D5E0EA10A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0">
                <a:extLst>
                  <a:ext uri="{FF2B5EF4-FFF2-40B4-BE49-F238E27FC236}">
                    <a16:creationId xmlns:a16="http://schemas.microsoft.com/office/drawing/2014/main" id="{2C4E7030-9F78-4498-8865-6752B6930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1">
                <a:extLst>
                  <a:ext uri="{FF2B5EF4-FFF2-40B4-BE49-F238E27FC236}">
                    <a16:creationId xmlns:a16="http://schemas.microsoft.com/office/drawing/2014/main" id="{0759EC6C-D929-458F-A3C2-3C855F6BB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 : coins arrondis 818">
              <a:extLst>
                <a:ext uri="{FF2B5EF4-FFF2-40B4-BE49-F238E27FC236}">
                  <a16:creationId xmlns:a16="http://schemas.microsoft.com/office/drawing/2014/main" id="{5E54AF61-5341-4ACD-932B-6A74D0169759}"/>
                </a:ext>
              </a:extLst>
            </p:cNvPr>
            <p:cNvSpPr/>
            <p:nvPr/>
          </p:nvSpPr>
          <p:spPr bwMode="auto">
            <a:xfrm rot="16200000">
              <a:off x="-98871" y="3005904"/>
              <a:ext cx="969958" cy="376946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Group 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209" name="Rectangle : coins arrondis 818">
              <a:extLst>
                <a:ext uri="{FF2B5EF4-FFF2-40B4-BE49-F238E27FC236}">
                  <a16:creationId xmlns:a16="http://schemas.microsoft.com/office/drawing/2014/main" id="{F9ED47A4-1965-40D9-B16E-71EDCF15442F}"/>
                </a:ext>
              </a:extLst>
            </p:cNvPr>
            <p:cNvSpPr/>
            <p:nvPr/>
          </p:nvSpPr>
          <p:spPr bwMode="auto">
            <a:xfrm rot="16200000">
              <a:off x="-113066" y="4407185"/>
              <a:ext cx="998347" cy="376946"/>
            </a:xfrm>
            <a:prstGeom prst="roundRect">
              <a:avLst>
                <a:gd name="adj" fmla="val 0"/>
              </a:avLst>
            </a:prstGeom>
            <a:solidFill>
              <a:srgbClr val="5B9BD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Group 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8B98B1A-EAA7-4351-AD15-2EB90E976D3D}"/>
                </a:ext>
              </a:extLst>
            </p:cNvPr>
            <p:cNvGrpSpPr/>
            <p:nvPr/>
          </p:nvGrpSpPr>
          <p:grpSpPr>
            <a:xfrm>
              <a:off x="1071500" y="5479718"/>
              <a:ext cx="5836100" cy="876135"/>
              <a:chOff x="1071500" y="5479718"/>
              <a:chExt cx="5836100" cy="876135"/>
            </a:xfrm>
          </p:grpSpPr>
          <p:grpSp>
            <p:nvGrpSpPr>
              <p:cNvPr id="541" name="Groupe 540">
                <a:extLst>
                  <a:ext uri="{FF2B5EF4-FFF2-40B4-BE49-F238E27FC236}">
                    <a16:creationId xmlns:a16="http://schemas.microsoft.com/office/drawing/2014/main" id="{3DBECCF4-B5B7-4536-9DC6-E1E177CDBDB1}"/>
                  </a:ext>
                </a:extLst>
              </p:cNvPr>
              <p:cNvGrpSpPr/>
              <p:nvPr/>
            </p:nvGrpSpPr>
            <p:grpSpPr>
              <a:xfrm>
                <a:off x="4531572" y="5520060"/>
                <a:ext cx="647934" cy="263496"/>
                <a:chOff x="247038" y="6405745"/>
                <a:chExt cx="647934" cy="263496"/>
              </a:xfrm>
            </p:grpSpPr>
            <p:sp>
              <p:nvSpPr>
                <p:cNvPr id="533" name="Rectangle : avec coins arrondis en haut 207">
                  <a:extLst>
                    <a:ext uri="{FF2B5EF4-FFF2-40B4-BE49-F238E27FC236}">
                      <a16:creationId xmlns:a16="http://schemas.microsoft.com/office/drawing/2014/main" id="{DAB9C3C7-56B9-4A7E-92B5-53CA4C3CDDDA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6" y="638402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4" name="Rectangle : avec coins arrondis en haut 208">
                  <a:extLst>
                    <a:ext uri="{FF2B5EF4-FFF2-40B4-BE49-F238E27FC236}">
                      <a16:creationId xmlns:a16="http://schemas.microsoft.com/office/drawing/2014/main" id="{5A1B0D8B-ED65-4751-B382-8944550CDD82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6384028"/>
                  <a:ext cx="239888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5" name="ZoneTexte 534">
                  <a:extLst>
                    <a:ext uri="{FF2B5EF4-FFF2-40B4-BE49-F238E27FC236}">
                      <a16:creationId xmlns:a16="http://schemas.microsoft.com/office/drawing/2014/main" id="{FAA09FA8-1837-4DD8-8379-F35A793DE241}"/>
                    </a:ext>
                  </a:extLst>
                </p:cNvPr>
                <p:cNvSpPr txBox="1"/>
                <p:nvPr/>
              </p:nvSpPr>
              <p:spPr>
                <a:xfrm>
                  <a:off x="247038" y="6415325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375" name="ZoneTexte 374">
                <a:extLst>
                  <a:ext uri="{FF2B5EF4-FFF2-40B4-BE49-F238E27FC236}">
                    <a16:creationId xmlns:a16="http://schemas.microsoft.com/office/drawing/2014/main" id="{528D97E2-A0E0-41FA-9638-69A5EB609A2B}"/>
                  </a:ext>
                </a:extLst>
              </p:cNvPr>
              <p:cNvSpPr txBox="1"/>
              <p:nvPr/>
            </p:nvSpPr>
            <p:spPr>
              <a:xfrm>
                <a:off x="1651593" y="5487107"/>
                <a:ext cx="9902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TDF/FTC pill</a:t>
                </a:r>
              </a:p>
            </p:txBody>
          </p:sp>
          <p:sp>
            <p:nvSpPr>
              <p:cNvPr id="376" name="ZoneTexte 375">
                <a:extLst>
                  <a:ext uri="{FF2B5EF4-FFF2-40B4-BE49-F238E27FC236}">
                    <a16:creationId xmlns:a16="http://schemas.microsoft.com/office/drawing/2014/main" id="{46616B6D-7788-4DB2-BA7B-5020C03619DA}"/>
                  </a:ext>
                </a:extLst>
              </p:cNvPr>
              <p:cNvSpPr txBox="1"/>
              <p:nvPr/>
            </p:nvSpPr>
            <p:spPr>
              <a:xfrm>
                <a:off x="5111339" y="5500670"/>
                <a:ext cx="179626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/>
                  <a:t>Placebo for TDF/FTC pill</a:t>
                </a:r>
              </a:p>
            </p:txBody>
          </p:sp>
          <p:sp>
            <p:nvSpPr>
              <p:cNvPr id="377" name="ZoneTexte 376">
                <a:extLst>
                  <a:ext uri="{FF2B5EF4-FFF2-40B4-BE49-F238E27FC236}">
                    <a16:creationId xmlns:a16="http://schemas.microsoft.com/office/drawing/2014/main" id="{DAD44332-E899-4D98-A304-07D07949F753}"/>
                  </a:ext>
                </a:extLst>
              </p:cNvPr>
              <p:cNvSpPr txBox="1"/>
              <p:nvPr/>
            </p:nvSpPr>
            <p:spPr>
              <a:xfrm>
                <a:off x="1669647" y="5851279"/>
                <a:ext cx="70243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pill</a:t>
                </a:r>
              </a:p>
            </p:txBody>
          </p:sp>
          <p:sp>
            <p:nvSpPr>
              <p:cNvPr id="378" name="ZoneTexte 377">
                <a:extLst>
                  <a:ext uri="{FF2B5EF4-FFF2-40B4-BE49-F238E27FC236}">
                    <a16:creationId xmlns:a16="http://schemas.microsoft.com/office/drawing/2014/main" id="{E2C27C75-895C-49CD-AF42-B4B625F3B47F}"/>
                  </a:ext>
                </a:extLst>
              </p:cNvPr>
              <p:cNvSpPr txBox="1"/>
              <p:nvPr/>
            </p:nvSpPr>
            <p:spPr>
              <a:xfrm>
                <a:off x="5111339" y="5837693"/>
                <a:ext cx="1508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 CAB pill</a:t>
                </a:r>
              </a:p>
            </p:txBody>
          </p:sp>
          <p:sp>
            <p:nvSpPr>
              <p:cNvPr id="379" name="ZoneTexte 378">
                <a:extLst>
                  <a:ext uri="{FF2B5EF4-FFF2-40B4-BE49-F238E27FC236}">
                    <a16:creationId xmlns:a16="http://schemas.microsoft.com/office/drawing/2014/main" id="{028B1DE3-EAC1-46FF-A183-D9CE0326D8D2}"/>
                  </a:ext>
                </a:extLst>
              </p:cNvPr>
              <p:cNvSpPr txBox="1"/>
              <p:nvPr/>
            </p:nvSpPr>
            <p:spPr>
              <a:xfrm>
                <a:off x="3345782" y="5479718"/>
                <a:ext cx="11288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injection </a:t>
                </a:r>
              </a:p>
            </p:txBody>
          </p:sp>
          <p:sp>
            <p:nvSpPr>
              <p:cNvPr id="380" name="ZoneTexte 379">
                <a:extLst>
                  <a:ext uri="{FF2B5EF4-FFF2-40B4-BE49-F238E27FC236}">
                    <a16:creationId xmlns:a16="http://schemas.microsoft.com/office/drawing/2014/main" id="{8FCD3D12-7A6B-49A0-849A-0CD4A4210EE8}"/>
                  </a:ext>
                </a:extLst>
              </p:cNvPr>
              <p:cNvSpPr txBox="1"/>
              <p:nvPr/>
            </p:nvSpPr>
            <p:spPr>
              <a:xfrm>
                <a:off x="3389233" y="5863410"/>
                <a:ext cx="10903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</a:t>
                </a:r>
                <a:br>
                  <a:rPr lang="en-US" sz="1300" dirty="0"/>
                </a:br>
                <a:r>
                  <a:rPr lang="en-US" sz="1300" dirty="0"/>
                  <a:t>CAB injection</a:t>
                </a:r>
              </a:p>
            </p:txBody>
          </p:sp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70367F69-D72E-4D97-9B80-FBE723F6E91A}"/>
                  </a:ext>
                </a:extLst>
              </p:cNvPr>
              <p:cNvGrpSpPr/>
              <p:nvPr/>
            </p:nvGrpSpPr>
            <p:grpSpPr>
              <a:xfrm>
                <a:off x="1071500" y="5501602"/>
                <a:ext cx="647934" cy="256263"/>
                <a:chOff x="247036" y="5758536"/>
                <a:chExt cx="647934" cy="256263"/>
              </a:xfrm>
            </p:grpSpPr>
            <p:sp>
              <p:nvSpPr>
                <p:cNvPr id="530" name="Rectangle : avec coins arrondis en haut 211">
                  <a:extLst>
                    <a:ext uri="{FF2B5EF4-FFF2-40B4-BE49-F238E27FC236}">
                      <a16:creationId xmlns:a16="http://schemas.microsoft.com/office/drawing/2014/main" id="{F01C0669-1F88-4E3E-B534-FCCA7A63BC52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3" y="5736820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1" name="Rectangle : avec coins arrondis en haut 212">
                  <a:extLst>
                    <a:ext uri="{FF2B5EF4-FFF2-40B4-BE49-F238E27FC236}">
                      <a16:creationId xmlns:a16="http://schemas.microsoft.com/office/drawing/2014/main" id="{B6D63852-FE37-425A-A016-667574DC1DE5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18" y="5736819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2" name="ZoneTexte 531">
                  <a:extLst>
                    <a:ext uri="{FF2B5EF4-FFF2-40B4-BE49-F238E27FC236}">
                      <a16:creationId xmlns:a16="http://schemas.microsoft.com/office/drawing/2014/main" id="{9F3FFA8C-9A44-452F-932B-F545C5AD66E7}"/>
                    </a:ext>
                  </a:extLst>
                </p:cNvPr>
                <p:cNvSpPr txBox="1"/>
                <p:nvPr/>
              </p:nvSpPr>
              <p:spPr>
                <a:xfrm>
                  <a:off x="247036" y="5760883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540" name="Groupe 539">
                <a:extLst>
                  <a:ext uri="{FF2B5EF4-FFF2-40B4-BE49-F238E27FC236}">
                    <a16:creationId xmlns:a16="http://schemas.microsoft.com/office/drawing/2014/main" id="{2AD53BC7-B9DE-400F-997C-FC55A5FEEE86}"/>
                  </a:ext>
                </a:extLst>
              </p:cNvPr>
              <p:cNvGrpSpPr/>
              <p:nvPr/>
            </p:nvGrpSpPr>
            <p:grpSpPr>
              <a:xfrm>
                <a:off x="4562348" y="5845959"/>
                <a:ext cx="566652" cy="254796"/>
                <a:chOff x="287679" y="5109995"/>
                <a:chExt cx="566652" cy="254796"/>
              </a:xfrm>
            </p:grpSpPr>
            <p:sp>
              <p:nvSpPr>
                <p:cNvPr id="527" name="Rectangle : avec coins arrondis en haut 176">
                  <a:extLst>
                    <a:ext uri="{FF2B5EF4-FFF2-40B4-BE49-F238E27FC236}">
                      <a16:creationId xmlns:a16="http://schemas.microsoft.com/office/drawing/2014/main" id="{73A5F411-4A41-4A8D-A3D6-98445E913710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5103183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8" name="Rectangle : avec coins arrondis en haut 177">
                  <a:extLst>
                    <a:ext uri="{FF2B5EF4-FFF2-40B4-BE49-F238E27FC236}">
                      <a16:creationId xmlns:a16="http://schemas.microsoft.com/office/drawing/2014/main" id="{43B83FB2-8346-4374-A024-5498C86C9EA3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5103182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9" name="ZoneTexte 528">
                  <a:extLst>
                    <a:ext uri="{FF2B5EF4-FFF2-40B4-BE49-F238E27FC236}">
                      <a16:creationId xmlns:a16="http://schemas.microsoft.com/office/drawing/2014/main" id="{37B39492-FD8E-4EBE-8538-BCFA832BC18A}"/>
                    </a:ext>
                  </a:extLst>
                </p:cNvPr>
                <p:cNvSpPr txBox="1"/>
                <p:nvPr/>
              </p:nvSpPr>
              <p:spPr>
                <a:xfrm>
                  <a:off x="366462" y="5109995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539" name="Groupe 538">
                <a:extLst>
                  <a:ext uri="{FF2B5EF4-FFF2-40B4-BE49-F238E27FC236}">
                    <a16:creationId xmlns:a16="http://schemas.microsoft.com/office/drawing/2014/main" id="{FCDEF62C-B7C7-485E-8647-2B47BA6177E9}"/>
                  </a:ext>
                </a:extLst>
              </p:cNvPr>
              <p:cNvGrpSpPr/>
              <p:nvPr/>
            </p:nvGrpSpPr>
            <p:grpSpPr>
              <a:xfrm>
                <a:off x="1117497" y="5842405"/>
                <a:ext cx="566652" cy="254796"/>
                <a:chOff x="287679" y="4771699"/>
                <a:chExt cx="566652" cy="254796"/>
              </a:xfrm>
            </p:grpSpPr>
            <p:sp>
              <p:nvSpPr>
                <p:cNvPr id="524" name="Rectangle : avec coins arrondis en haut 223">
                  <a:extLst>
                    <a:ext uri="{FF2B5EF4-FFF2-40B4-BE49-F238E27FC236}">
                      <a16:creationId xmlns:a16="http://schemas.microsoft.com/office/drawing/2014/main" id="{D95A2E05-79B3-4A64-85C0-DF7CCEF478EF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476488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5" name="Rectangle : avec coins arrondis en haut 224">
                  <a:extLst>
                    <a:ext uri="{FF2B5EF4-FFF2-40B4-BE49-F238E27FC236}">
                      <a16:creationId xmlns:a16="http://schemas.microsoft.com/office/drawing/2014/main" id="{303F5403-4671-44DE-BB79-DBE0150EA832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4764886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6" name="ZoneTexte 525">
                  <a:extLst>
                    <a:ext uri="{FF2B5EF4-FFF2-40B4-BE49-F238E27FC236}">
                      <a16:creationId xmlns:a16="http://schemas.microsoft.com/office/drawing/2014/main" id="{104B8C11-18DB-41A0-8D10-F7114D048FCF}"/>
                    </a:ext>
                  </a:extLst>
                </p:cNvPr>
                <p:cNvSpPr txBox="1"/>
                <p:nvPr/>
              </p:nvSpPr>
              <p:spPr>
                <a:xfrm>
                  <a:off x="366462" y="4771699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536" name="Groupe 535">
                <a:extLst>
                  <a:ext uri="{FF2B5EF4-FFF2-40B4-BE49-F238E27FC236}">
                    <a16:creationId xmlns:a16="http://schemas.microsoft.com/office/drawing/2014/main" id="{BC3B12E3-27E3-46D2-9071-C44B0C557D3D}"/>
                  </a:ext>
                </a:extLst>
              </p:cNvPr>
              <p:cNvGrpSpPr/>
              <p:nvPr/>
            </p:nvGrpSpPr>
            <p:grpSpPr>
              <a:xfrm>
                <a:off x="2681585" y="5561192"/>
                <a:ext cx="642452" cy="123283"/>
                <a:chOff x="144354" y="5504359"/>
                <a:chExt cx="642452" cy="123283"/>
              </a:xfrm>
            </p:grpSpPr>
            <p:sp>
              <p:nvSpPr>
                <p:cNvPr id="455" name="Freeform 53">
                  <a:extLst>
                    <a:ext uri="{FF2B5EF4-FFF2-40B4-BE49-F238E27FC236}">
                      <a16:creationId xmlns:a16="http://schemas.microsoft.com/office/drawing/2014/main" id="{D21C9A7A-8A5F-4899-9146-03E3E54F82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47404" y="5504359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54">
                  <a:extLst>
                    <a:ext uri="{FF2B5EF4-FFF2-40B4-BE49-F238E27FC236}">
                      <a16:creationId xmlns:a16="http://schemas.microsoft.com/office/drawing/2014/main" id="{87F9BA8E-7960-44F7-AB92-03D130317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170D4DCE-EBD3-4EF8-9881-17411A9F8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7984" y="5504359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56">
                  <a:extLst>
                    <a:ext uri="{FF2B5EF4-FFF2-40B4-BE49-F238E27FC236}">
                      <a16:creationId xmlns:a16="http://schemas.microsoft.com/office/drawing/2014/main" id="{BBB9E2C3-B87E-4C15-9F3D-67B3C41F2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811" y="5523165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57">
                  <a:extLst>
                    <a:ext uri="{FF2B5EF4-FFF2-40B4-BE49-F238E27FC236}">
                      <a16:creationId xmlns:a16="http://schemas.microsoft.com/office/drawing/2014/main" id="{27A1A26C-E5F3-46D0-A9EB-1981CEDFA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446" y="5523165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58">
                  <a:extLst>
                    <a:ext uri="{FF2B5EF4-FFF2-40B4-BE49-F238E27FC236}">
                      <a16:creationId xmlns:a16="http://schemas.microsoft.com/office/drawing/2014/main" id="{48C77741-6835-4CF9-9BDB-99F92B12F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472" y="5524210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59">
                  <a:extLst>
                    <a:ext uri="{FF2B5EF4-FFF2-40B4-BE49-F238E27FC236}">
                      <a16:creationId xmlns:a16="http://schemas.microsoft.com/office/drawing/2014/main" id="{F2916F7B-D367-4CAB-B561-EB8CB2FD1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0583" y="5547195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60">
                  <a:extLst>
                    <a:ext uri="{FF2B5EF4-FFF2-40B4-BE49-F238E27FC236}">
                      <a16:creationId xmlns:a16="http://schemas.microsoft.com/office/drawing/2014/main" id="{F2045A4E-86F7-4514-A4D7-648A8F315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61">
                  <a:extLst>
                    <a:ext uri="{FF2B5EF4-FFF2-40B4-BE49-F238E27FC236}">
                      <a16:creationId xmlns:a16="http://schemas.microsoft.com/office/drawing/2014/main" id="{D2224D8A-7890-41CE-99F2-2CBDF06CA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3399" y="5564956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62">
                  <a:extLst>
                    <a:ext uri="{FF2B5EF4-FFF2-40B4-BE49-F238E27FC236}">
                      <a16:creationId xmlns:a16="http://schemas.microsoft.com/office/drawing/2014/main" id="{FB050A05-2CA4-4CDF-A600-E2674DC9B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7508" y="5578538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63">
                  <a:extLst>
                    <a:ext uri="{FF2B5EF4-FFF2-40B4-BE49-F238E27FC236}">
                      <a16:creationId xmlns:a16="http://schemas.microsoft.com/office/drawing/2014/main" id="{72CB3796-56A7-4458-B996-3AE430D5B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64">
                  <a:extLst>
                    <a:ext uri="{FF2B5EF4-FFF2-40B4-BE49-F238E27FC236}">
                      <a16:creationId xmlns:a16="http://schemas.microsoft.com/office/drawing/2014/main" id="{A719E837-8D90-415E-B4E7-529CCAFE1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23165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65">
                  <a:extLst>
                    <a:ext uri="{FF2B5EF4-FFF2-40B4-BE49-F238E27FC236}">
                      <a16:creationId xmlns:a16="http://schemas.microsoft.com/office/drawing/2014/main" id="{2F0E0A5E-EDE8-46B0-B33A-84347EA50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6854" y="5548239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66">
                  <a:extLst>
                    <a:ext uri="{FF2B5EF4-FFF2-40B4-BE49-F238E27FC236}">
                      <a16:creationId xmlns:a16="http://schemas.microsoft.com/office/drawing/2014/main" id="{415FE2D0-0C3F-4224-B059-C62B77322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67">
                  <a:extLst>
                    <a:ext uri="{FF2B5EF4-FFF2-40B4-BE49-F238E27FC236}">
                      <a16:creationId xmlns:a16="http://schemas.microsoft.com/office/drawing/2014/main" id="{32F64571-88B5-40BF-9F6D-7EAC6A978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73314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68">
                  <a:extLst>
                    <a:ext uri="{FF2B5EF4-FFF2-40B4-BE49-F238E27FC236}">
                      <a16:creationId xmlns:a16="http://schemas.microsoft.com/office/drawing/2014/main" id="{03866289-B821-4437-B5ED-70BD2A2FC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0372" y="5585851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69">
                  <a:extLst>
                    <a:ext uri="{FF2B5EF4-FFF2-40B4-BE49-F238E27FC236}">
                      <a16:creationId xmlns:a16="http://schemas.microsoft.com/office/drawing/2014/main" id="{266A1909-7F10-4323-9A34-3F481BE6D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64956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70">
                  <a:extLst>
                    <a:ext uri="{FF2B5EF4-FFF2-40B4-BE49-F238E27FC236}">
                      <a16:creationId xmlns:a16="http://schemas.microsoft.com/office/drawing/2014/main" id="{5A3CA082-CDBA-4BF1-9DF8-EFF9B26A5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78538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71">
                  <a:extLst>
                    <a:ext uri="{FF2B5EF4-FFF2-40B4-BE49-F238E27FC236}">
                      <a16:creationId xmlns:a16="http://schemas.microsoft.com/office/drawing/2014/main" id="{C3639A75-3A78-4CA3-93AB-9E8EC40DF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0363" y="5594209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72">
                  <a:extLst>
                    <a:ext uri="{FF2B5EF4-FFF2-40B4-BE49-F238E27FC236}">
                      <a16:creationId xmlns:a16="http://schemas.microsoft.com/office/drawing/2014/main" id="{6100EA42-267C-44C7-923B-5D47AB8AF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69135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73">
                  <a:extLst>
                    <a:ext uri="{FF2B5EF4-FFF2-40B4-BE49-F238E27FC236}">
                      <a16:creationId xmlns:a16="http://schemas.microsoft.com/office/drawing/2014/main" id="{EED781D3-BE4E-495E-9FB9-1FC30A4D0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75403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74">
                  <a:extLst>
                    <a:ext uri="{FF2B5EF4-FFF2-40B4-BE49-F238E27FC236}">
                      <a16:creationId xmlns:a16="http://schemas.microsoft.com/office/drawing/2014/main" id="{5560864C-392D-4FF6-8CE7-6798A7BBB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5419" y="5600478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75">
                  <a:extLst>
                    <a:ext uri="{FF2B5EF4-FFF2-40B4-BE49-F238E27FC236}">
                      <a16:creationId xmlns:a16="http://schemas.microsoft.com/office/drawing/2014/main" id="{D17849B2-3093-43FA-81DC-A678FEE4B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59732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76">
                  <a:extLst>
                    <a:ext uri="{FF2B5EF4-FFF2-40B4-BE49-F238E27FC236}">
                      <a16:creationId xmlns:a16="http://schemas.microsoft.com/office/drawing/2014/main" id="{6411A86B-4A23-4203-B886-F9E96EAD6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1881" y="5562866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77">
                  <a:extLst>
                    <a:ext uri="{FF2B5EF4-FFF2-40B4-BE49-F238E27FC236}">
                      <a16:creationId xmlns:a16="http://schemas.microsoft.com/office/drawing/2014/main" id="{EB967EB3-9E6A-4AA0-817B-0AE225AD6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2750" y="5535702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78">
                  <a:extLst>
                    <a:ext uri="{FF2B5EF4-FFF2-40B4-BE49-F238E27FC236}">
                      <a16:creationId xmlns:a16="http://schemas.microsoft.com/office/drawing/2014/main" id="{C8886007-D939-400F-8739-B5C8E97F7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2309" y="5507493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79">
                  <a:extLst>
                    <a:ext uri="{FF2B5EF4-FFF2-40B4-BE49-F238E27FC236}">
                      <a16:creationId xmlns:a16="http://schemas.microsoft.com/office/drawing/2014/main" id="{FBEF8C60-1535-4AE6-B6E9-B05BE3C95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0542" y="5523165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80">
                  <a:extLst>
                    <a:ext uri="{FF2B5EF4-FFF2-40B4-BE49-F238E27FC236}">
                      <a16:creationId xmlns:a16="http://schemas.microsoft.com/office/drawing/2014/main" id="{A3664996-B185-4262-96B7-A995878EF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25254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81">
                  <a:extLst>
                    <a:ext uri="{FF2B5EF4-FFF2-40B4-BE49-F238E27FC236}">
                      <a16:creationId xmlns:a16="http://schemas.microsoft.com/office/drawing/2014/main" id="{33692267-A775-457F-9D42-B01241743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95254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Oval 82">
                  <a:extLst>
                    <a:ext uri="{FF2B5EF4-FFF2-40B4-BE49-F238E27FC236}">
                      <a16:creationId xmlns:a16="http://schemas.microsoft.com/office/drawing/2014/main" id="{D409282D-44F7-41E6-AC34-6DD6DE8A7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62541" y="5556598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83">
                  <a:extLst>
                    <a:ext uri="{FF2B5EF4-FFF2-40B4-BE49-F238E27FC236}">
                      <a16:creationId xmlns:a16="http://schemas.microsoft.com/office/drawing/2014/main" id="{67F6B927-63C8-40C0-9547-868DAC056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04359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84">
                  <a:extLst>
                    <a:ext uri="{FF2B5EF4-FFF2-40B4-BE49-F238E27FC236}">
                      <a16:creationId xmlns:a16="http://schemas.microsoft.com/office/drawing/2014/main" id="{99C0F4B4-9A34-4A88-A15D-69FAFF1B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85">
                  <a:extLst>
                    <a:ext uri="{FF2B5EF4-FFF2-40B4-BE49-F238E27FC236}">
                      <a16:creationId xmlns:a16="http://schemas.microsoft.com/office/drawing/2014/main" id="{CAF03B27-101D-40C1-AF66-B5C9FE2CE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86">
                  <a:extLst>
                    <a:ext uri="{FF2B5EF4-FFF2-40B4-BE49-F238E27FC236}">
                      <a16:creationId xmlns:a16="http://schemas.microsoft.com/office/drawing/2014/main" id="{DCA169D2-95DB-46DB-83BF-A1625A5EA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87">
                  <a:extLst>
                    <a:ext uri="{FF2B5EF4-FFF2-40B4-BE49-F238E27FC236}">
                      <a16:creationId xmlns:a16="http://schemas.microsoft.com/office/drawing/2014/main" id="{F6B80F7B-85E6-41B0-A3F9-0DA528A98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902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88">
                  <a:extLst>
                    <a:ext uri="{FF2B5EF4-FFF2-40B4-BE49-F238E27FC236}">
                      <a16:creationId xmlns:a16="http://schemas.microsoft.com/office/drawing/2014/main" id="{BDFFBE77-E4A1-43AC-9335-3A768BD4F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58143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89">
                  <a:extLst>
                    <a:ext uri="{FF2B5EF4-FFF2-40B4-BE49-F238E27FC236}">
                      <a16:creationId xmlns:a16="http://schemas.microsoft.com/office/drawing/2014/main" id="{4A78E3F4-1E3A-4E2C-9C09-B65BA182C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3738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90">
                  <a:extLst>
                    <a:ext uri="{FF2B5EF4-FFF2-40B4-BE49-F238E27FC236}">
                      <a16:creationId xmlns:a16="http://schemas.microsoft.com/office/drawing/2014/main" id="{CB0AE916-7499-475B-8E3C-5D3BD1A5D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16624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91">
                  <a:extLst>
                    <a:ext uri="{FF2B5EF4-FFF2-40B4-BE49-F238E27FC236}">
                      <a16:creationId xmlns:a16="http://schemas.microsoft.com/office/drawing/2014/main" id="{39A0B243-1FCD-44BB-9A04-97E11EF7A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96514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92">
                  <a:extLst>
                    <a:ext uri="{FF2B5EF4-FFF2-40B4-BE49-F238E27FC236}">
                      <a16:creationId xmlns:a16="http://schemas.microsoft.com/office/drawing/2014/main" id="{67F82E83-2A39-4B2F-9C11-345EE2AA1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7597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93">
                  <a:extLst>
                    <a:ext uri="{FF2B5EF4-FFF2-40B4-BE49-F238E27FC236}">
                      <a16:creationId xmlns:a16="http://schemas.microsoft.com/office/drawing/2014/main" id="{A8D81DF4-0C9D-4031-A577-187950F4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5521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94">
                  <a:extLst>
                    <a:ext uri="{FF2B5EF4-FFF2-40B4-BE49-F238E27FC236}">
                      <a16:creationId xmlns:a16="http://schemas.microsoft.com/office/drawing/2014/main" id="{6411D850-C0A4-4FBC-9258-3A74EC07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35101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95">
                  <a:extLst>
                    <a:ext uri="{FF2B5EF4-FFF2-40B4-BE49-F238E27FC236}">
                      <a16:creationId xmlns:a16="http://schemas.microsoft.com/office/drawing/2014/main" id="{41CF3337-0972-40C9-B162-D3A052773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1434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96">
                  <a:extLst>
                    <a:ext uri="{FF2B5EF4-FFF2-40B4-BE49-F238E27FC236}">
                      <a16:creationId xmlns:a16="http://schemas.microsoft.com/office/drawing/2014/main" id="{C4523448-D150-44A9-9DB8-1F0B70B67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232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97">
                  <a:extLst>
                    <a:ext uri="{FF2B5EF4-FFF2-40B4-BE49-F238E27FC236}">
                      <a16:creationId xmlns:a16="http://schemas.microsoft.com/office/drawing/2014/main" id="{0F5984F6-FCC6-469B-8D57-BAD02EA95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347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98">
                  <a:extLst>
                    <a:ext uri="{FF2B5EF4-FFF2-40B4-BE49-F238E27FC236}">
                      <a16:creationId xmlns:a16="http://schemas.microsoft.com/office/drawing/2014/main" id="{CE09822B-4027-46F9-AAC7-F2BD81C4F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390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99">
                  <a:extLst>
                    <a:ext uri="{FF2B5EF4-FFF2-40B4-BE49-F238E27FC236}">
                      <a16:creationId xmlns:a16="http://schemas.microsoft.com/office/drawing/2014/main" id="{E8F3E602-0DF0-446F-BE8F-024EAD9E6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13142" y="5567045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100">
                  <a:extLst>
                    <a:ext uri="{FF2B5EF4-FFF2-40B4-BE49-F238E27FC236}">
                      <a16:creationId xmlns:a16="http://schemas.microsoft.com/office/drawing/2014/main" id="{B849BE64-FDB7-4067-9946-411423C8C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93680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01">
                  <a:extLst>
                    <a:ext uri="{FF2B5EF4-FFF2-40B4-BE49-F238E27FC236}">
                      <a16:creationId xmlns:a16="http://schemas.microsoft.com/office/drawing/2014/main" id="{5151D281-4B5C-48DF-BAED-D9FE60395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2921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102">
                  <a:extLst>
                    <a:ext uri="{FF2B5EF4-FFF2-40B4-BE49-F238E27FC236}">
                      <a16:creationId xmlns:a16="http://schemas.microsoft.com/office/drawing/2014/main" id="{3F846525-C114-4D06-972C-C9DCC14A9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741" y="5569135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103">
                  <a:extLst>
                    <a:ext uri="{FF2B5EF4-FFF2-40B4-BE49-F238E27FC236}">
                      <a16:creationId xmlns:a16="http://schemas.microsoft.com/office/drawing/2014/main" id="{56B2D746-D28F-427F-A630-6F98B7955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104">
                  <a:extLst>
                    <a:ext uri="{FF2B5EF4-FFF2-40B4-BE49-F238E27FC236}">
                      <a16:creationId xmlns:a16="http://schemas.microsoft.com/office/drawing/2014/main" id="{D16319D2-BF6D-42E6-9B7B-CDA7D267A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Rectangle 105">
                  <a:extLst>
                    <a:ext uri="{FF2B5EF4-FFF2-40B4-BE49-F238E27FC236}">
                      <a16:creationId xmlns:a16="http://schemas.microsoft.com/office/drawing/2014/main" id="{99EB995E-34E0-495A-A64F-FC6DE476D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9012" y="5564956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106">
                  <a:extLst>
                    <a:ext uri="{FF2B5EF4-FFF2-40B4-BE49-F238E27FC236}">
                      <a16:creationId xmlns:a16="http://schemas.microsoft.com/office/drawing/2014/main" id="{618F49D9-53C9-4852-9FE4-101F08D33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107">
                  <a:extLst>
                    <a:ext uri="{FF2B5EF4-FFF2-40B4-BE49-F238E27FC236}">
                      <a16:creationId xmlns:a16="http://schemas.microsoft.com/office/drawing/2014/main" id="{A135C8CC-A969-4233-B78F-9B27AA5D4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3190" y="5523165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108">
                  <a:extLst>
                    <a:ext uri="{FF2B5EF4-FFF2-40B4-BE49-F238E27FC236}">
                      <a16:creationId xmlns:a16="http://schemas.microsoft.com/office/drawing/2014/main" id="{CACB9AA2-4348-4E32-8A98-F0590D936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99012" y="556774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109">
                  <a:extLst>
                    <a:ext uri="{FF2B5EF4-FFF2-40B4-BE49-F238E27FC236}">
                      <a16:creationId xmlns:a16="http://schemas.microsoft.com/office/drawing/2014/main" id="{C96FB813-8C1A-4216-9F66-C9B83208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9012" y="556460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110">
                  <a:extLst>
                    <a:ext uri="{FF2B5EF4-FFF2-40B4-BE49-F238E27FC236}">
                      <a16:creationId xmlns:a16="http://schemas.microsoft.com/office/drawing/2014/main" id="{DDD53159-2A05-4B05-A7B5-2C8EE2D34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32568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111">
                  <a:extLst>
                    <a:ext uri="{FF2B5EF4-FFF2-40B4-BE49-F238E27FC236}">
                      <a16:creationId xmlns:a16="http://schemas.microsoft.com/office/drawing/2014/main" id="{3FD2259E-2E50-40CC-92E8-9FE2BCB4E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70180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112">
                  <a:extLst>
                    <a:ext uri="{FF2B5EF4-FFF2-40B4-BE49-F238E27FC236}">
                      <a16:creationId xmlns:a16="http://schemas.microsoft.com/office/drawing/2014/main" id="{5E16477B-9B7A-4CDF-B406-BA3CC3A1E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06797" y="5581672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113">
                  <a:extLst>
                    <a:ext uri="{FF2B5EF4-FFF2-40B4-BE49-F238E27FC236}">
                      <a16:creationId xmlns:a16="http://schemas.microsoft.com/office/drawing/2014/main" id="{AB1A8159-7299-45DB-97CC-1C7E65A93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3611" y="5549284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114">
                  <a:extLst>
                    <a:ext uri="{FF2B5EF4-FFF2-40B4-BE49-F238E27FC236}">
                      <a16:creationId xmlns:a16="http://schemas.microsoft.com/office/drawing/2014/main" id="{CE4CF924-4BFF-4BF8-9C7D-A8745800F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115">
                  <a:extLst>
                    <a:ext uri="{FF2B5EF4-FFF2-40B4-BE49-F238E27FC236}">
                      <a16:creationId xmlns:a16="http://schemas.microsoft.com/office/drawing/2014/main" id="{A9FAA554-CF4E-4149-944E-969117E3F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44354" y="5577493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116">
                  <a:extLst>
                    <a:ext uri="{FF2B5EF4-FFF2-40B4-BE49-F238E27FC236}">
                      <a16:creationId xmlns:a16="http://schemas.microsoft.com/office/drawing/2014/main" id="{23C990D6-0211-4FFE-9750-B42CA763B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8053" y="5574359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117">
                  <a:extLst>
                    <a:ext uri="{FF2B5EF4-FFF2-40B4-BE49-F238E27FC236}">
                      <a16:creationId xmlns:a16="http://schemas.microsoft.com/office/drawing/2014/main" id="{122C39EB-B9AA-4D60-8A32-9078228FD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118">
                  <a:extLst>
                    <a:ext uri="{FF2B5EF4-FFF2-40B4-BE49-F238E27FC236}">
                      <a16:creationId xmlns:a16="http://schemas.microsoft.com/office/drawing/2014/main" id="{4718BC9C-FED8-4CE2-9CB6-048EE7C27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432" y="5568090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119">
                  <a:extLst>
                    <a:ext uri="{FF2B5EF4-FFF2-40B4-BE49-F238E27FC236}">
                      <a16:creationId xmlns:a16="http://schemas.microsoft.com/office/drawing/2014/main" id="{AF98D481-2C69-4633-850D-7EB7C2545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8826" y="5587941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120">
                  <a:extLst>
                    <a:ext uri="{FF2B5EF4-FFF2-40B4-BE49-F238E27FC236}">
                      <a16:creationId xmlns:a16="http://schemas.microsoft.com/office/drawing/2014/main" id="{BB6262FC-39AC-438D-B6F8-0038711AC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0445" y="5590030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121">
                  <a:extLst>
                    <a:ext uri="{FF2B5EF4-FFF2-40B4-BE49-F238E27FC236}">
                      <a16:creationId xmlns:a16="http://schemas.microsoft.com/office/drawing/2014/main" id="{073758B3-76BB-4BA2-ACF1-1E1AB3DEE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6500" y="5582717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" name="Groupe 536">
                <a:extLst>
                  <a:ext uri="{FF2B5EF4-FFF2-40B4-BE49-F238E27FC236}">
                    <a16:creationId xmlns:a16="http://schemas.microsoft.com/office/drawing/2014/main" id="{1265C21D-93FF-4CF6-B30D-9A1C29C9073A}"/>
                  </a:ext>
                </a:extLst>
              </p:cNvPr>
              <p:cNvGrpSpPr/>
              <p:nvPr/>
            </p:nvGrpSpPr>
            <p:grpSpPr>
              <a:xfrm>
                <a:off x="2681138" y="5963587"/>
                <a:ext cx="642452" cy="123283"/>
                <a:chOff x="134137" y="6165374"/>
                <a:chExt cx="642452" cy="123283"/>
              </a:xfrm>
            </p:grpSpPr>
            <p:sp>
              <p:nvSpPr>
                <p:cNvPr id="386" name="Freeform 53">
                  <a:extLst>
                    <a:ext uri="{FF2B5EF4-FFF2-40B4-BE49-F238E27FC236}">
                      <a16:creationId xmlns:a16="http://schemas.microsoft.com/office/drawing/2014/main" id="{ABC7E596-843C-4194-BAB9-B546F0F24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37187" y="6165374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54">
                  <a:extLst>
                    <a:ext uri="{FF2B5EF4-FFF2-40B4-BE49-F238E27FC236}">
                      <a16:creationId xmlns:a16="http://schemas.microsoft.com/office/drawing/2014/main" id="{B0001659-44E5-4C77-BE63-AA951453A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55">
                  <a:extLst>
                    <a:ext uri="{FF2B5EF4-FFF2-40B4-BE49-F238E27FC236}">
                      <a16:creationId xmlns:a16="http://schemas.microsoft.com/office/drawing/2014/main" id="{9EB02318-A391-41DA-A2E6-A4E20FE4B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7767" y="6165374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56">
                  <a:extLst>
                    <a:ext uri="{FF2B5EF4-FFF2-40B4-BE49-F238E27FC236}">
                      <a16:creationId xmlns:a16="http://schemas.microsoft.com/office/drawing/2014/main" id="{A9B7C898-FC90-497F-A7A9-8282E01A6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594" y="6184180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57">
                  <a:extLst>
                    <a:ext uri="{FF2B5EF4-FFF2-40B4-BE49-F238E27FC236}">
                      <a16:creationId xmlns:a16="http://schemas.microsoft.com/office/drawing/2014/main" id="{A4C7BFC0-AE45-4A29-985B-ACE1A6499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8229" y="6184180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58">
                  <a:extLst>
                    <a:ext uri="{FF2B5EF4-FFF2-40B4-BE49-F238E27FC236}">
                      <a16:creationId xmlns:a16="http://schemas.microsoft.com/office/drawing/2014/main" id="{012E70F8-B1A8-445C-B0D4-0D115F556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255" y="6185225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59">
                  <a:extLst>
                    <a:ext uri="{FF2B5EF4-FFF2-40B4-BE49-F238E27FC236}">
                      <a16:creationId xmlns:a16="http://schemas.microsoft.com/office/drawing/2014/main" id="{27ACFA38-C743-4428-9262-81783D945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0366" y="6208210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60">
                  <a:extLst>
                    <a:ext uri="{FF2B5EF4-FFF2-40B4-BE49-F238E27FC236}">
                      <a16:creationId xmlns:a16="http://schemas.microsoft.com/office/drawing/2014/main" id="{CBD1DB37-14B7-40AF-9040-BE23A396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61">
                  <a:extLst>
                    <a:ext uri="{FF2B5EF4-FFF2-40B4-BE49-F238E27FC236}">
                      <a16:creationId xmlns:a16="http://schemas.microsoft.com/office/drawing/2014/main" id="{C8E24883-9E5A-4C23-B2BB-E8E68B36A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3182" y="6225971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62">
                  <a:extLst>
                    <a:ext uri="{FF2B5EF4-FFF2-40B4-BE49-F238E27FC236}">
                      <a16:creationId xmlns:a16="http://schemas.microsoft.com/office/drawing/2014/main" id="{DF335DB5-A267-4911-9E0F-87DFDB0A2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7291" y="6239553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63">
                  <a:extLst>
                    <a:ext uri="{FF2B5EF4-FFF2-40B4-BE49-F238E27FC236}">
                      <a16:creationId xmlns:a16="http://schemas.microsoft.com/office/drawing/2014/main" id="{9D5269AA-2495-42C5-8A7E-B523B32CC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64">
                  <a:extLst>
                    <a:ext uri="{FF2B5EF4-FFF2-40B4-BE49-F238E27FC236}">
                      <a16:creationId xmlns:a16="http://schemas.microsoft.com/office/drawing/2014/main" id="{D024E07D-AD00-488C-BBE5-A3DDF6D2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184180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65">
                  <a:extLst>
                    <a:ext uri="{FF2B5EF4-FFF2-40B4-BE49-F238E27FC236}">
                      <a16:creationId xmlns:a16="http://schemas.microsoft.com/office/drawing/2014/main" id="{7C61B242-FA08-468F-B75E-93AFAF96C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6637" y="6209254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66">
                  <a:extLst>
                    <a:ext uri="{FF2B5EF4-FFF2-40B4-BE49-F238E27FC236}">
                      <a16:creationId xmlns:a16="http://schemas.microsoft.com/office/drawing/2014/main" id="{AA15D7D8-6E83-4911-9402-96A4691E8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67">
                  <a:extLst>
                    <a:ext uri="{FF2B5EF4-FFF2-40B4-BE49-F238E27FC236}">
                      <a16:creationId xmlns:a16="http://schemas.microsoft.com/office/drawing/2014/main" id="{F965F355-C025-4703-AEF5-B7A088CEA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34329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68">
                  <a:extLst>
                    <a:ext uri="{FF2B5EF4-FFF2-40B4-BE49-F238E27FC236}">
                      <a16:creationId xmlns:a16="http://schemas.microsoft.com/office/drawing/2014/main" id="{7C1ECD28-8C9F-449D-8F02-C8E0DA542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0155" y="6246866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69">
                  <a:extLst>
                    <a:ext uri="{FF2B5EF4-FFF2-40B4-BE49-F238E27FC236}">
                      <a16:creationId xmlns:a16="http://schemas.microsoft.com/office/drawing/2014/main" id="{09D88EE7-66E6-4B14-A35F-EDF2D31A2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25971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70">
                  <a:extLst>
                    <a:ext uri="{FF2B5EF4-FFF2-40B4-BE49-F238E27FC236}">
                      <a16:creationId xmlns:a16="http://schemas.microsoft.com/office/drawing/2014/main" id="{D4C30D89-3B0E-439B-B9D6-336F5EADD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9553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71">
                  <a:extLst>
                    <a:ext uri="{FF2B5EF4-FFF2-40B4-BE49-F238E27FC236}">
                      <a16:creationId xmlns:a16="http://schemas.microsoft.com/office/drawing/2014/main" id="{6514B43A-E2A3-4839-90C9-F2345EE83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146" y="6255224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72">
                  <a:extLst>
                    <a:ext uri="{FF2B5EF4-FFF2-40B4-BE49-F238E27FC236}">
                      <a16:creationId xmlns:a16="http://schemas.microsoft.com/office/drawing/2014/main" id="{26666896-FC61-48E1-AA82-3C4441157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0150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73">
                  <a:extLst>
                    <a:ext uri="{FF2B5EF4-FFF2-40B4-BE49-F238E27FC236}">
                      <a16:creationId xmlns:a16="http://schemas.microsoft.com/office/drawing/2014/main" id="{7C05CA82-E4AF-47BA-BE92-729F2F2B7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36418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74">
                  <a:extLst>
                    <a:ext uri="{FF2B5EF4-FFF2-40B4-BE49-F238E27FC236}">
                      <a16:creationId xmlns:a16="http://schemas.microsoft.com/office/drawing/2014/main" id="{9B9240B2-FBCA-4A37-A690-202CEFAC6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202" y="6261493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75">
                  <a:extLst>
                    <a:ext uri="{FF2B5EF4-FFF2-40B4-BE49-F238E27FC236}">
                      <a16:creationId xmlns:a16="http://schemas.microsoft.com/office/drawing/2014/main" id="{E10E6362-F5E3-415C-BDB2-EB976D226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20747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76">
                  <a:extLst>
                    <a:ext uri="{FF2B5EF4-FFF2-40B4-BE49-F238E27FC236}">
                      <a16:creationId xmlns:a16="http://schemas.microsoft.com/office/drawing/2014/main" id="{F657DC72-A5F3-4CFA-A746-57EAED834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1664" y="6223881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77">
                  <a:extLst>
                    <a:ext uri="{FF2B5EF4-FFF2-40B4-BE49-F238E27FC236}">
                      <a16:creationId xmlns:a16="http://schemas.microsoft.com/office/drawing/2014/main" id="{814D411C-17EE-410D-9A5C-AD9342741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2533" y="6196717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78">
                  <a:extLst>
                    <a:ext uri="{FF2B5EF4-FFF2-40B4-BE49-F238E27FC236}">
                      <a16:creationId xmlns:a16="http://schemas.microsoft.com/office/drawing/2014/main" id="{53BC44AD-6BB7-442D-81F0-69AC5492F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2092" y="6168508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79">
                  <a:extLst>
                    <a:ext uri="{FF2B5EF4-FFF2-40B4-BE49-F238E27FC236}">
                      <a16:creationId xmlns:a16="http://schemas.microsoft.com/office/drawing/2014/main" id="{09948304-7D0C-47F0-9685-B165E1CDB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325" y="6184180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80">
                  <a:extLst>
                    <a:ext uri="{FF2B5EF4-FFF2-40B4-BE49-F238E27FC236}">
                      <a16:creationId xmlns:a16="http://schemas.microsoft.com/office/drawing/2014/main" id="{2B810D4E-FE72-4513-AE4A-13999D94C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186269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81">
                  <a:extLst>
                    <a:ext uri="{FF2B5EF4-FFF2-40B4-BE49-F238E27FC236}">
                      <a16:creationId xmlns:a16="http://schemas.microsoft.com/office/drawing/2014/main" id="{A99FCC03-5865-4BD0-B791-916E13967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256269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82">
                  <a:extLst>
                    <a:ext uri="{FF2B5EF4-FFF2-40B4-BE49-F238E27FC236}">
                      <a16:creationId xmlns:a16="http://schemas.microsoft.com/office/drawing/2014/main" id="{942F2777-B43D-4833-8F27-D866BE23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52324" y="6217613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83">
                  <a:extLst>
                    <a:ext uri="{FF2B5EF4-FFF2-40B4-BE49-F238E27FC236}">
                      <a16:creationId xmlns:a16="http://schemas.microsoft.com/office/drawing/2014/main" id="{C5ECF6E9-428A-449F-82CF-782C2A3BE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165374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84">
                  <a:extLst>
                    <a:ext uri="{FF2B5EF4-FFF2-40B4-BE49-F238E27FC236}">
                      <a16:creationId xmlns:a16="http://schemas.microsoft.com/office/drawing/2014/main" id="{395F4236-CB90-4BE0-9808-5BFB6210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85">
                  <a:extLst>
                    <a:ext uri="{FF2B5EF4-FFF2-40B4-BE49-F238E27FC236}">
                      <a16:creationId xmlns:a16="http://schemas.microsoft.com/office/drawing/2014/main" id="{A20C4D7B-6C27-4565-916B-05B714276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86">
                  <a:extLst>
                    <a:ext uri="{FF2B5EF4-FFF2-40B4-BE49-F238E27FC236}">
                      <a16:creationId xmlns:a16="http://schemas.microsoft.com/office/drawing/2014/main" id="{ABABFA87-4C2F-477A-AF3D-0151E8C3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87">
                  <a:extLst>
                    <a:ext uri="{FF2B5EF4-FFF2-40B4-BE49-F238E27FC236}">
                      <a16:creationId xmlns:a16="http://schemas.microsoft.com/office/drawing/2014/main" id="{B45D6FF0-B532-49BB-82E6-49D6DE1B7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68685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88">
                  <a:extLst>
                    <a:ext uri="{FF2B5EF4-FFF2-40B4-BE49-F238E27FC236}">
                      <a16:creationId xmlns:a16="http://schemas.microsoft.com/office/drawing/2014/main" id="{44BF6421-F3A5-4EE6-9E46-3AD9330A6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47926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89">
                  <a:extLst>
                    <a:ext uri="{FF2B5EF4-FFF2-40B4-BE49-F238E27FC236}">
                      <a16:creationId xmlns:a16="http://schemas.microsoft.com/office/drawing/2014/main" id="{075F0F9A-9D6B-4E29-A34D-407C8134A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2716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90">
                  <a:extLst>
                    <a:ext uri="{FF2B5EF4-FFF2-40B4-BE49-F238E27FC236}">
                      <a16:creationId xmlns:a16="http://schemas.microsoft.com/office/drawing/2014/main" id="{D8B690D5-CDC0-40F6-AAEB-7D2AA0533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06407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91">
                  <a:extLst>
                    <a:ext uri="{FF2B5EF4-FFF2-40B4-BE49-F238E27FC236}">
                      <a16:creationId xmlns:a16="http://schemas.microsoft.com/office/drawing/2014/main" id="{FE10B94B-3C86-4BB8-944F-EFBC190A3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86297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92">
                  <a:extLst>
                    <a:ext uri="{FF2B5EF4-FFF2-40B4-BE49-F238E27FC236}">
                      <a16:creationId xmlns:a16="http://schemas.microsoft.com/office/drawing/2014/main" id="{CC02B299-9227-431A-A373-070B49824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6575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93">
                  <a:extLst>
                    <a:ext uri="{FF2B5EF4-FFF2-40B4-BE49-F238E27FC236}">
                      <a16:creationId xmlns:a16="http://schemas.microsoft.com/office/drawing/2014/main" id="{208C7A9A-DD5F-4D4B-ABB7-8B9612554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4499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94">
                  <a:extLst>
                    <a:ext uri="{FF2B5EF4-FFF2-40B4-BE49-F238E27FC236}">
                      <a16:creationId xmlns:a16="http://schemas.microsoft.com/office/drawing/2014/main" id="{AB9A4FA8-DEC1-4BA5-82CB-A84DCF928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24884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95">
                  <a:extLst>
                    <a:ext uri="{FF2B5EF4-FFF2-40B4-BE49-F238E27FC236}">
                      <a16:creationId xmlns:a16="http://schemas.microsoft.com/office/drawing/2014/main" id="{1E3FA44B-08DD-4BCF-9F08-2DF1812E3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0412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96">
                  <a:extLst>
                    <a:ext uri="{FF2B5EF4-FFF2-40B4-BE49-F238E27FC236}">
                      <a16:creationId xmlns:a16="http://schemas.microsoft.com/office/drawing/2014/main" id="{68F889FB-4B67-4A02-84FB-291AB1EA8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015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97">
                  <a:extLst>
                    <a:ext uri="{FF2B5EF4-FFF2-40B4-BE49-F238E27FC236}">
                      <a16:creationId xmlns:a16="http://schemas.microsoft.com/office/drawing/2014/main" id="{7BF90968-9CD0-4A3F-82EC-EFF370CB6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325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98">
                  <a:extLst>
                    <a:ext uri="{FF2B5EF4-FFF2-40B4-BE49-F238E27FC236}">
                      <a16:creationId xmlns:a16="http://schemas.microsoft.com/office/drawing/2014/main" id="{B7763D01-0AD3-44A3-BCFD-AD9F8AE97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2368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99">
                  <a:extLst>
                    <a:ext uri="{FF2B5EF4-FFF2-40B4-BE49-F238E27FC236}">
                      <a16:creationId xmlns:a16="http://schemas.microsoft.com/office/drawing/2014/main" id="{ABF6C412-B69D-4C69-8F78-C89323C42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2925" y="6228060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100">
                  <a:extLst>
                    <a:ext uri="{FF2B5EF4-FFF2-40B4-BE49-F238E27FC236}">
                      <a16:creationId xmlns:a16="http://schemas.microsoft.com/office/drawing/2014/main" id="{AAB69B97-AB34-4590-B0A5-CF44E55D9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83463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101">
                  <a:extLst>
                    <a:ext uri="{FF2B5EF4-FFF2-40B4-BE49-F238E27FC236}">
                      <a16:creationId xmlns:a16="http://schemas.microsoft.com/office/drawing/2014/main" id="{0636409C-F6EA-46AD-BB37-096BAB606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2704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102">
                  <a:extLst>
                    <a:ext uri="{FF2B5EF4-FFF2-40B4-BE49-F238E27FC236}">
                      <a16:creationId xmlns:a16="http://schemas.microsoft.com/office/drawing/2014/main" id="{91DE2088-0603-4395-BCBA-CD87ACE07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5524" y="6230150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103">
                  <a:extLst>
                    <a:ext uri="{FF2B5EF4-FFF2-40B4-BE49-F238E27FC236}">
                      <a16:creationId xmlns:a16="http://schemas.microsoft.com/office/drawing/2014/main" id="{4F0E2137-2BF9-4B7B-825F-F04769050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104">
                  <a:extLst>
                    <a:ext uri="{FF2B5EF4-FFF2-40B4-BE49-F238E27FC236}">
                      <a16:creationId xmlns:a16="http://schemas.microsoft.com/office/drawing/2014/main" id="{90025FD7-2E21-4A88-B92D-D00B208BF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Rectangle 105">
                  <a:extLst>
                    <a:ext uri="{FF2B5EF4-FFF2-40B4-BE49-F238E27FC236}">
                      <a16:creationId xmlns:a16="http://schemas.microsoft.com/office/drawing/2014/main" id="{B1DDF1A8-7BB6-41E1-88F4-0A8F2B34B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88795" y="6225971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106">
                  <a:extLst>
                    <a:ext uri="{FF2B5EF4-FFF2-40B4-BE49-F238E27FC236}">
                      <a16:creationId xmlns:a16="http://schemas.microsoft.com/office/drawing/2014/main" id="{C37EDB10-FC7A-4353-832D-936A4892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107">
                  <a:extLst>
                    <a:ext uri="{FF2B5EF4-FFF2-40B4-BE49-F238E27FC236}">
                      <a16:creationId xmlns:a16="http://schemas.microsoft.com/office/drawing/2014/main" id="{85912561-C05A-40B4-96A4-D5F5B51D3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2973" y="6184180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08">
                  <a:extLst>
                    <a:ext uri="{FF2B5EF4-FFF2-40B4-BE49-F238E27FC236}">
                      <a16:creationId xmlns:a16="http://schemas.microsoft.com/office/drawing/2014/main" id="{DD1E077E-C883-45D9-BB8B-8325969A7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88795" y="622875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09">
                  <a:extLst>
                    <a:ext uri="{FF2B5EF4-FFF2-40B4-BE49-F238E27FC236}">
                      <a16:creationId xmlns:a16="http://schemas.microsoft.com/office/drawing/2014/main" id="{B9C8D9DD-8CF2-475B-923C-EDDB7E3BD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8795" y="622562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110">
                  <a:extLst>
                    <a:ext uri="{FF2B5EF4-FFF2-40B4-BE49-F238E27FC236}">
                      <a16:creationId xmlns:a16="http://schemas.microsoft.com/office/drawing/2014/main" id="{0A2AF351-D422-4B3D-A27E-C09529E96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193583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111">
                  <a:extLst>
                    <a:ext uri="{FF2B5EF4-FFF2-40B4-BE49-F238E27FC236}">
                      <a16:creationId xmlns:a16="http://schemas.microsoft.com/office/drawing/2014/main" id="{B2913ECD-AA37-4632-A30D-CF2E31709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231195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112">
                  <a:extLst>
                    <a:ext uri="{FF2B5EF4-FFF2-40B4-BE49-F238E27FC236}">
                      <a16:creationId xmlns:a16="http://schemas.microsoft.com/office/drawing/2014/main" id="{B8F83503-86CF-484A-ADB8-246E6CCCC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6580" y="6242687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113">
                  <a:extLst>
                    <a:ext uri="{FF2B5EF4-FFF2-40B4-BE49-F238E27FC236}">
                      <a16:creationId xmlns:a16="http://schemas.microsoft.com/office/drawing/2014/main" id="{EED6577F-F017-4193-B587-DD25BB46E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3394" y="6210299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114">
                  <a:extLst>
                    <a:ext uri="{FF2B5EF4-FFF2-40B4-BE49-F238E27FC236}">
                      <a16:creationId xmlns:a16="http://schemas.microsoft.com/office/drawing/2014/main" id="{407FAD66-549E-45FA-867B-17B7BB07E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115">
                  <a:extLst>
                    <a:ext uri="{FF2B5EF4-FFF2-40B4-BE49-F238E27FC236}">
                      <a16:creationId xmlns:a16="http://schemas.microsoft.com/office/drawing/2014/main" id="{AC4F6371-8237-49CC-A544-2272BDBC4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137" y="6238508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116">
                  <a:extLst>
                    <a:ext uri="{FF2B5EF4-FFF2-40B4-BE49-F238E27FC236}">
                      <a16:creationId xmlns:a16="http://schemas.microsoft.com/office/drawing/2014/main" id="{803FAFB7-DC53-4D67-B7EC-20CFC5EB8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836" y="6235374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117">
                  <a:extLst>
                    <a:ext uri="{FF2B5EF4-FFF2-40B4-BE49-F238E27FC236}">
                      <a16:creationId xmlns:a16="http://schemas.microsoft.com/office/drawing/2014/main" id="{2CB32E67-3E65-4CBF-B74E-B10D3224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118">
                  <a:extLst>
                    <a:ext uri="{FF2B5EF4-FFF2-40B4-BE49-F238E27FC236}">
                      <a16:creationId xmlns:a16="http://schemas.microsoft.com/office/drawing/2014/main" id="{090139FC-5B42-47BB-A7C0-61429CD5C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0215" y="6229105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119">
                  <a:extLst>
                    <a:ext uri="{FF2B5EF4-FFF2-40B4-BE49-F238E27FC236}">
                      <a16:creationId xmlns:a16="http://schemas.microsoft.com/office/drawing/2014/main" id="{42EE1B70-E854-4204-AF8D-17F247DA2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609" y="6248956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120">
                  <a:extLst>
                    <a:ext uri="{FF2B5EF4-FFF2-40B4-BE49-F238E27FC236}">
                      <a16:creationId xmlns:a16="http://schemas.microsoft.com/office/drawing/2014/main" id="{AEBAE633-FB79-4A28-A779-DCD8D40A3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0228" y="6251045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121">
                  <a:extLst>
                    <a:ext uri="{FF2B5EF4-FFF2-40B4-BE49-F238E27FC236}">
                      <a16:creationId xmlns:a16="http://schemas.microsoft.com/office/drawing/2014/main" id="{BE39DEC8-E902-465B-8C76-0F52B4704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6283" y="6243732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1" name="Groupe 720">
              <a:extLst>
                <a:ext uri="{FF2B5EF4-FFF2-40B4-BE49-F238E27FC236}">
                  <a16:creationId xmlns:a16="http://schemas.microsoft.com/office/drawing/2014/main" id="{4C1B3229-7D4C-4971-9032-2A84B2336808}"/>
                </a:ext>
              </a:extLst>
            </p:cNvPr>
            <p:cNvGrpSpPr/>
            <p:nvPr/>
          </p:nvGrpSpPr>
          <p:grpSpPr>
            <a:xfrm>
              <a:off x="4680641" y="4924686"/>
              <a:ext cx="1557800" cy="172667"/>
              <a:chOff x="4519726" y="4582071"/>
              <a:chExt cx="3001214" cy="172667"/>
            </a:xfrm>
          </p:grpSpPr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2CDBBC1B-D194-4B8D-A8F2-54273927B1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19726" y="4672001"/>
                <a:ext cx="300121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2" name="Connecteur droit 541">
                <a:extLst>
                  <a:ext uri="{FF2B5EF4-FFF2-40B4-BE49-F238E27FC236}">
                    <a16:creationId xmlns:a16="http://schemas.microsoft.com/office/drawing/2014/main" id="{B476603B-0E69-4C29-B739-93D3682E7A28}"/>
                  </a:ext>
                </a:extLst>
              </p:cNvPr>
              <p:cNvCxnSpPr/>
              <p:nvPr/>
            </p:nvCxnSpPr>
            <p:spPr bwMode="auto">
              <a:xfrm>
                <a:off x="7516744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13" name="Groupe 712">
              <a:extLst>
                <a:ext uri="{FF2B5EF4-FFF2-40B4-BE49-F238E27FC236}">
                  <a16:creationId xmlns:a16="http://schemas.microsoft.com/office/drawing/2014/main" id="{2E36A566-75D1-42F0-AF67-2340D3C1F404}"/>
                </a:ext>
              </a:extLst>
            </p:cNvPr>
            <p:cNvGrpSpPr/>
            <p:nvPr/>
          </p:nvGrpSpPr>
          <p:grpSpPr>
            <a:xfrm>
              <a:off x="3827745" y="4804965"/>
              <a:ext cx="748218" cy="292388"/>
              <a:chOff x="3666830" y="4462350"/>
              <a:chExt cx="748218" cy="292388"/>
            </a:xfrm>
          </p:grpSpPr>
          <p:grpSp>
            <p:nvGrpSpPr>
              <p:cNvPr id="46" name="Groupe 570">
                <a:extLst>
                  <a:ext uri="{FF2B5EF4-FFF2-40B4-BE49-F238E27FC236}">
                    <a16:creationId xmlns:a16="http://schemas.microsoft.com/office/drawing/2014/main" id="{E29C9277-03A8-41E0-A094-C5504D87D86B}"/>
                  </a:ext>
                </a:extLst>
              </p:cNvPr>
              <p:cNvGrpSpPr/>
              <p:nvPr/>
            </p:nvGrpSpPr>
            <p:grpSpPr>
              <a:xfrm>
                <a:off x="3711982" y="4476119"/>
                <a:ext cx="685649" cy="259808"/>
                <a:chOff x="6232696" y="6377521"/>
                <a:chExt cx="823032" cy="232695"/>
              </a:xfrm>
            </p:grpSpPr>
            <p:sp>
              <p:nvSpPr>
                <p:cNvPr id="131" name="Rectangle : avec coins arrondis en haut 202">
                  <a:extLst>
                    <a:ext uri="{FF2B5EF4-FFF2-40B4-BE49-F238E27FC236}">
                      <a16:creationId xmlns:a16="http://schemas.microsoft.com/office/drawing/2014/main" id="{C2BF8636-209C-4571-96BE-8CACB63A3E81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 : avec coins arrondis en haut 203">
                  <a:extLst>
                    <a:ext uri="{FF2B5EF4-FFF2-40B4-BE49-F238E27FC236}">
                      <a16:creationId xmlns:a16="http://schemas.microsoft.com/office/drawing/2014/main" id="{6B6987C2-7EC8-4211-AD47-1F26FD236AF2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0" name="ZoneTexte 709">
                <a:extLst>
                  <a:ext uri="{FF2B5EF4-FFF2-40B4-BE49-F238E27FC236}">
                    <a16:creationId xmlns:a16="http://schemas.microsoft.com/office/drawing/2014/main" id="{F912690B-4B38-42A8-A176-CE1AEB2C83F6}"/>
                  </a:ext>
                </a:extLst>
              </p:cNvPr>
              <p:cNvSpPr txBox="1"/>
              <p:nvPr/>
            </p:nvSpPr>
            <p:spPr>
              <a:xfrm>
                <a:off x="3666830" y="4462350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712" name="Groupe 711">
              <a:extLst>
                <a:ext uri="{FF2B5EF4-FFF2-40B4-BE49-F238E27FC236}">
                  <a16:creationId xmlns:a16="http://schemas.microsoft.com/office/drawing/2014/main" id="{5A0A7AFA-6957-4640-9362-E83BC34E3E49}"/>
                </a:ext>
              </a:extLst>
            </p:cNvPr>
            <p:cNvGrpSpPr/>
            <p:nvPr/>
          </p:nvGrpSpPr>
          <p:grpSpPr>
            <a:xfrm>
              <a:off x="3827745" y="3271364"/>
              <a:ext cx="748218" cy="292388"/>
              <a:chOff x="3666830" y="2928749"/>
              <a:chExt cx="748218" cy="292388"/>
            </a:xfrm>
          </p:grpSpPr>
          <p:grpSp>
            <p:nvGrpSpPr>
              <p:cNvPr id="707" name="Groupe 570">
                <a:extLst>
                  <a:ext uri="{FF2B5EF4-FFF2-40B4-BE49-F238E27FC236}">
                    <a16:creationId xmlns:a16="http://schemas.microsoft.com/office/drawing/2014/main" id="{0BE71CAF-7074-41E5-8AD9-ED789059881A}"/>
                  </a:ext>
                </a:extLst>
              </p:cNvPr>
              <p:cNvGrpSpPr/>
              <p:nvPr/>
            </p:nvGrpSpPr>
            <p:grpSpPr>
              <a:xfrm>
                <a:off x="3711982" y="2943953"/>
                <a:ext cx="685649" cy="259808"/>
                <a:chOff x="6232696" y="6377521"/>
                <a:chExt cx="823032" cy="232695"/>
              </a:xfrm>
            </p:grpSpPr>
            <p:sp>
              <p:nvSpPr>
                <p:cNvPr id="708" name="Rectangle : avec coins arrondis en haut 202">
                  <a:extLst>
                    <a:ext uri="{FF2B5EF4-FFF2-40B4-BE49-F238E27FC236}">
                      <a16:creationId xmlns:a16="http://schemas.microsoft.com/office/drawing/2014/main" id="{7D1DCBB8-3877-4636-92E6-257CE93B2DD8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7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9" name="Rectangle : avec coins arrondis en haut 203">
                  <a:extLst>
                    <a:ext uri="{FF2B5EF4-FFF2-40B4-BE49-F238E27FC236}">
                      <a16:creationId xmlns:a16="http://schemas.microsoft.com/office/drawing/2014/main" id="{6E26BE9F-6C51-41CD-B149-32CF43BE7AAB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6A6A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1" name="ZoneTexte 710">
                <a:extLst>
                  <a:ext uri="{FF2B5EF4-FFF2-40B4-BE49-F238E27FC236}">
                    <a16:creationId xmlns:a16="http://schemas.microsoft.com/office/drawing/2014/main" id="{729D0BF3-1248-4928-A895-88D32774E3D6}"/>
                  </a:ext>
                </a:extLst>
              </p:cNvPr>
              <p:cNvSpPr txBox="1"/>
              <p:nvPr/>
            </p:nvSpPr>
            <p:spPr>
              <a:xfrm>
                <a:off x="3666830" y="2928749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714" name="Groupe 713">
              <a:extLst>
                <a:ext uri="{FF2B5EF4-FFF2-40B4-BE49-F238E27FC236}">
                  <a16:creationId xmlns:a16="http://schemas.microsoft.com/office/drawing/2014/main" id="{1F66F592-2B3E-46DF-9F6C-0C904B28ABB8}"/>
                </a:ext>
              </a:extLst>
            </p:cNvPr>
            <p:cNvGrpSpPr/>
            <p:nvPr/>
          </p:nvGrpSpPr>
          <p:grpSpPr>
            <a:xfrm>
              <a:off x="6435260" y="2994180"/>
              <a:ext cx="748218" cy="292388"/>
              <a:chOff x="3666830" y="4462350"/>
              <a:chExt cx="748218" cy="292388"/>
            </a:xfrm>
          </p:grpSpPr>
          <p:grpSp>
            <p:nvGrpSpPr>
              <p:cNvPr id="715" name="Groupe 570">
                <a:extLst>
                  <a:ext uri="{FF2B5EF4-FFF2-40B4-BE49-F238E27FC236}">
                    <a16:creationId xmlns:a16="http://schemas.microsoft.com/office/drawing/2014/main" id="{01C16B21-BC1A-4F5B-B4FB-217D02F36D04}"/>
                  </a:ext>
                </a:extLst>
              </p:cNvPr>
              <p:cNvGrpSpPr/>
              <p:nvPr/>
            </p:nvGrpSpPr>
            <p:grpSpPr>
              <a:xfrm>
                <a:off x="3711982" y="4476119"/>
                <a:ext cx="685649" cy="259808"/>
                <a:chOff x="6232696" y="6377521"/>
                <a:chExt cx="823032" cy="232695"/>
              </a:xfrm>
            </p:grpSpPr>
            <p:sp>
              <p:nvSpPr>
                <p:cNvPr id="717" name="Rectangle : avec coins arrondis en haut 202">
                  <a:extLst>
                    <a:ext uri="{FF2B5EF4-FFF2-40B4-BE49-F238E27FC236}">
                      <a16:creationId xmlns:a16="http://schemas.microsoft.com/office/drawing/2014/main" id="{953BA0CF-52F1-40F0-8728-FB8027CA7476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8" name="Rectangle : avec coins arrondis en haut 203">
                  <a:extLst>
                    <a:ext uri="{FF2B5EF4-FFF2-40B4-BE49-F238E27FC236}">
                      <a16:creationId xmlns:a16="http://schemas.microsoft.com/office/drawing/2014/main" id="{DC818D5D-574B-46D4-A58A-FFCF7C0BA32C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6" name="ZoneTexte 715">
                <a:extLst>
                  <a:ext uri="{FF2B5EF4-FFF2-40B4-BE49-F238E27FC236}">
                    <a16:creationId xmlns:a16="http://schemas.microsoft.com/office/drawing/2014/main" id="{3ACFBE56-617F-4A4E-A7C4-022FB630ACE1}"/>
                  </a:ext>
                </a:extLst>
              </p:cNvPr>
              <p:cNvSpPr txBox="1"/>
              <p:nvPr/>
            </p:nvSpPr>
            <p:spPr>
              <a:xfrm>
                <a:off x="3666830" y="4462350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sp>
          <p:nvSpPr>
            <p:cNvPr id="719" name="ZoneTexte 718">
              <a:extLst>
                <a:ext uri="{FF2B5EF4-FFF2-40B4-BE49-F238E27FC236}">
                  <a16:creationId xmlns:a16="http://schemas.microsoft.com/office/drawing/2014/main" id="{ED7E52BF-0EBB-4CBD-A928-B6B9AEA63A65}"/>
                </a:ext>
              </a:extLst>
            </p:cNvPr>
            <p:cNvSpPr txBox="1"/>
            <p:nvPr/>
          </p:nvSpPr>
          <p:spPr>
            <a:xfrm>
              <a:off x="1083673" y="2092944"/>
              <a:ext cx="1316753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725" name="Text Box 3">
            <a:extLst>
              <a:ext uri="{FF2B5EF4-FFF2-40B4-BE49-F238E27FC236}">
                <a16:creationId xmlns:a16="http://schemas.microsoft.com/office/drawing/2014/main" id="{BA62B6A2-5257-4BF4-A673-963FB714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893" y="6457082"/>
            <a:ext cx="3200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ViiV</a:t>
            </a:r>
            <a:r>
              <a:rPr lang="en-US" sz="1400" i="1" dirty="0"/>
              <a:t> and HPTN press releases Nov 9, 2020</a:t>
            </a:r>
          </a:p>
        </p:txBody>
      </p:sp>
    </p:spTree>
    <p:extLst>
      <p:ext uri="{BB962C8B-B14F-4D97-AF65-F5344CB8AC3E}">
        <p14:creationId xmlns:p14="http://schemas.microsoft.com/office/powerpoint/2010/main" val="682257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D541048-EF26-4C4B-A848-645DE2B3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ISL: monthly oral 60 mg dose for PrEP</a:t>
            </a:r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66BC575D-2CA2-4D25-9DB6-271AFDCAB5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482051"/>
            <a:ext cx="10972800" cy="1032630"/>
          </a:xfrm>
        </p:spPr>
        <p:txBody>
          <a:bodyPr>
            <a:no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Monthly oral dose of ISL 60 mg is expected to maintain systemic ISL-TP concentrations above the PK threshold (target concentration obtained after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dose and maintained)</a:t>
            </a:r>
          </a:p>
          <a:p>
            <a:r>
              <a:rPr lang="en-US" sz="1800" dirty="0"/>
              <a:t>Phase 3 </a:t>
            </a:r>
            <a:r>
              <a:rPr lang="en-US" sz="1800" dirty="0" err="1"/>
              <a:t>PrEP</a:t>
            </a:r>
            <a:r>
              <a:rPr lang="en-US" sz="1800" dirty="0"/>
              <a:t> trial to Evaluate </a:t>
            </a:r>
            <a:r>
              <a:rPr lang="en-US" sz="1800" dirty="0" err="1"/>
              <a:t>lSL</a:t>
            </a:r>
            <a:r>
              <a:rPr lang="en-US" sz="1800" dirty="0"/>
              <a:t> as Once-Monthly Oral </a:t>
            </a:r>
            <a:r>
              <a:rPr lang="en-US" sz="1800" dirty="0" err="1"/>
              <a:t>PrEP</a:t>
            </a:r>
            <a:r>
              <a:rPr lang="en-US" sz="1800" dirty="0"/>
              <a:t> for Women at High Risk for Acquiring HIV-1</a:t>
            </a:r>
            <a:br>
              <a:rPr lang="en-US" sz="1800" dirty="0"/>
            </a:br>
            <a:endParaRPr lang="en-US" sz="1800" dirty="0"/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fr-FR" sz="18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Patel M, CROI 2021, Abs. 087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E97B072-D2F7-0B49-BAA2-8D1A8B3C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652" y="2277953"/>
            <a:ext cx="51797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Blue filled circles and error bars represent mean and standard deviation observed data following ISL 60 mg QM dose</a:t>
            </a:r>
          </a:p>
          <a:p>
            <a:pPr algn="ctr"/>
            <a:endParaRPr lang="en-US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Solid line represent the population PK model predicted median concentration.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Shaded area represent 95% prediction interval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D367A45-B6A9-465E-8D28-8A4FD5E034FC}"/>
              </a:ext>
            </a:extLst>
          </p:cNvPr>
          <p:cNvGrpSpPr/>
          <p:nvPr/>
        </p:nvGrpSpPr>
        <p:grpSpPr>
          <a:xfrm>
            <a:off x="987820" y="2117874"/>
            <a:ext cx="5289124" cy="3208209"/>
            <a:chOff x="987820" y="2117874"/>
            <a:chExt cx="5289124" cy="320820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2A5EC01-361C-0F4E-A7F3-80BAB0B97E19}"/>
                </a:ext>
              </a:extLst>
            </p:cNvPr>
            <p:cNvSpPr txBox="1"/>
            <p:nvPr/>
          </p:nvSpPr>
          <p:spPr>
            <a:xfrm>
              <a:off x="3332570" y="4987529"/>
              <a:ext cx="1313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(weeks)</a:t>
              </a:r>
            </a:p>
          </p:txBody>
        </p:sp>
        <p:grpSp>
          <p:nvGrpSpPr>
            <p:cNvPr id="5150" name="Groupe 5149">
              <a:extLst>
                <a:ext uri="{FF2B5EF4-FFF2-40B4-BE49-F238E27FC236}">
                  <a16:creationId xmlns:a16="http://schemas.microsoft.com/office/drawing/2014/main" id="{2FD5DBDE-7C4D-43EE-B38C-6C2C06CA720E}"/>
                </a:ext>
              </a:extLst>
            </p:cNvPr>
            <p:cNvGrpSpPr/>
            <p:nvPr/>
          </p:nvGrpSpPr>
          <p:grpSpPr>
            <a:xfrm>
              <a:off x="1379605" y="2212346"/>
              <a:ext cx="4897339" cy="2508250"/>
              <a:chOff x="3465513" y="2076450"/>
              <a:chExt cx="5284788" cy="270668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64249DF-F826-4FEF-8D14-160A8CB31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2076450"/>
                <a:ext cx="5218113" cy="2635250"/>
              </a:xfrm>
              <a:custGeom>
                <a:avLst/>
                <a:gdLst>
                  <a:gd name="T0" fmla="*/ 3287 w 3287"/>
                  <a:gd name="T1" fmla="*/ 1660 h 1660"/>
                  <a:gd name="T2" fmla="*/ 0 w 3287"/>
                  <a:gd name="T3" fmla="*/ 1660 h 1660"/>
                  <a:gd name="T4" fmla="*/ 0 w 3287"/>
                  <a:gd name="T5" fmla="*/ 0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7" h="1660">
                    <a:moveTo>
                      <a:pt x="3287" y="1660"/>
                    </a:moveTo>
                    <a:lnTo>
                      <a:pt x="0" y="166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452619DC-3D31-4CD0-8673-8EC65FAD0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5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202D8E22-46C7-4561-A2CC-F16898FFD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F6209654-1F6F-4588-A870-77DA24744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7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8A1BF1FE-6F9C-40C1-A894-1122AFD0D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2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3ED6852F-3368-42F2-8F4F-CE09D380F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1763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8D9DE04-995F-4D72-978B-F71F19EE0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17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81CABB66-3D68-4FB9-BF29-6A2EC11EC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901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3E269ED0-FF99-413D-BB55-7159855A1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C1EFC8C6-6F5A-412A-911A-0ABDC3EC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7432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CC785FAE-4A3E-4CE4-B8D7-55A3693F0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357563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5CDE1D8-0118-4320-83E9-52549BC6D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970338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FC026B52-602C-45AC-8781-7234CAB07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45847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1FA032F7-79F2-4F04-B0DC-317E4668C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130425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5E18E1AD-E5D1-47CD-A1F1-5FB538E04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2188" y="4159250"/>
                <a:ext cx="5205413" cy="0"/>
              </a:xfrm>
              <a:prstGeom prst="line">
                <a:avLst/>
              </a:prstGeom>
              <a:noFill/>
              <a:ln w="6350" cap="rnd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BCF16D6B-5432-4753-BB67-3463DD78E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788" y="2441575"/>
                <a:ext cx="685800" cy="1563688"/>
              </a:xfrm>
              <a:custGeom>
                <a:avLst/>
                <a:gdLst>
                  <a:gd name="T0" fmla="*/ 5 w 457"/>
                  <a:gd name="T1" fmla="*/ 0 h 1042"/>
                  <a:gd name="T2" fmla="*/ 23 w 457"/>
                  <a:gd name="T3" fmla="*/ 170 h 1042"/>
                  <a:gd name="T4" fmla="*/ 249 w 457"/>
                  <a:gd name="T5" fmla="*/ 704 h 1042"/>
                  <a:gd name="T6" fmla="*/ 416 w 457"/>
                  <a:gd name="T7" fmla="*/ 988 h 1042"/>
                  <a:gd name="T8" fmla="*/ 457 w 457"/>
                  <a:gd name="T9" fmla="*/ 1042 h 1042"/>
                  <a:gd name="T10" fmla="*/ 457 w 457"/>
                  <a:gd name="T11" fmla="*/ 518 h 1042"/>
                  <a:gd name="T12" fmla="*/ 5 w 457"/>
                  <a:gd name="T1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7" h="1042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ubicBezTo>
                      <a:pt x="297" y="806"/>
                      <a:pt x="353" y="901"/>
                      <a:pt x="416" y="988"/>
                    </a:cubicBezTo>
                    <a:cubicBezTo>
                      <a:pt x="429" y="1006"/>
                      <a:pt x="443" y="1024"/>
                      <a:pt x="457" y="1042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7558128-C808-40B9-97A1-0CE21A08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6" y="2432050"/>
                <a:ext cx="684213" cy="1401763"/>
              </a:xfrm>
              <a:custGeom>
                <a:avLst/>
                <a:gdLst>
                  <a:gd name="T0" fmla="*/ 456 w 456"/>
                  <a:gd name="T1" fmla="*/ 934 h 934"/>
                  <a:gd name="T2" fmla="*/ 456 w 456"/>
                  <a:gd name="T3" fmla="*/ 469 h 934"/>
                  <a:gd name="T4" fmla="*/ 4 w 456"/>
                  <a:gd name="T5" fmla="*/ 0 h 934"/>
                  <a:gd name="T6" fmla="*/ 22 w 456"/>
                  <a:gd name="T7" fmla="*/ 170 h 934"/>
                  <a:gd name="T8" fmla="*/ 248 w 456"/>
                  <a:gd name="T9" fmla="*/ 704 h 934"/>
                  <a:gd name="T10" fmla="*/ 456 w 456"/>
                  <a:gd name="T11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934">
                    <a:moveTo>
                      <a:pt x="456" y="934"/>
                    </a:moveTo>
                    <a:cubicBezTo>
                      <a:pt x="456" y="469"/>
                      <a:pt x="456" y="469"/>
                      <a:pt x="456" y="469"/>
                    </a:cubicBezTo>
                    <a:cubicBezTo>
                      <a:pt x="331" y="370"/>
                      <a:pt x="180" y="213"/>
                      <a:pt x="4" y="0"/>
                    </a:cubicBezTo>
                    <a:cubicBezTo>
                      <a:pt x="0" y="54"/>
                      <a:pt x="6" y="111"/>
                      <a:pt x="22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79" y="769"/>
                      <a:pt x="348" y="845"/>
                      <a:pt x="456" y="93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4B6113D6-73D6-49B7-9E8D-BE2F49729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2432050"/>
                <a:ext cx="1354138" cy="1539875"/>
              </a:xfrm>
              <a:custGeom>
                <a:avLst/>
                <a:gdLst>
                  <a:gd name="T0" fmla="*/ 902 w 902"/>
                  <a:gd name="T1" fmla="*/ 1026 h 1026"/>
                  <a:gd name="T2" fmla="*/ 902 w 902"/>
                  <a:gd name="T3" fmla="*/ 618 h 1026"/>
                  <a:gd name="T4" fmla="*/ 463 w 902"/>
                  <a:gd name="T5" fmla="*/ 464 h 1026"/>
                  <a:gd name="T6" fmla="*/ 5 w 902"/>
                  <a:gd name="T7" fmla="*/ 0 h 1026"/>
                  <a:gd name="T8" fmla="*/ 23 w 902"/>
                  <a:gd name="T9" fmla="*/ 170 h 1026"/>
                  <a:gd name="T10" fmla="*/ 244 w 902"/>
                  <a:gd name="T11" fmla="*/ 694 h 1026"/>
                  <a:gd name="T12" fmla="*/ 359 w 902"/>
                  <a:gd name="T13" fmla="*/ 848 h 1026"/>
                  <a:gd name="T14" fmla="*/ 621 w 902"/>
                  <a:gd name="T15" fmla="*/ 976 h 1026"/>
                  <a:gd name="T16" fmla="*/ 902 w 902"/>
                  <a:gd name="T17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2" h="1026">
                    <a:moveTo>
                      <a:pt x="902" y="1026"/>
                    </a:moveTo>
                    <a:cubicBezTo>
                      <a:pt x="902" y="618"/>
                      <a:pt x="902" y="618"/>
                      <a:pt x="902" y="618"/>
                    </a:cubicBezTo>
                    <a:cubicBezTo>
                      <a:pt x="736" y="600"/>
                      <a:pt x="589" y="548"/>
                      <a:pt x="463" y="464"/>
                    </a:cubicBezTo>
                    <a:cubicBezTo>
                      <a:pt x="333" y="368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8" y="347"/>
                      <a:pt x="162" y="522"/>
                      <a:pt x="244" y="694"/>
                    </a:cubicBezTo>
                    <a:cubicBezTo>
                      <a:pt x="275" y="748"/>
                      <a:pt x="313" y="799"/>
                      <a:pt x="359" y="848"/>
                    </a:cubicBezTo>
                    <a:cubicBezTo>
                      <a:pt x="429" y="916"/>
                      <a:pt x="516" y="958"/>
                      <a:pt x="621" y="976"/>
                    </a:cubicBezTo>
                    <a:cubicBezTo>
                      <a:pt x="902" y="1026"/>
                      <a:pt x="902" y="1026"/>
                      <a:pt x="902" y="1026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D7935CAD-7B90-4740-8D78-DF8C756C0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2435225"/>
                <a:ext cx="685800" cy="1477963"/>
              </a:xfrm>
              <a:custGeom>
                <a:avLst/>
                <a:gdLst>
                  <a:gd name="T0" fmla="*/ 249 w 457"/>
                  <a:gd name="T1" fmla="*/ 704 h 984"/>
                  <a:gd name="T2" fmla="*/ 456 w 457"/>
                  <a:gd name="T3" fmla="*/ 984 h 984"/>
                  <a:gd name="T4" fmla="*/ 457 w 457"/>
                  <a:gd name="T5" fmla="*/ 518 h 984"/>
                  <a:gd name="T6" fmla="*/ 5 w 457"/>
                  <a:gd name="T7" fmla="*/ 0 h 984"/>
                  <a:gd name="T8" fmla="*/ 23 w 457"/>
                  <a:gd name="T9" fmla="*/ 170 h 984"/>
                  <a:gd name="T10" fmla="*/ 249 w 457"/>
                  <a:gd name="T11" fmla="*/ 704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84">
                    <a:moveTo>
                      <a:pt x="249" y="704"/>
                    </a:moveTo>
                    <a:cubicBezTo>
                      <a:pt x="290" y="790"/>
                      <a:pt x="359" y="883"/>
                      <a:pt x="456" y="984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9140DED6-D499-4A16-B75E-C13E812D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35225"/>
                <a:ext cx="685800" cy="1381125"/>
              </a:xfrm>
              <a:custGeom>
                <a:avLst/>
                <a:gdLst>
                  <a:gd name="T0" fmla="*/ 5 w 457"/>
                  <a:gd name="T1" fmla="*/ 0 h 920"/>
                  <a:gd name="T2" fmla="*/ 23 w 457"/>
                  <a:gd name="T3" fmla="*/ 170 h 920"/>
                  <a:gd name="T4" fmla="*/ 249 w 457"/>
                  <a:gd name="T5" fmla="*/ 704 h 920"/>
                  <a:gd name="T6" fmla="*/ 457 w 457"/>
                  <a:gd name="T7" fmla="*/ 920 h 920"/>
                  <a:gd name="T8" fmla="*/ 455 w 457"/>
                  <a:gd name="T9" fmla="*/ 456 h 920"/>
                  <a:gd name="T10" fmla="*/ 5 w 457"/>
                  <a:gd name="T1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20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90" y="351"/>
                      <a:pt x="165" y="528"/>
                      <a:pt x="249" y="704"/>
                    </a:cubicBezTo>
                    <a:cubicBezTo>
                      <a:pt x="278" y="764"/>
                      <a:pt x="347" y="836"/>
                      <a:pt x="457" y="920"/>
                    </a:cubicBezTo>
                    <a:cubicBezTo>
                      <a:pt x="455" y="456"/>
                      <a:pt x="455" y="456"/>
                      <a:pt x="455" y="456"/>
                    </a:cubicBezTo>
                    <a:cubicBezTo>
                      <a:pt x="331" y="365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47FFC63E-B45F-47B6-A4A0-985067AC1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425700"/>
                <a:ext cx="679450" cy="1438275"/>
              </a:xfrm>
              <a:custGeom>
                <a:avLst/>
                <a:gdLst>
                  <a:gd name="T0" fmla="*/ 5 w 453"/>
                  <a:gd name="T1" fmla="*/ 0 h 958"/>
                  <a:gd name="T2" fmla="*/ 23 w 453"/>
                  <a:gd name="T3" fmla="*/ 170 h 958"/>
                  <a:gd name="T4" fmla="*/ 248 w 453"/>
                  <a:gd name="T5" fmla="*/ 704 h 958"/>
                  <a:gd name="T6" fmla="*/ 452 w 453"/>
                  <a:gd name="T7" fmla="*/ 958 h 958"/>
                  <a:gd name="T8" fmla="*/ 453 w 453"/>
                  <a:gd name="T9" fmla="*/ 958 h 958"/>
                  <a:gd name="T10" fmla="*/ 453 w 453"/>
                  <a:gd name="T11" fmla="*/ 495 h 958"/>
                  <a:gd name="T12" fmla="*/ 5 w 453"/>
                  <a:gd name="T1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958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84" y="778"/>
                      <a:pt x="352" y="863"/>
                      <a:pt x="452" y="958"/>
                    </a:cubicBezTo>
                    <a:cubicBezTo>
                      <a:pt x="453" y="958"/>
                      <a:pt x="453" y="958"/>
                      <a:pt x="453" y="958"/>
                    </a:cubicBezTo>
                    <a:cubicBezTo>
                      <a:pt x="453" y="495"/>
                      <a:pt x="453" y="495"/>
                      <a:pt x="453" y="495"/>
                    </a:cubicBezTo>
                    <a:cubicBezTo>
                      <a:pt x="330" y="378"/>
                      <a:pt x="180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B9DFFA4D-523D-4AF9-BDD3-69EA17F1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2549525"/>
                <a:ext cx="4745038" cy="2162175"/>
              </a:xfrm>
              <a:custGeom>
                <a:avLst/>
                <a:gdLst>
                  <a:gd name="T0" fmla="*/ 3162 w 3162"/>
                  <a:gd name="T1" fmla="*/ 752 h 1440"/>
                  <a:gd name="T2" fmla="*/ 2654 w 3162"/>
                  <a:gd name="T3" fmla="*/ 566 h 1440"/>
                  <a:gd name="T4" fmla="*/ 2475 w 3162"/>
                  <a:gd name="T5" fmla="*/ 345 h 1440"/>
                  <a:gd name="T6" fmla="*/ 2360 w 3162"/>
                  <a:gd name="T7" fmla="*/ 164 h 1440"/>
                  <a:gd name="T8" fmla="*/ 2281 w 3162"/>
                  <a:gd name="T9" fmla="*/ 36 h 1440"/>
                  <a:gd name="T10" fmla="*/ 2267 w 3162"/>
                  <a:gd name="T11" fmla="*/ 4 h 1440"/>
                  <a:gd name="T12" fmla="*/ 2259 w 3162"/>
                  <a:gd name="T13" fmla="*/ 616 h 1440"/>
                  <a:gd name="T14" fmla="*/ 1979 w 3162"/>
                  <a:gd name="T15" fmla="*/ 280 h 1440"/>
                  <a:gd name="T16" fmla="*/ 1863 w 3162"/>
                  <a:gd name="T17" fmla="*/ 86 h 1440"/>
                  <a:gd name="T18" fmla="*/ 1815 w 3162"/>
                  <a:gd name="T19" fmla="*/ 0 h 1440"/>
                  <a:gd name="T20" fmla="*/ 1803 w 3162"/>
                  <a:gd name="T21" fmla="*/ 636 h 1440"/>
                  <a:gd name="T22" fmla="*/ 1539 w 3162"/>
                  <a:gd name="T23" fmla="*/ 300 h 1440"/>
                  <a:gd name="T24" fmla="*/ 1355 w 3162"/>
                  <a:gd name="T25" fmla="*/ 0 h 1440"/>
                  <a:gd name="T26" fmla="*/ 1347 w 3162"/>
                  <a:gd name="T27" fmla="*/ 648 h 1440"/>
                  <a:gd name="T28" fmla="*/ 1090 w 3162"/>
                  <a:gd name="T29" fmla="*/ 313 h 1440"/>
                  <a:gd name="T30" fmla="*/ 908 w 3162"/>
                  <a:gd name="T31" fmla="*/ 4 h 1440"/>
                  <a:gd name="T32" fmla="*/ 900 w 3162"/>
                  <a:gd name="T33" fmla="*/ 672 h 1440"/>
                  <a:gd name="T34" fmla="*/ 621 w 3162"/>
                  <a:gd name="T35" fmla="*/ 283 h 1440"/>
                  <a:gd name="T36" fmla="*/ 456 w 3162"/>
                  <a:gd name="T37" fmla="*/ 4 h 1440"/>
                  <a:gd name="T38" fmla="*/ 448 w 3162"/>
                  <a:gd name="T39" fmla="*/ 720 h 1440"/>
                  <a:gd name="T40" fmla="*/ 181 w 3162"/>
                  <a:gd name="T41" fmla="*/ 313 h 1440"/>
                  <a:gd name="T42" fmla="*/ 10 w 3162"/>
                  <a:gd name="T43" fmla="*/ 10 h 1440"/>
                  <a:gd name="T44" fmla="*/ 0 w 3162"/>
                  <a:gd name="T4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62" h="1440">
                    <a:moveTo>
                      <a:pt x="3162" y="752"/>
                    </a:moveTo>
                    <a:cubicBezTo>
                      <a:pt x="2902" y="714"/>
                      <a:pt x="2732" y="652"/>
                      <a:pt x="2654" y="566"/>
                    </a:cubicBezTo>
                    <a:cubicBezTo>
                      <a:pt x="2576" y="480"/>
                      <a:pt x="2516" y="406"/>
                      <a:pt x="2475" y="345"/>
                    </a:cubicBezTo>
                    <a:cubicBezTo>
                      <a:pt x="2434" y="285"/>
                      <a:pt x="2395" y="224"/>
                      <a:pt x="2360" y="164"/>
                    </a:cubicBezTo>
                    <a:cubicBezTo>
                      <a:pt x="2325" y="104"/>
                      <a:pt x="2298" y="62"/>
                      <a:pt x="2281" y="36"/>
                    </a:cubicBezTo>
                    <a:cubicBezTo>
                      <a:pt x="2267" y="4"/>
                      <a:pt x="2267" y="4"/>
                      <a:pt x="2267" y="4"/>
                    </a:cubicBezTo>
                    <a:cubicBezTo>
                      <a:pt x="2259" y="616"/>
                      <a:pt x="2259" y="616"/>
                      <a:pt x="2259" y="616"/>
                    </a:cubicBezTo>
                    <a:cubicBezTo>
                      <a:pt x="2194" y="585"/>
                      <a:pt x="2101" y="472"/>
                      <a:pt x="1979" y="280"/>
                    </a:cubicBezTo>
                    <a:cubicBezTo>
                      <a:pt x="1940" y="220"/>
                      <a:pt x="1902" y="155"/>
                      <a:pt x="1863" y="86"/>
                    </a:cubicBezTo>
                    <a:cubicBezTo>
                      <a:pt x="1815" y="0"/>
                      <a:pt x="1815" y="0"/>
                      <a:pt x="1815" y="0"/>
                    </a:cubicBezTo>
                    <a:cubicBezTo>
                      <a:pt x="1803" y="636"/>
                      <a:pt x="1803" y="636"/>
                      <a:pt x="1803" y="636"/>
                    </a:cubicBezTo>
                    <a:cubicBezTo>
                      <a:pt x="1758" y="616"/>
                      <a:pt x="1670" y="504"/>
                      <a:pt x="1539" y="300"/>
                    </a:cubicBezTo>
                    <a:cubicBezTo>
                      <a:pt x="1473" y="198"/>
                      <a:pt x="1412" y="98"/>
                      <a:pt x="1355" y="0"/>
                    </a:cubicBezTo>
                    <a:cubicBezTo>
                      <a:pt x="1347" y="648"/>
                      <a:pt x="1347" y="648"/>
                      <a:pt x="1347" y="648"/>
                    </a:cubicBezTo>
                    <a:cubicBezTo>
                      <a:pt x="1306" y="633"/>
                      <a:pt x="1220" y="521"/>
                      <a:pt x="1090" y="313"/>
                    </a:cubicBezTo>
                    <a:cubicBezTo>
                      <a:pt x="1025" y="209"/>
                      <a:pt x="964" y="106"/>
                      <a:pt x="908" y="4"/>
                    </a:cubicBezTo>
                    <a:cubicBezTo>
                      <a:pt x="900" y="672"/>
                      <a:pt x="900" y="672"/>
                      <a:pt x="900" y="672"/>
                    </a:cubicBezTo>
                    <a:cubicBezTo>
                      <a:pt x="836" y="611"/>
                      <a:pt x="743" y="481"/>
                      <a:pt x="621" y="283"/>
                    </a:cubicBezTo>
                    <a:cubicBezTo>
                      <a:pt x="559" y="184"/>
                      <a:pt x="504" y="91"/>
                      <a:pt x="456" y="4"/>
                    </a:cubicBezTo>
                    <a:cubicBezTo>
                      <a:pt x="448" y="720"/>
                      <a:pt x="448" y="720"/>
                      <a:pt x="448" y="720"/>
                    </a:cubicBezTo>
                    <a:cubicBezTo>
                      <a:pt x="398" y="657"/>
                      <a:pt x="309" y="521"/>
                      <a:pt x="181" y="313"/>
                    </a:cubicBezTo>
                    <a:cubicBezTo>
                      <a:pt x="117" y="209"/>
                      <a:pt x="60" y="108"/>
                      <a:pt x="10" y="10"/>
                    </a:cubicBezTo>
                    <a:cubicBezTo>
                      <a:pt x="0" y="1440"/>
                      <a:pt x="0" y="1440"/>
                      <a:pt x="0" y="1440"/>
                    </a:cubicBezTo>
                  </a:path>
                </a:pathLst>
              </a:custGeom>
              <a:noFill/>
              <a:ln w="17463" cap="rnd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1206A19B-5493-4256-A498-CEB821702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3976" y="3170238"/>
                <a:ext cx="0" cy="6985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0" name="Line 28">
                <a:extLst>
                  <a:ext uri="{FF2B5EF4-FFF2-40B4-BE49-F238E27FC236}">
                    <a16:creationId xmlns:a16="http://schemas.microsoft.com/office/drawing/2014/main" id="{2573F86F-AF9B-423A-8504-7FCF0D06B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4113" y="2867025"/>
                <a:ext cx="0" cy="3762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1" name="Line 29">
                <a:extLst>
                  <a:ext uri="{FF2B5EF4-FFF2-40B4-BE49-F238E27FC236}">
                    <a16:creationId xmlns:a16="http://schemas.microsoft.com/office/drawing/2014/main" id="{4B2BAE2E-9231-4889-9F7F-F422EE895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6526" y="3227388"/>
                <a:ext cx="0" cy="2174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4" name="Line 30">
                <a:extLst>
                  <a:ext uri="{FF2B5EF4-FFF2-40B4-BE49-F238E27FC236}">
                    <a16:creationId xmlns:a16="http://schemas.microsoft.com/office/drawing/2014/main" id="{48FAA0FE-F5AA-4A33-8A41-0CF440306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5838" y="2678113"/>
                <a:ext cx="0" cy="2190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5" name="Line 31">
                <a:extLst>
                  <a:ext uri="{FF2B5EF4-FFF2-40B4-BE49-F238E27FC236}">
                    <a16:creationId xmlns:a16="http://schemas.microsoft.com/office/drawing/2014/main" id="{CD4AE8E3-0FA9-4C00-B36E-ACB8FCD78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0388" y="3606800"/>
                <a:ext cx="0" cy="1555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6" name="Line 32">
                <a:extLst>
                  <a:ext uri="{FF2B5EF4-FFF2-40B4-BE49-F238E27FC236}">
                    <a16:creationId xmlns:a16="http://schemas.microsoft.com/office/drawing/2014/main" id="{F9DFFA4F-1DC2-4A54-9ECB-80743D5BF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6" y="3414713"/>
                <a:ext cx="0" cy="2794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7" name="Line 33">
                <a:extLst>
                  <a:ext uri="{FF2B5EF4-FFF2-40B4-BE49-F238E27FC236}">
                    <a16:creationId xmlns:a16="http://schemas.microsoft.com/office/drawing/2014/main" id="{B01DEE5C-D369-4874-8484-675E2E056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1213" y="3360738"/>
                <a:ext cx="0" cy="1730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8" name="Line 34">
                <a:extLst>
                  <a:ext uri="{FF2B5EF4-FFF2-40B4-BE49-F238E27FC236}">
                    <a16:creationId xmlns:a16="http://schemas.microsoft.com/office/drawing/2014/main" id="{4D9A0ADD-A2DB-4592-AB4D-836725040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7076" y="3240088"/>
                <a:ext cx="0" cy="1857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9" name="Line 35">
                <a:extLst>
                  <a:ext uri="{FF2B5EF4-FFF2-40B4-BE49-F238E27FC236}">
                    <a16:creationId xmlns:a16="http://schemas.microsoft.com/office/drawing/2014/main" id="{842EE6AB-097B-4778-90E5-4D71F4585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3222625"/>
                <a:ext cx="0" cy="2428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0" name="Line 36">
                <a:extLst>
                  <a:ext uri="{FF2B5EF4-FFF2-40B4-BE49-F238E27FC236}">
                    <a16:creationId xmlns:a16="http://schemas.microsoft.com/office/drawing/2014/main" id="{E03300D4-B17D-4FA8-8588-AA41659D8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3351" y="2678113"/>
                <a:ext cx="0" cy="19526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1" name="Line 37">
                <a:extLst>
                  <a:ext uri="{FF2B5EF4-FFF2-40B4-BE49-F238E27FC236}">
                    <a16:creationId xmlns:a16="http://schemas.microsoft.com/office/drawing/2014/main" id="{2F805B15-4419-45D9-A5CE-E3ED10F36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8888" y="2509838"/>
                <a:ext cx="0" cy="1651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2" name="Line 38">
                <a:extLst>
                  <a:ext uri="{FF2B5EF4-FFF2-40B4-BE49-F238E27FC236}">
                    <a16:creationId xmlns:a16="http://schemas.microsoft.com/office/drawing/2014/main" id="{BCD81A71-58FB-4DDE-91A0-EFDF4B484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763" y="3224213"/>
                <a:ext cx="0" cy="2286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3" name="Line 39">
                <a:extLst>
                  <a:ext uri="{FF2B5EF4-FFF2-40B4-BE49-F238E27FC236}">
                    <a16:creationId xmlns:a16="http://schemas.microsoft.com/office/drawing/2014/main" id="{FDFFCA8C-13FA-44A7-A0FE-F67F5D953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3078163"/>
                <a:ext cx="0" cy="18891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4" name="Line 40">
                <a:extLst>
                  <a:ext uri="{FF2B5EF4-FFF2-40B4-BE49-F238E27FC236}">
                    <a16:creationId xmlns:a16="http://schemas.microsoft.com/office/drawing/2014/main" id="{3DEA6037-059B-46EE-BF21-2FEF540B1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6388" y="2863850"/>
                <a:ext cx="0" cy="2317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5" name="Freeform 41">
                <a:extLst>
                  <a:ext uri="{FF2B5EF4-FFF2-40B4-BE49-F238E27FC236}">
                    <a16:creationId xmlns:a16="http://schemas.microsoft.com/office/drawing/2014/main" id="{99FBA513-5C7B-4C1C-9882-91826D39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27416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6" name="Freeform 42">
                <a:extLst>
                  <a:ext uri="{FF2B5EF4-FFF2-40B4-BE49-F238E27FC236}">
                    <a16:creationId xmlns:a16="http://schemas.microsoft.com/office/drawing/2014/main" id="{ECB0742F-1B95-4817-B9CF-854E22515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29702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3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7" name="Freeform 43">
                <a:extLst>
                  <a:ext uri="{FF2B5EF4-FFF2-40B4-BE49-F238E27FC236}">
                    <a16:creationId xmlns:a16="http://schemas.microsoft.com/office/drawing/2014/main" id="{FB601E14-3A0D-489A-BB56-BCFE6DE97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1" y="31765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8" name="Freeform 44">
                <a:extLst>
                  <a:ext uri="{FF2B5EF4-FFF2-40B4-BE49-F238E27FC236}">
                    <a16:creationId xmlns:a16="http://schemas.microsoft.com/office/drawing/2014/main" id="{E298481A-B38F-49B9-B583-A9B2635C6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6851" y="3368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9" name="Freeform 45">
                <a:extLst>
                  <a:ext uri="{FF2B5EF4-FFF2-40B4-BE49-F238E27FC236}">
                    <a16:creationId xmlns:a16="http://schemas.microsoft.com/office/drawing/2014/main" id="{00F87316-E41E-4D01-81B1-193750F83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1" y="3495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0" name="Freeform 46">
                <a:extLst>
                  <a:ext uri="{FF2B5EF4-FFF2-40B4-BE49-F238E27FC236}">
                    <a16:creationId xmlns:a16="http://schemas.microsoft.com/office/drawing/2014/main" id="{59BF0485-69AA-4D92-81E7-47A201BE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401" y="3641725"/>
                <a:ext cx="55563" cy="57150"/>
              </a:xfrm>
              <a:custGeom>
                <a:avLst/>
                <a:gdLst>
                  <a:gd name="T0" fmla="*/ 32 w 37"/>
                  <a:gd name="T1" fmla="*/ 33 h 38"/>
                  <a:gd name="T2" fmla="*/ 37 w 37"/>
                  <a:gd name="T3" fmla="*/ 19 h 38"/>
                  <a:gd name="T4" fmla="*/ 32 w 37"/>
                  <a:gd name="T5" fmla="*/ 6 h 38"/>
                  <a:gd name="T6" fmla="*/ 18 w 37"/>
                  <a:gd name="T7" fmla="*/ 0 h 38"/>
                  <a:gd name="T8" fmla="*/ 5 w 37"/>
                  <a:gd name="T9" fmla="*/ 6 h 38"/>
                  <a:gd name="T10" fmla="*/ 0 w 37"/>
                  <a:gd name="T11" fmla="*/ 19 h 38"/>
                  <a:gd name="T12" fmla="*/ 5 w 37"/>
                  <a:gd name="T13" fmla="*/ 33 h 38"/>
                  <a:gd name="T14" fmla="*/ 18 w 37"/>
                  <a:gd name="T15" fmla="*/ 38 h 38"/>
                  <a:gd name="T16" fmla="*/ 32 w 37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33"/>
                    </a:moveTo>
                    <a:cubicBezTo>
                      <a:pt x="36" y="29"/>
                      <a:pt x="37" y="24"/>
                      <a:pt x="37" y="19"/>
                    </a:cubicBezTo>
                    <a:cubicBezTo>
                      <a:pt x="37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8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1" name="Freeform 47">
                <a:extLst>
                  <a:ext uri="{FF2B5EF4-FFF2-40B4-BE49-F238E27FC236}">
                    <a16:creationId xmlns:a16="http://schemas.microsoft.com/office/drawing/2014/main" id="{4BA942AE-BF68-4463-8D11-0D778E884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34178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2" name="Freeform 48">
                <a:extLst>
                  <a:ext uri="{FF2B5EF4-FFF2-40B4-BE49-F238E27FC236}">
                    <a16:creationId xmlns:a16="http://schemas.microsoft.com/office/drawing/2014/main" id="{9EDF1158-7AF0-4E4F-922F-86D850994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829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3" name="Freeform 49">
                <a:extLst>
                  <a:ext uri="{FF2B5EF4-FFF2-40B4-BE49-F238E27FC236}">
                    <a16:creationId xmlns:a16="http://schemas.microsoft.com/office/drawing/2014/main" id="{539FB7C3-44DA-4ED0-A95D-F38C2827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328930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4" name="Freeform 50">
                <a:extLst>
                  <a:ext uri="{FF2B5EF4-FFF2-40B4-BE49-F238E27FC236}">
                    <a16:creationId xmlns:a16="http://schemas.microsoft.com/office/drawing/2014/main" id="{4697DEB2-6598-4382-B2EA-54E16F8EC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2956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7" y="29"/>
                      <a:pt x="38" y="24"/>
                      <a:pt x="38" y="19"/>
                    </a:cubicBezTo>
                    <a:cubicBezTo>
                      <a:pt x="38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5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5" name="Freeform 51">
                <a:extLst>
                  <a:ext uri="{FF2B5EF4-FFF2-40B4-BE49-F238E27FC236}">
                    <a16:creationId xmlns:a16="http://schemas.microsoft.com/office/drawing/2014/main" id="{141F7466-5871-4698-B060-39EBF99A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188" y="32924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6" name="Freeform 52">
                <a:extLst>
                  <a:ext uri="{FF2B5EF4-FFF2-40B4-BE49-F238E27FC236}">
                    <a16:creationId xmlns:a16="http://schemas.microsoft.com/office/drawing/2014/main" id="{8B16FD91-ABAA-4FCE-B57C-372B6AE3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13055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7" name="Freeform 53">
                <a:extLst>
                  <a:ext uri="{FF2B5EF4-FFF2-40B4-BE49-F238E27FC236}">
                    <a16:creationId xmlns:a16="http://schemas.microsoft.com/office/drawing/2014/main" id="{27FBD643-F022-4170-9102-5E0AC93CF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2932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8" name="Freeform 54">
                <a:extLst>
                  <a:ext uri="{FF2B5EF4-FFF2-40B4-BE49-F238E27FC236}">
                    <a16:creationId xmlns:a16="http://schemas.microsoft.com/office/drawing/2014/main" id="{86981F23-D7C9-43BA-A261-9672240C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6" y="273050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9" name="Freeform 55">
                <a:extLst>
                  <a:ext uri="{FF2B5EF4-FFF2-40B4-BE49-F238E27FC236}">
                    <a16:creationId xmlns:a16="http://schemas.microsoft.com/office/drawing/2014/main" id="{97F005A6-DF6B-4009-A75E-EF01417A5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3" y="2551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4E735D0E-EE7E-4C49-A126-8765D6A438D9}"/>
                </a:ext>
              </a:extLst>
            </p:cNvPr>
            <p:cNvSpPr txBox="1"/>
            <p:nvPr/>
          </p:nvSpPr>
          <p:spPr>
            <a:xfrm>
              <a:off x="1541507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265D45C-6CF9-41BC-B9CF-1435A635AD0D}"/>
                </a:ext>
              </a:extLst>
            </p:cNvPr>
            <p:cNvSpPr txBox="1"/>
            <p:nvPr/>
          </p:nvSpPr>
          <p:spPr>
            <a:xfrm>
              <a:off x="2168365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EC27872-C67A-47F2-A277-1F994A74E6CC}"/>
                </a:ext>
              </a:extLst>
            </p:cNvPr>
            <p:cNvSpPr txBox="1"/>
            <p:nvPr/>
          </p:nvSpPr>
          <p:spPr>
            <a:xfrm>
              <a:off x="2795223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BBC9A08-0665-47AE-A1BF-B052611DFE3B}"/>
                </a:ext>
              </a:extLst>
            </p:cNvPr>
            <p:cNvSpPr txBox="1"/>
            <p:nvPr/>
          </p:nvSpPr>
          <p:spPr>
            <a:xfrm>
              <a:off x="337960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675A610E-088D-4181-8442-E4CCC7FC4D18}"/>
                </a:ext>
              </a:extLst>
            </p:cNvPr>
            <p:cNvSpPr txBox="1"/>
            <p:nvPr/>
          </p:nvSpPr>
          <p:spPr>
            <a:xfrm>
              <a:off x="4006460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C4838AC8-A469-4754-8221-33CE70BEB9C7}"/>
                </a:ext>
              </a:extLst>
            </p:cNvPr>
            <p:cNvSpPr txBox="1"/>
            <p:nvPr/>
          </p:nvSpPr>
          <p:spPr>
            <a:xfrm>
              <a:off x="4633318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54A9953B-9165-4BA2-B4C0-BC1FD6DB8DD1}"/>
                </a:ext>
              </a:extLst>
            </p:cNvPr>
            <p:cNvSpPr txBox="1"/>
            <p:nvPr/>
          </p:nvSpPr>
          <p:spPr>
            <a:xfrm>
              <a:off x="5260176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FB7CD38-1CE5-4DF1-9748-FC4BD3C644E4}"/>
                </a:ext>
              </a:extLst>
            </p:cNvPr>
            <p:cNvSpPr txBox="1"/>
            <p:nvPr/>
          </p:nvSpPr>
          <p:spPr>
            <a:xfrm>
              <a:off x="588703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5E1A55B-C2D3-4256-BE30-7A3F7842C571}"/>
                </a:ext>
              </a:extLst>
            </p:cNvPr>
            <p:cNvSpPr txBox="1"/>
            <p:nvPr/>
          </p:nvSpPr>
          <p:spPr>
            <a:xfrm>
              <a:off x="987820" y="4408839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57DB8F6-AF9B-4653-9203-79AAC3201F8C}"/>
                </a:ext>
              </a:extLst>
            </p:cNvPr>
            <p:cNvSpPr txBox="1"/>
            <p:nvPr/>
          </p:nvSpPr>
          <p:spPr>
            <a:xfrm>
              <a:off x="987820" y="3836097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F4F01C06-0251-4DE7-AD6C-D4B9812B9575}"/>
                </a:ext>
              </a:extLst>
            </p:cNvPr>
            <p:cNvSpPr txBox="1"/>
            <p:nvPr/>
          </p:nvSpPr>
          <p:spPr>
            <a:xfrm>
              <a:off x="1021484" y="3263356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A6DA861-8727-4D1C-9967-86481AFE11E2}"/>
                </a:ext>
              </a:extLst>
            </p:cNvPr>
            <p:cNvSpPr txBox="1"/>
            <p:nvPr/>
          </p:nvSpPr>
          <p:spPr>
            <a:xfrm>
              <a:off x="1021484" y="2690615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3896A0E-9F06-4A0D-BFA1-96E1F714BD24}"/>
                </a:ext>
              </a:extLst>
            </p:cNvPr>
            <p:cNvSpPr txBox="1"/>
            <p:nvPr/>
          </p:nvSpPr>
          <p:spPr>
            <a:xfrm>
              <a:off x="1021484" y="2117874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EF82DD0-E502-47EC-903B-0888C8B31307}"/>
                </a:ext>
              </a:extLst>
            </p:cNvPr>
            <p:cNvSpPr txBox="1"/>
            <p:nvPr/>
          </p:nvSpPr>
          <p:spPr>
            <a:xfrm>
              <a:off x="3048560" y="4188879"/>
              <a:ext cx="3228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00000"/>
                  </a:solidFill>
                </a:rPr>
                <a:t>PK threshold: 0.05 </a:t>
              </a:r>
              <a:r>
                <a:rPr lang="en-US" sz="1400" b="1" dirty="0" err="1">
                  <a:solidFill>
                    <a:srgbClr val="C00000"/>
                  </a:solidFill>
                </a:rPr>
                <a:t>pmol</a:t>
              </a:r>
              <a:r>
                <a:rPr lang="en-US" sz="1400" b="1" dirty="0">
                  <a:solidFill>
                    <a:srgbClr val="C00000"/>
                  </a:solidFill>
                </a:rPr>
                <a:t> I 106 PBMC cells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C85D689-A6FE-43D6-8745-3AB9DC2DAB9B}"/>
              </a:ext>
            </a:extLst>
          </p:cNvPr>
          <p:cNvSpPr txBox="1"/>
          <p:nvPr/>
        </p:nvSpPr>
        <p:spPr>
          <a:xfrm>
            <a:off x="1456858" y="1448837"/>
            <a:ext cx="490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ISL-TP concentration (</a:t>
            </a:r>
            <a:r>
              <a:rPr lang="en-US" sz="2000" b="1" dirty="0" err="1">
                <a:solidFill>
                  <a:srgbClr val="0070C0"/>
                </a:solidFill>
              </a:rPr>
              <a:t>pmol</a:t>
            </a:r>
            <a:r>
              <a:rPr lang="en-US" sz="2000" b="1" dirty="0">
                <a:solidFill>
                  <a:srgbClr val="0070C0"/>
                </a:solidFill>
              </a:rPr>
              <a:t>/10</a:t>
            </a:r>
            <a:r>
              <a:rPr lang="en-US" sz="2000" b="1" baseline="30000" dirty="0">
                <a:solidFill>
                  <a:srgbClr val="0070C0"/>
                </a:solidFill>
              </a:rPr>
              <a:t>6</a:t>
            </a:r>
            <a:r>
              <a:rPr lang="en-US" sz="2000" b="1" dirty="0">
                <a:solidFill>
                  <a:srgbClr val="0070C0"/>
                </a:solidFill>
              </a:rPr>
              <a:t> PBMC)</a:t>
            </a:r>
          </a:p>
        </p:txBody>
      </p:sp>
    </p:spTree>
    <p:extLst>
      <p:ext uri="{BB962C8B-B14F-4D97-AF65-F5344CB8AC3E}">
        <p14:creationId xmlns:p14="http://schemas.microsoft.com/office/powerpoint/2010/main" val="677693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673D23-782E-46B3-BD00-FCA5EC26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ISL implant for yearly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65" y="6457082"/>
            <a:ext cx="2619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Matthews R, CROI 2021, Abs. 088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A14B12-5C72-4957-912F-798AFFC041E0}"/>
              </a:ext>
            </a:extLst>
          </p:cNvPr>
          <p:cNvGrpSpPr/>
          <p:nvPr/>
        </p:nvGrpSpPr>
        <p:grpSpPr>
          <a:xfrm>
            <a:off x="2410267" y="1269824"/>
            <a:ext cx="9717185" cy="4235007"/>
            <a:chOff x="1944444" y="1269824"/>
            <a:chExt cx="9717185" cy="4235007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CACB41D-88AC-FB46-A068-70B0CD5FD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01" y="1269824"/>
              <a:ext cx="58269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24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ISL-TP concentration, pmol/10</a:t>
              </a:r>
              <a:r>
                <a:rPr lang="da-DK" sz="2400" b="1" baseline="30000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6</a:t>
              </a:r>
              <a:r>
                <a:rPr lang="da-DK" sz="24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 PBMC</a:t>
              </a:r>
              <a:endParaRPr lang="fr-FR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pSp>
          <p:nvGrpSpPr>
            <p:cNvPr id="5240" name="Groupe 5239">
              <a:extLst>
                <a:ext uri="{FF2B5EF4-FFF2-40B4-BE49-F238E27FC236}">
                  <a16:creationId xmlns:a16="http://schemas.microsoft.com/office/drawing/2014/main" id="{79CDDF27-B9F3-4858-9975-D7499781B487}"/>
                </a:ext>
              </a:extLst>
            </p:cNvPr>
            <p:cNvGrpSpPr/>
            <p:nvPr/>
          </p:nvGrpSpPr>
          <p:grpSpPr>
            <a:xfrm>
              <a:off x="2427288" y="1930400"/>
              <a:ext cx="6991350" cy="3092450"/>
              <a:chOff x="2427288" y="2159000"/>
              <a:chExt cx="6991350" cy="309245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923F1D25-010C-4718-AC6F-1B4D8D90E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5" y="2290763"/>
                <a:ext cx="2278063" cy="2881312"/>
              </a:xfrm>
              <a:custGeom>
                <a:avLst/>
                <a:gdLst>
                  <a:gd name="T0" fmla="*/ 0 w 1435"/>
                  <a:gd name="T1" fmla="*/ 0 h 1815"/>
                  <a:gd name="T2" fmla="*/ 0 w 1435"/>
                  <a:gd name="T3" fmla="*/ 1815 h 1815"/>
                  <a:gd name="T4" fmla="*/ 1435 w 1435"/>
                  <a:gd name="T5" fmla="*/ 1815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5" h="1815">
                    <a:moveTo>
                      <a:pt x="0" y="0"/>
                    </a:moveTo>
                    <a:lnTo>
                      <a:pt x="0" y="1815"/>
                    </a:lnTo>
                    <a:lnTo>
                      <a:pt x="1435" y="1815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8898FEE-2A76-4FE4-9685-A8F18CA7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5" y="2290763"/>
                <a:ext cx="2279650" cy="2881312"/>
              </a:xfrm>
              <a:custGeom>
                <a:avLst/>
                <a:gdLst>
                  <a:gd name="T0" fmla="*/ 0 w 1436"/>
                  <a:gd name="T1" fmla="*/ 0 h 1815"/>
                  <a:gd name="T2" fmla="*/ 0 w 1436"/>
                  <a:gd name="T3" fmla="*/ 1815 h 1815"/>
                  <a:gd name="T4" fmla="*/ 1436 w 1436"/>
                  <a:gd name="T5" fmla="*/ 1815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6" h="1815">
                    <a:moveTo>
                      <a:pt x="0" y="0"/>
                    </a:moveTo>
                    <a:lnTo>
                      <a:pt x="0" y="1815"/>
                    </a:lnTo>
                    <a:lnTo>
                      <a:pt x="1436" y="1815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BA8D1C34-E698-453F-8204-09ECDE5DA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2290763"/>
                <a:ext cx="2278063" cy="2881312"/>
              </a:xfrm>
              <a:custGeom>
                <a:avLst/>
                <a:gdLst>
                  <a:gd name="T0" fmla="*/ 1435 w 1435"/>
                  <a:gd name="T1" fmla="*/ 1815 h 1815"/>
                  <a:gd name="T2" fmla="*/ 0 w 1435"/>
                  <a:gd name="T3" fmla="*/ 1815 h 1815"/>
                  <a:gd name="T4" fmla="*/ 0 w 1435"/>
                  <a:gd name="T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5" h="1815">
                    <a:moveTo>
                      <a:pt x="1435" y="1815"/>
                    </a:moveTo>
                    <a:lnTo>
                      <a:pt x="0" y="1815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945EEA6E-9E1E-4214-A8D0-7C7530763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183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4DD59E1-1DED-40D0-8D0B-82ABED039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183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B630CCDF-21C5-46CC-9411-1A54E9B35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E5099B7B-F0A3-4396-B9CA-962341EC7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C36667B2-6A9E-4A48-BD52-4AE476F51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3D348289-C12D-4743-96DD-7075B8A6E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7B87A7F6-D1EE-4097-AFDB-B6352A153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98BD1325-8994-41A7-9FAA-A6ED649D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0D56F487-0C3A-463C-88C6-1470B881B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F7A2CA76-D505-4550-BB96-0A1CEFE3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4E64CA5C-83D8-4040-80FE-FE4C8C998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F3C42885-511F-4A57-986C-C2CDA5EB8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16E143E7-ADC0-4CC6-8641-A3DF91F67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98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D7F86C34-4457-4C77-91F7-FE2232BD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98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99694E7F-957D-459A-8A45-EC42EA24D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C8F85C67-C81C-4AC2-873A-348C81DCD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E7D562A-EDDD-4B7A-A357-469ED8EC8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35CC9F48-14D8-42AC-84BD-69593BC95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0" name="Line 29">
                <a:extLst>
                  <a:ext uri="{FF2B5EF4-FFF2-40B4-BE49-F238E27FC236}">
                    <a16:creationId xmlns:a16="http://schemas.microsoft.com/office/drawing/2014/main" id="{9E868F73-02C7-4E7C-B009-6A9D4ECB9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90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1" name="Line 30">
                <a:extLst>
                  <a:ext uri="{FF2B5EF4-FFF2-40B4-BE49-F238E27FC236}">
                    <a16:creationId xmlns:a16="http://schemas.microsoft.com/office/drawing/2014/main" id="{934C1733-8AC1-4B07-8BA9-BFFF83A3E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4" name="Line 31">
                <a:extLst>
                  <a:ext uri="{FF2B5EF4-FFF2-40B4-BE49-F238E27FC236}">
                    <a16:creationId xmlns:a16="http://schemas.microsoft.com/office/drawing/2014/main" id="{CFE9EA78-C274-4575-A525-A1A27E1A4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626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5" name="Line 32">
                <a:extLst>
                  <a:ext uri="{FF2B5EF4-FFF2-40B4-BE49-F238E27FC236}">
                    <a16:creationId xmlns:a16="http://schemas.microsoft.com/office/drawing/2014/main" id="{192AB554-D638-4B84-9C2D-A094CCEB7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83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6" name="Line 33">
                <a:extLst>
                  <a:ext uri="{FF2B5EF4-FFF2-40B4-BE49-F238E27FC236}">
                    <a16:creationId xmlns:a16="http://schemas.microsoft.com/office/drawing/2014/main" id="{49CA96F5-01B2-47E7-AE39-6850A2AE5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19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7" name="Line 34">
                <a:extLst>
                  <a:ext uri="{FF2B5EF4-FFF2-40B4-BE49-F238E27FC236}">
                    <a16:creationId xmlns:a16="http://schemas.microsoft.com/office/drawing/2014/main" id="{8C90B037-56CB-4B97-BB54-0E1009C3D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39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8" name="Line 35">
                <a:extLst>
                  <a:ext uri="{FF2B5EF4-FFF2-40B4-BE49-F238E27FC236}">
                    <a16:creationId xmlns:a16="http://schemas.microsoft.com/office/drawing/2014/main" id="{68F4C277-2A51-48AA-847C-6BEA51CC0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76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9" name="Line 36">
                <a:extLst>
                  <a:ext uri="{FF2B5EF4-FFF2-40B4-BE49-F238E27FC236}">
                    <a16:creationId xmlns:a16="http://schemas.microsoft.com/office/drawing/2014/main" id="{2A3BC28A-12AC-45AE-A2BE-3E3A22A37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20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0" name="Line 37">
                <a:extLst>
                  <a:ext uri="{FF2B5EF4-FFF2-40B4-BE49-F238E27FC236}">
                    <a16:creationId xmlns:a16="http://schemas.microsoft.com/office/drawing/2014/main" id="{2763583B-9632-4A6F-86DF-0C64F0404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56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1" name="Line 38">
                <a:extLst>
                  <a:ext uri="{FF2B5EF4-FFF2-40B4-BE49-F238E27FC236}">
                    <a16:creationId xmlns:a16="http://schemas.microsoft.com/office/drawing/2014/main" id="{148B7E5D-2C4D-4B3C-B9D1-3BBA37FF8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76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2" name="Line 39">
                <a:extLst>
                  <a:ext uri="{FF2B5EF4-FFF2-40B4-BE49-F238E27FC236}">
                    <a16:creationId xmlns:a16="http://schemas.microsoft.com/office/drawing/2014/main" id="{47F74D9F-CE4F-463A-BB9F-B0D83C50F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88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3" name="Line 40">
                <a:extLst>
                  <a:ext uri="{FF2B5EF4-FFF2-40B4-BE49-F238E27FC236}">
                    <a16:creationId xmlns:a16="http://schemas.microsoft.com/office/drawing/2014/main" id="{CBDAFBA7-D291-49C4-8D43-90AEAF3C6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24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4" name="Line 41">
                <a:extLst>
                  <a:ext uri="{FF2B5EF4-FFF2-40B4-BE49-F238E27FC236}">
                    <a16:creationId xmlns:a16="http://schemas.microsoft.com/office/drawing/2014/main" id="{CDD07200-E7B5-4094-BE06-CF507D6EF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81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5" name="Line 42">
                <a:extLst>
                  <a:ext uri="{FF2B5EF4-FFF2-40B4-BE49-F238E27FC236}">
                    <a16:creationId xmlns:a16="http://schemas.microsoft.com/office/drawing/2014/main" id="{17406822-2DDC-4069-AE93-867AED29E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6" name="Line 43">
                <a:extLst>
                  <a:ext uri="{FF2B5EF4-FFF2-40B4-BE49-F238E27FC236}">
                    <a16:creationId xmlns:a16="http://schemas.microsoft.com/office/drawing/2014/main" id="{F2736E12-5C89-4DEE-A961-2DB4EC8C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17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7" name="Line 44">
                <a:extLst>
                  <a:ext uri="{FF2B5EF4-FFF2-40B4-BE49-F238E27FC236}">
                    <a16:creationId xmlns:a16="http://schemas.microsoft.com/office/drawing/2014/main" id="{42095BB7-2831-4D46-8D05-C74E026A2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453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8" name="Line 45">
                <a:extLst>
                  <a:ext uri="{FF2B5EF4-FFF2-40B4-BE49-F238E27FC236}">
                    <a16:creationId xmlns:a16="http://schemas.microsoft.com/office/drawing/2014/main" id="{785AD30F-A829-44BA-A963-F6E97ECD1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977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9" name="Line 46">
                <a:extLst>
                  <a:ext uri="{FF2B5EF4-FFF2-40B4-BE49-F238E27FC236}">
                    <a16:creationId xmlns:a16="http://schemas.microsoft.com/office/drawing/2014/main" id="{0080800D-E1ED-4FD5-BD23-8EB1DF322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33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0" name="Line 47">
                <a:extLst>
                  <a:ext uri="{FF2B5EF4-FFF2-40B4-BE49-F238E27FC236}">
                    <a16:creationId xmlns:a16="http://schemas.microsoft.com/office/drawing/2014/main" id="{F59078A9-B922-4E19-A2AC-24E5F6690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97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1" name="Line 48">
                <a:extLst>
                  <a:ext uri="{FF2B5EF4-FFF2-40B4-BE49-F238E27FC236}">
                    <a16:creationId xmlns:a16="http://schemas.microsoft.com/office/drawing/2014/main" id="{E5CC6805-3B64-4904-BD48-7F8005A76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69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2" name="Line 49">
                <a:extLst>
                  <a:ext uri="{FF2B5EF4-FFF2-40B4-BE49-F238E27FC236}">
                    <a16:creationId xmlns:a16="http://schemas.microsoft.com/office/drawing/2014/main" id="{2665C575-773E-4116-9D55-DF6F9E4B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13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3" name="Line 50">
                <a:extLst>
                  <a:ext uri="{FF2B5EF4-FFF2-40B4-BE49-F238E27FC236}">
                    <a16:creationId xmlns:a16="http://schemas.microsoft.com/office/drawing/2014/main" id="{DA60A5D9-0138-46F6-90A5-9BBBF88AC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9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4" name="Line 51">
                <a:extLst>
                  <a:ext uri="{FF2B5EF4-FFF2-40B4-BE49-F238E27FC236}">
                    <a16:creationId xmlns:a16="http://schemas.microsoft.com/office/drawing/2014/main" id="{FE904B39-6AB8-432C-9126-0E0ACA8B5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69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5" name="Line 52">
                <a:extLst>
                  <a:ext uri="{FF2B5EF4-FFF2-40B4-BE49-F238E27FC236}">
                    <a16:creationId xmlns:a16="http://schemas.microsoft.com/office/drawing/2014/main" id="{78E8940F-5EE4-4BC6-8C75-68AFB74C2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6" name="Line 53">
                <a:extLst>
                  <a:ext uri="{FF2B5EF4-FFF2-40B4-BE49-F238E27FC236}">
                    <a16:creationId xmlns:a16="http://schemas.microsoft.com/office/drawing/2014/main" id="{86EC733E-DADB-40C1-B564-ECEAE94C3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2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7" name="Line 54">
                <a:extLst>
                  <a:ext uri="{FF2B5EF4-FFF2-40B4-BE49-F238E27FC236}">
                    <a16:creationId xmlns:a16="http://schemas.microsoft.com/office/drawing/2014/main" id="{9CDCC0BF-C5B3-49B6-A1B7-8A5DE38F2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62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8" name="Line 55">
                <a:extLst>
                  <a:ext uri="{FF2B5EF4-FFF2-40B4-BE49-F238E27FC236}">
                    <a16:creationId xmlns:a16="http://schemas.microsoft.com/office/drawing/2014/main" id="{AB06B2EF-8C3C-4515-AC45-5A5B22447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98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9" name="Line 56">
                <a:extLst>
                  <a:ext uri="{FF2B5EF4-FFF2-40B4-BE49-F238E27FC236}">
                    <a16:creationId xmlns:a16="http://schemas.microsoft.com/office/drawing/2014/main" id="{8C68E3E2-B7F8-4C03-A044-6423C5446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5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0" name="Line 57">
                <a:extLst>
                  <a:ext uri="{FF2B5EF4-FFF2-40B4-BE49-F238E27FC236}">
                    <a16:creationId xmlns:a16="http://schemas.microsoft.com/office/drawing/2014/main" id="{69CDA2B2-BF86-4F99-81DA-857F0D996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138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1" name="Line 58">
                <a:extLst>
                  <a:ext uri="{FF2B5EF4-FFF2-40B4-BE49-F238E27FC236}">
                    <a16:creationId xmlns:a16="http://schemas.microsoft.com/office/drawing/2014/main" id="{4223D1A9-8F94-4F5B-93C5-40C2D1DEC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74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2" name="Line 59">
                <a:extLst>
                  <a:ext uri="{FF2B5EF4-FFF2-40B4-BE49-F238E27FC236}">
                    <a16:creationId xmlns:a16="http://schemas.microsoft.com/office/drawing/2014/main" id="{C3EE8004-F483-433B-9271-21CC81040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31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3" name="Line 60">
                <a:extLst>
                  <a:ext uri="{FF2B5EF4-FFF2-40B4-BE49-F238E27FC236}">
                    <a16:creationId xmlns:a16="http://schemas.microsoft.com/office/drawing/2014/main" id="{FCB52BEF-1D7E-4DEB-BCD5-A6F2AACE0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95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4" name="Line 61">
                <a:extLst>
                  <a:ext uri="{FF2B5EF4-FFF2-40B4-BE49-F238E27FC236}">
                    <a16:creationId xmlns:a16="http://schemas.microsoft.com/office/drawing/2014/main" id="{3B6985F1-1935-4D77-A6F9-641444CD7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67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5" name="Line 62">
                <a:extLst>
                  <a:ext uri="{FF2B5EF4-FFF2-40B4-BE49-F238E27FC236}">
                    <a16:creationId xmlns:a16="http://schemas.microsoft.com/office/drawing/2014/main" id="{86A60BE3-B184-4704-AE08-1FE1751D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282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6" name="Line 63">
                <a:extLst>
                  <a:ext uri="{FF2B5EF4-FFF2-40B4-BE49-F238E27FC236}">
                    <a16:creationId xmlns:a16="http://schemas.microsoft.com/office/drawing/2014/main" id="{5990D0D1-E92B-4E58-85BF-9B44A82DE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902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7" name="Line 64">
                <a:extLst>
                  <a:ext uri="{FF2B5EF4-FFF2-40B4-BE49-F238E27FC236}">
                    <a16:creationId xmlns:a16="http://schemas.microsoft.com/office/drawing/2014/main" id="{6FC98081-8E59-40DA-AEE7-6B05343BA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902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8" name="Line 65">
                <a:extLst>
                  <a:ext uri="{FF2B5EF4-FFF2-40B4-BE49-F238E27FC236}">
                    <a16:creationId xmlns:a16="http://schemas.microsoft.com/office/drawing/2014/main" id="{66B02B0D-B759-4336-95DB-DA274B731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872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9" name="Line 66">
                <a:extLst>
                  <a:ext uri="{FF2B5EF4-FFF2-40B4-BE49-F238E27FC236}">
                    <a16:creationId xmlns:a16="http://schemas.microsoft.com/office/drawing/2014/main" id="{ECF2878F-7E85-455C-A443-FF23D52D6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492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0" name="Line 67">
                <a:extLst>
                  <a:ext uri="{FF2B5EF4-FFF2-40B4-BE49-F238E27FC236}">
                    <a16:creationId xmlns:a16="http://schemas.microsoft.com/office/drawing/2014/main" id="{1E9D511A-BDEE-4EE2-9D43-D7C356AC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492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1" name="Line 68">
                <a:extLst>
                  <a:ext uri="{FF2B5EF4-FFF2-40B4-BE49-F238E27FC236}">
                    <a16:creationId xmlns:a16="http://schemas.microsoft.com/office/drawing/2014/main" id="{7DAC88CC-8608-4B3B-AF92-2C3A1695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8677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2" name="Line 69">
                <a:extLst>
                  <a:ext uri="{FF2B5EF4-FFF2-40B4-BE49-F238E27FC236}">
                    <a16:creationId xmlns:a16="http://schemas.microsoft.com/office/drawing/2014/main" id="{F82D4D9C-BDE5-4A9D-AB7A-BD20CEBCD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3" name="Line 70">
                <a:extLst>
                  <a:ext uri="{FF2B5EF4-FFF2-40B4-BE49-F238E27FC236}">
                    <a16:creationId xmlns:a16="http://schemas.microsoft.com/office/drawing/2014/main" id="{CD55ED13-D900-4209-BA31-B792FDAA1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4" name="Line 71">
                <a:extLst>
                  <a:ext uri="{FF2B5EF4-FFF2-40B4-BE49-F238E27FC236}">
                    <a16:creationId xmlns:a16="http://schemas.microsoft.com/office/drawing/2014/main" id="{E8C99151-E68D-47FB-8A62-136ED88DC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4057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5" name="Line 72">
                <a:extLst>
                  <a:ext uri="{FF2B5EF4-FFF2-40B4-BE49-F238E27FC236}">
                    <a16:creationId xmlns:a16="http://schemas.microsoft.com/office/drawing/2014/main" id="{B176AEF1-2232-431B-82A7-BB12CEDE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902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6" name="Line 73">
                <a:extLst>
                  <a:ext uri="{FF2B5EF4-FFF2-40B4-BE49-F238E27FC236}">
                    <a16:creationId xmlns:a16="http://schemas.microsoft.com/office/drawing/2014/main" id="{93E32997-FDE6-4158-B2CD-203B95832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492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7" name="Freeform 74">
                <a:extLst>
                  <a:ext uri="{FF2B5EF4-FFF2-40B4-BE49-F238E27FC236}">
                    <a16:creationId xmlns:a16="http://schemas.microsoft.com/office/drawing/2014/main" id="{42A69D98-48F8-4EF9-9A6E-92D8A8F7A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3225800"/>
                <a:ext cx="1665288" cy="1749425"/>
              </a:xfrm>
              <a:custGeom>
                <a:avLst/>
                <a:gdLst>
                  <a:gd name="T0" fmla="*/ 1043 w 1049"/>
                  <a:gd name="T1" fmla="*/ 1102 h 1102"/>
                  <a:gd name="T2" fmla="*/ 1049 w 1049"/>
                  <a:gd name="T3" fmla="*/ 1045 h 1102"/>
                  <a:gd name="T4" fmla="*/ 1042 w 1049"/>
                  <a:gd name="T5" fmla="*/ 994 h 1102"/>
                  <a:gd name="T6" fmla="*/ 1028 w 1049"/>
                  <a:gd name="T7" fmla="*/ 938 h 1102"/>
                  <a:gd name="T8" fmla="*/ 993 w 1049"/>
                  <a:gd name="T9" fmla="*/ 820 h 1102"/>
                  <a:gd name="T10" fmla="*/ 956 w 1049"/>
                  <a:gd name="T11" fmla="*/ 745 h 1102"/>
                  <a:gd name="T12" fmla="*/ 911 w 1049"/>
                  <a:gd name="T13" fmla="*/ 672 h 1102"/>
                  <a:gd name="T14" fmla="*/ 898 w 1049"/>
                  <a:gd name="T15" fmla="*/ 631 h 1102"/>
                  <a:gd name="T16" fmla="*/ 888 w 1049"/>
                  <a:gd name="T17" fmla="*/ 574 h 1102"/>
                  <a:gd name="T18" fmla="*/ 878 w 1049"/>
                  <a:gd name="T19" fmla="*/ 548 h 1102"/>
                  <a:gd name="T20" fmla="*/ 864 w 1049"/>
                  <a:gd name="T21" fmla="*/ 496 h 1102"/>
                  <a:gd name="T22" fmla="*/ 858 w 1049"/>
                  <a:gd name="T23" fmla="*/ 450 h 1102"/>
                  <a:gd name="T24" fmla="*/ 843 w 1049"/>
                  <a:gd name="T25" fmla="*/ 414 h 1102"/>
                  <a:gd name="T26" fmla="*/ 816 w 1049"/>
                  <a:gd name="T27" fmla="*/ 370 h 1102"/>
                  <a:gd name="T28" fmla="*/ 798 w 1049"/>
                  <a:gd name="T29" fmla="*/ 335 h 1102"/>
                  <a:gd name="T30" fmla="*/ 779 w 1049"/>
                  <a:gd name="T31" fmla="*/ 314 h 1102"/>
                  <a:gd name="T32" fmla="*/ 687 w 1049"/>
                  <a:gd name="T33" fmla="*/ 264 h 1102"/>
                  <a:gd name="T34" fmla="*/ 478 w 1049"/>
                  <a:gd name="T35" fmla="*/ 177 h 1102"/>
                  <a:gd name="T36" fmla="*/ 394 w 1049"/>
                  <a:gd name="T37" fmla="*/ 155 h 1102"/>
                  <a:gd name="T38" fmla="*/ 351 w 1049"/>
                  <a:gd name="T39" fmla="*/ 171 h 1102"/>
                  <a:gd name="T40" fmla="*/ 312 w 1049"/>
                  <a:gd name="T41" fmla="*/ 184 h 1102"/>
                  <a:gd name="T42" fmla="*/ 272 w 1049"/>
                  <a:gd name="T43" fmla="*/ 203 h 1102"/>
                  <a:gd name="T44" fmla="*/ 238 w 1049"/>
                  <a:gd name="T45" fmla="*/ 178 h 1102"/>
                  <a:gd name="T46" fmla="*/ 215 w 1049"/>
                  <a:gd name="T47" fmla="*/ 137 h 1102"/>
                  <a:gd name="T48" fmla="*/ 188 w 1049"/>
                  <a:gd name="T49" fmla="*/ 117 h 1102"/>
                  <a:gd name="T50" fmla="*/ 150 w 1049"/>
                  <a:gd name="T51" fmla="*/ 152 h 1102"/>
                  <a:gd name="T52" fmla="*/ 121 w 1049"/>
                  <a:gd name="T53" fmla="*/ 161 h 1102"/>
                  <a:gd name="T54" fmla="*/ 100 w 1049"/>
                  <a:gd name="T55" fmla="*/ 131 h 1102"/>
                  <a:gd name="T56" fmla="*/ 84 w 1049"/>
                  <a:gd name="T57" fmla="*/ 85 h 1102"/>
                  <a:gd name="T58" fmla="*/ 68 w 1049"/>
                  <a:gd name="T59" fmla="*/ 0 h 1102"/>
                  <a:gd name="T60" fmla="*/ 34 w 1049"/>
                  <a:gd name="T61" fmla="*/ 8 h 1102"/>
                  <a:gd name="T62" fmla="*/ 6 w 1049"/>
                  <a:gd name="T63" fmla="*/ 52 h 1102"/>
                  <a:gd name="T64" fmla="*/ 0 w 1049"/>
                  <a:gd name="T65" fmla="*/ 180 h 1102"/>
                  <a:gd name="T66" fmla="*/ 0 w 1049"/>
                  <a:gd name="T67" fmla="*/ 443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9" h="1102">
                    <a:moveTo>
                      <a:pt x="1043" y="1102"/>
                    </a:moveTo>
                    <a:lnTo>
                      <a:pt x="1049" y="1045"/>
                    </a:lnTo>
                    <a:lnTo>
                      <a:pt x="1042" y="994"/>
                    </a:lnTo>
                    <a:lnTo>
                      <a:pt x="1028" y="938"/>
                    </a:lnTo>
                    <a:lnTo>
                      <a:pt x="993" y="820"/>
                    </a:lnTo>
                    <a:lnTo>
                      <a:pt x="956" y="745"/>
                    </a:lnTo>
                    <a:lnTo>
                      <a:pt x="911" y="672"/>
                    </a:lnTo>
                    <a:lnTo>
                      <a:pt x="898" y="631"/>
                    </a:lnTo>
                    <a:lnTo>
                      <a:pt x="888" y="574"/>
                    </a:lnTo>
                    <a:lnTo>
                      <a:pt x="878" y="548"/>
                    </a:lnTo>
                    <a:lnTo>
                      <a:pt x="864" y="496"/>
                    </a:lnTo>
                    <a:lnTo>
                      <a:pt x="858" y="450"/>
                    </a:lnTo>
                    <a:lnTo>
                      <a:pt x="843" y="414"/>
                    </a:lnTo>
                    <a:lnTo>
                      <a:pt x="816" y="370"/>
                    </a:lnTo>
                    <a:lnTo>
                      <a:pt x="798" y="335"/>
                    </a:lnTo>
                    <a:lnTo>
                      <a:pt x="779" y="314"/>
                    </a:lnTo>
                    <a:lnTo>
                      <a:pt x="687" y="264"/>
                    </a:lnTo>
                    <a:lnTo>
                      <a:pt x="478" y="177"/>
                    </a:lnTo>
                    <a:lnTo>
                      <a:pt x="394" y="155"/>
                    </a:lnTo>
                    <a:lnTo>
                      <a:pt x="351" y="171"/>
                    </a:lnTo>
                    <a:lnTo>
                      <a:pt x="312" y="184"/>
                    </a:lnTo>
                    <a:lnTo>
                      <a:pt x="272" y="203"/>
                    </a:lnTo>
                    <a:lnTo>
                      <a:pt x="238" y="178"/>
                    </a:lnTo>
                    <a:lnTo>
                      <a:pt x="215" y="137"/>
                    </a:lnTo>
                    <a:lnTo>
                      <a:pt x="188" y="117"/>
                    </a:lnTo>
                    <a:lnTo>
                      <a:pt x="150" y="152"/>
                    </a:lnTo>
                    <a:lnTo>
                      <a:pt x="121" y="161"/>
                    </a:lnTo>
                    <a:lnTo>
                      <a:pt x="100" y="131"/>
                    </a:lnTo>
                    <a:lnTo>
                      <a:pt x="84" y="85"/>
                    </a:lnTo>
                    <a:lnTo>
                      <a:pt x="68" y="0"/>
                    </a:lnTo>
                    <a:lnTo>
                      <a:pt x="34" y="8"/>
                    </a:lnTo>
                    <a:lnTo>
                      <a:pt x="6" y="52"/>
                    </a:lnTo>
                    <a:lnTo>
                      <a:pt x="0" y="180"/>
                    </a:lnTo>
                    <a:lnTo>
                      <a:pt x="0" y="443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8" name="Freeform 75">
                <a:extLst>
                  <a:ext uri="{FF2B5EF4-FFF2-40B4-BE49-F238E27FC236}">
                    <a16:creationId xmlns:a16="http://schemas.microsoft.com/office/drawing/2014/main" id="{B96D371C-B860-4A0E-9919-1F5EF82C7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3522663"/>
                <a:ext cx="1597025" cy="1381125"/>
              </a:xfrm>
              <a:custGeom>
                <a:avLst/>
                <a:gdLst>
                  <a:gd name="T0" fmla="*/ 1006 w 1006"/>
                  <a:gd name="T1" fmla="*/ 870 h 870"/>
                  <a:gd name="T2" fmla="*/ 990 w 1006"/>
                  <a:gd name="T3" fmla="*/ 833 h 870"/>
                  <a:gd name="T4" fmla="*/ 957 w 1006"/>
                  <a:gd name="T5" fmla="*/ 738 h 870"/>
                  <a:gd name="T6" fmla="*/ 937 w 1006"/>
                  <a:gd name="T7" fmla="*/ 713 h 870"/>
                  <a:gd name="T8" fmla="*/ 913 w 1006"/>
                  <a:gd name="T9" fmla="*/ 677 h 870"/>
                  <a:gd name="T10" fmla="*/ 889 w 1006"/>
                  <a:gd name="T11" fmla="*/ 635 h 870"/>
                  <a:gd name="T12" fmla="*/ 867 w 1006"/>
                  <a:gd name="T13" fmla="*/ 549 h 870"/>
                  <a:gd name="T14" fmla="*/ 859 w 1006"/>
                  <a:gd name="T15" fmla="*/ 505 h 870"/>
                  <a:gd name="T16" fmla="*/ 850 w 1006"/>
                  <a:gd name="T17" fmla="*/ 467 h 870"/>
                  <a:gd name="T18" fmla="*/ 830 w 1006"/>
                  <a:gd name="T19" fmla="*/ 368 h 870"/>
                  <a:gd name="T20" fmla="*/ 807 w 1006"/>
                  <a:gd name="T21" fmla="*/ 351 h 870"/>
                  <a:gd name="T22" fmla="*/ 721 w 1006"/>
                  <a:gd name="T23" fmla="*/ 311 h 870"/>
                  <a:gd name="T24" fmla="*/ 684 w 1006"/>
                  <a:gd name="T25" fmla="*/ 296 h 870"/>
                  <a:gd name="T26" fmla="*/ 641 w 1006"/>
                  <a:gd name="T27" fmla="*/ 276 h 870"/>
                  <a:gd name="T28" fmla="*/ 599 w 1006"/>
                  <a:gd name="T29" fmla="*/ 253 h 870"/>
                  <a:gd name="T30" fmla="*/ 530 w 1006"/>
                  <a:gd name="T31" fmla="*/ 201 h 870"/>
                  <a:gd name="T32" fmla="*/ 487 w 1006"/>
                  <a:gd name="T33" fmla="*/ 187 h 870"/>
                  <a:gd name="T34" fmla="*/ 397 w 1006"/>
                  <a:gd name="T35" fmla="*/ 193 h 870"/>
                  <a:gd name="T36" fmla="*/ 366 w 1006"/>
                  <a:gd name="T37" fmla="*/ 206 h 870"/>
                  <a:gd name="T38" fmla="*/ 315 w 1006"/>
                  <a:gd name="T39" fmla="*/ 281 h 870"/>
                  <a:gd name="T40" fmla="*/ 248 w 1006"/>
                  <a:gd name="T41" fmla="*/ 398 h 870"/>
                  <a:gd name="T42" fmla="*/ 210 w 1006"/>
                  <a:gd name="T43" fmla="*/ 288 h 870"/>
                  <a:gd name="T44" fmla="*/ 183 w 1006"/>
                  <a:gd name="T45" fmla="*/ 162 h 870"/>
                  <a:gd name="T46" fmla="*/ 144 w 1006"/>
                  <a:gd name="T47" fmla="*/ 154 h 870"/>
                  <a:gd name="T48" fmla="*/ 108 w 1006"/>
                  <a:gd name="T49" fmla="*/ 171 h 870"/>
                  <a:gd name="T50" fmla="*/ 94 w 1006"/>
                  <a:gd name="T51" fmla="*/ 214 h 870"/>
                  <a:gd name="T52" fmla="*/ 74 w 1006"/>
                  <a:gd name="T53" fmla="*/ 295 h 870"/>
                  <a:gd name="T54" fmla="*/ 55 w 1006"/>
                  <a:gd name="T55" fmla="*/ 231 h 870"/>
                  <a:gd name="T56" fmla="*/ 39 w 1006"/>
                  <a:gd name="T57" fmla="*/ 190 h 870"/>
                  <a:gd name="T58" fmla="*/ 32 w 1006"/>
                  <a:gd name="T59" fmla="*/ 134 h 870"/>
                  <a:gd name="T60" fmla="*/ 18 w 1006"/>
                  <a:gd name="T61" fmla="*/ 46 h 870"/>
                  <a:gd name="T62" fmla="*/ 0 w 1006"/>
                  <a:gd name="T63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6" h="870">
                    <a:moveTo>
                      <a:pt x="1006" y="870"/>
                    </a:moveTo>
                    <a:lnTo>
                      <a:pt x="990" y="833"/>
                    </a:lnTo>
                    <a:lnTo>
                      <a:pt x="957" y="738"/>
                    </a:lnTo>
                    <a:lnTo>
                      <a:pt x="937" y="713"/>
                    </a:lnTo>
                    <a:lnTo>
                      <a:pt x="913" y="677"/>
                    </a:lnTo>
                    <a:lnTo>
                      <a:pt x="889" y="635"/>
                    </a:lnTo>
                    <a:lnTo>
                      <a:pt x="867" y="549"/>
                    </a:lnTo>
                    <a:lnTo>
                      <a:pt x="859" y="505"/>
                    </a:lnTo>
                    <a:lnTo>
                      <a:pt x="850" y="467"/>
                    </a:lnTo>
                    <a:lnTo>
                      <a:pt x="830" y="368"/>
                    </a:lnTo>
                    <a:lnTo>
                      <a:pt x="807" y="351"/>
                    </a:lnTo>
                    <a:lnTo>
                      <a:pt x="721" y="311"/>
                    </a:lnTo>
                    <a:lnTo>
                      <a:pt x="684" y="296"/>
                    </a:lnTo>
                    <a:lnTo>
                      <a:pt x="641" y="276"/>
                    </a:lnTo>
                    <a:lnTo>
                      <a:pt x="599" y="253"/>
                    </a:lnTo>
                    <a:lnTo>
                      <a:pt x="530" y="201"/>
                    </a:lnTo>
                    <a:lnTo>
                      <a:pt x="487" y="187"/>
                    </a:lnTo>
                    <a:lnTo>
                      <a:pt x="397" y="193"/>
                    </a:lnTo>
                    <a:lnTo>
                      <a:pt x="366" y="206"/>
                    </a:lnTo>
                    <a:lnTo>
                      <a:pt x="315" y="281"/>
                    </a:lnTo>
                    <a:lnTo>
                      <a:pt x="248" y="398"/>
                    </a:lnTo>
                    <a:lnTo>
                      <a:pt x="210" y="288"/>
                    </a:lnTo>
                    <a:lnTo>
                      <a:pt x="183" y="162"/>
                    </a:lnTo>
                    <a:lnTo>
                      <a:pt x="144" y="154"/>
                    </a:lnTo>
                    <a:lnTo>
                      <a:pt x="108" y="171"/>
                    </a:lnTo>
                    <a:lnTo>
                      <a:pt x="94" y="214"/>
                    </a:lnTo>
                    <a:lnTo>
                      <a:pt x="74" y="295"/>
                    </a:lnTo>
                    <a:lnTo>
                      <a:pt x="55" y="231"/>
                    </a:lnTo>
                    <a:lnTo>
                      <a:pt x="39" y="190"/>
                    </a:lnTo>
                    <a:lnTo>
                      <a:pt x="32" y="134"/>
                    </a:lnTo>
                    <a:lnTo>
                      <a:pt x="18" y="4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9" name="Freeform 76">
                <a:extLst>
                  <a:ext uri="{FF2B5EF4-FFF2-40B4-BE49-F238E27FC236}">
                    <a16:creationId xmlns:a16="http://schemas.microsoft.com/office/drawing/2014/main" id="{D4C492A0-2975-49F8-843D-0EA26D723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38" y="3533775"/>
                <a:ext cx="2047875" cy="1327150"/>
              </a:xfrm>
              <a:custGeom>
                <a:avLst/>
                <a:gdLst>
                  <a:gd name="T0" fmla="*/ 1290 w 1290"/>
                  <a:gd name="T1" fmla="*/ 836 h 836"/>
                  <a:gd name="T2" fmla="*/ 1104 w 1290"/>
                  <a:gd name="T3" fmla="*/ 697 h 836"/>
                  <a:gd name="T4" fmla="*/ 1058 w 1290"/>
                  <a:gd name="T5" fmla="*/ 667 h 836"/>
                  <a:gd name="T6" fmla="*/ 987 w 1290"/>
                  <a:gd name="T7" fmla="*/ 631 h 836"/>
                  <a:gd name="T8" fmla="*/ 954 w 1290"/>
                  <a:gd name="T9" fmla="*/ 591 h 836"/>
                  <a:gd name="T10" fmla="*/ 929 w 1290"/>
                  <a:gd name="T11" fmla="*/ 553 h 836"/>
                  <a:gd name="T12" fmla="*/ 903 w 1290"/>
                  <a:gd name="T13" fmla="*/ 533 h 836"/>
                  <a:gd name="T14" fmla="*/ 851 w 1290"/>
                  <a:gd name="T15" fmla="*/ 515 h 836"/>
                  <a:gd name="T16" fmla="*/ 818 w 1290"/>
                  <a:gd name="T17" fmla="*/ 391 h 836"/>
                  <a:gd name="T18" fmla="*/ 806 w 1290"/>
                  <a:gd name="T19" fmla="*/ 341 h 836"/>
                  <a:gd name="T20" fmla="*/ 797 w 1290"/>
                  <a:gd name="T21" fmla="*/ 311 h 836"/>
                  <a:gd name="T22" fmla="*/ 760 w 1290"/>
                  <a:gd name="T23" fmla="*/ 218 h 836"/>
                  <a:gd name="T24" fmla="*/ 709 w 1290"/>
                  <a:gd name="T25" fmla="*/ 156 h 836"/>
                  <a:gd name="T26" fmla="*/ 685 w 1290"/>
                  <a:gd name="T27" fmla="*/ 117 h 836"/>
                  <a:gd name="T28" fmla="*/ 659 w 1290"/>
                  <a:gd name="T29" fmla="*/ 86 h 836"/>
                  <a:gd name="T30" fmla="*/ 569 w 1290"/>
                  <a:gd name="T31" fmla="*/ 85 h 836"/>
                  <a:gd name="T32" fmla="*/ 532 w 1290"/>
                  <a:gd name="T33" fmla="*/ 87 h 836"/>
                  <a:gd name="T34" fmla="*/ 489 w 1290"/>
                  <a:gd name="T35" fmla="*/ 112 h 836"/>
                  <a:gd name="T36" fmla="*/ 385 w 1290"/>
                  <a:gd name="T37" fmla="*/ 193 h 836"/>
                  <a:gd name="T38" fmla="*/ 261 w 1290"/>
                  <a:gd name="T39" fmla="*/ 341 h 836"/>
                  <a:gd name="T40" fmla="*/ 237 w 1290"/>
                  <a:gd name="T41" fmla="*/ 329 h 836"/>
                  <a:gd name="T42" fmla="*/ 195 w 1290"/>
                  <a:gd name="T43" fmla="*/ 302 h 836"/>
                  <a:gd name="T44" fmla="*/ 169 w 1290"/>
                  <a:gd name="T45" fmla="*/ 265 h 836"/>
                  <a:gd name="T46" fmla="*/ 148 w 1290"/>
                  <a:gd name="T47" fmla="*/ 231 h 836"/>
                  <a:gd name="T48" fmla="*/ 117 w 1290"/>
                  <a:gd name="T49" fmla="*/ 199 h 836"/>
                  <a:gd name="T50" fmla="*/ 75 w 1290"/>
                  <a:gd name="T51" fmla="*/ 174 h 836"/>
                  <a:gd name="T52" fmla="*/ 59 w 1290"/>
                  <a:gd name="T53" fmla="*/ 148 h 836"/>
                  <a:gd name="T54" fmla="*/ 35 w 1290"/>
                  <a:gd name="T55" fmla="*/ 48 h 836"/>
                  <a:gd name="T56" fmla="*/ 19 w 1290"/>
                  <a:gd name="T57" fmla="*/ 0 h 836"/>
                  <a:gd name="T58" fmla="*/ 11 w 1290"/>
                  <a:gd name="T59" fmla="*/ 156 h 836"/>
                  <a:gd name="T60" fmla="*/ 0 w 1290"/>
                  <a:gd name="T61" fmla="*/ 777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0" h="836">
                    <a:moveTo>
                      <a:pt x="1290" y="836"/>
                    </a:moveTo>
                    <a:lnTo>
                      <a:pt x="1104" y="697"/>
                    </a:lnTo>
                    <a:lnTo>
                      <a:pt x="1058" y="667"/>
                    </a:lnTo>
                    <a:lnTo>
                      <a:pt x="987" y="631"/>
                    </a:lnTo>
                    <a:lnTo>
                      <a:pt x="954" y="591"/>
                    </a:lnTo>
                    <a:lnTo>
                      <a:pt x="929" y="553"/>
                    </a:lnTo>
                    <a:lnTo>
                      <a:pt x="903" y="533"/>
                    </a:lnTo>
                    <a:lnTo>
                      <a:pt x="851" y="515"/>
                    </a:lnTo>
                    <a:lnTo>
                      <a:pt x="818" y="391"/>
                    </a:lnTo>
                    <a:lnTo>
                      <a:pt x="806" y="341"/>
                    </a:lnTo>
                    <a:lnTo>
                      <a:pt x="797" y="311"/>
                    </a:lnTo>
                    <a:lnTo>
                      <a:pt x="760" y="218"/>
                    </a:lnTo>
                    <a:lnTo>
                      <a:pt x="709" y="156"/>
                    </a:lnTo>
                    <a:lnTo>
                      <a:pt x="685" y="117"/>
                    </a:lnTo>
                    <a:lnTo>
                      <a:pt x="659" y="86"/>
                    </a:lnTo>
                    <a:lnTo>
                      <a:pt x="569" y="85"/>
                    </a:lnTo>
                    <a:lnTo>
                      <a:pt x="532" y="87"/>
                    </a:lnTo>
                    <a:lnTo>
                      <a:pt x="489" y="112"/>
                    </a:lnTo>
                    <a:lnTo>
                      <a:pt x="385" y="193"/>
                    </a:lnTo>
                    <a:lnTo>
                      <a:pt x="261" y="341"/>
                    </a:lnTo>
                    <a:lnTo>
                      <a:pt x="237" y="329"/>
                    </a:lnTo>
                    <a:lnTo>
                      <a:pt x="195" y="302"/>
                    </a:lnTo>
                    <a:lnTo>
                      <a:pt x="169" y="265"/>
                    </a:lnTo>
                    <a:lnTo>
                      <a:pt x="148" y="231"/>
                    </a:lnTo>
                    <a:lnTo>
                      <a:pt x="117" y="199"/>
                    </a:lnTo>
                    <a:lnTo>
                      <a:pt x="75" y="174"/>
                    </a:lnTo>
                    <a:lnTo>
                      <a:pt x="59" y="148"/>
                    </a:lnTo>
                    <a:lnTo>
                      <a:pt x="35" y="48"/>
                    </a:lnTo>
                    <a:lnTo>
                      <a:pt x="19" y="0"/>
                    </a:lnTo>
                    <a:lnTo>
                      <a:pt x="11" y="156"/>
                    </a:lnTo>
                    <a:lnTo>
                      <a:pt x="0" y="777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0" name="Freeform 77">
                <a:extLst>
                  <a:ext uri="{FF2B5EF4-FFF2-40B4-BE49-F238E27FC236}">
                    <a16:creationId xmlns:a16="http://schemas.microsoft.com/office/drawing/2014/main" id="{0C7C9F1B-8250-4FCA-9C7B-55F371AD6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16263"/>
                <a:ext cx="1998663" cy="1677987"/>
              </a:xfrm>
              <a:custGeom>
                <a:avLst/>
                <a:gdLst>
                  <a:gd name="T0" fmla="*/ 0 w 1259"/>
                  <a:gd name="T1" fmla="*/ 99 h 1057"/>
                  <a:gd name="T2" fmla="*/ 5 w 1259"/>
                  <a:gd name="T3" fmla="*/ 59 h 1057"/>
                  <a:gd name="T4" fmla="*/ 29 w 1259"/>
                  <a:gd name="T5" fmla="*/ 24 h 1057"/>
                  <a:gd name="T6" fmla="*/ 53 w 1259"/>
                  <a:gd name="T7" fmla="*/ 0 h 1057"/>
                  <a:gd name="T8" fmla="*/ 111 w 1259"/>
                  <a:gd name="T9" fmla="*/ 66 h 1057"/>
                  <a:gd name="T10" fmla="*/ 175 w 1259"/>
                  <a:gd name="T11" fmla="*/ 66 h 1057"/>
                  <a:gd name="T12" fmla="*/ 230 w 1259"/>
                  <a:gd name="T13" fmla="*/ 19 h 1057"/>
                  <a:gd name="T14" fmla="*/ 267 w 1259"/>
                  <a:gd name="T15" fmla="*/ 23 h 1057"/>
                  <a:gd name="T16" fmla="*/ 350 w 1259"/>
                  <a:gd name="T17" fmla="*/ 58 h 1057"/>
                  <a:gd name="T18" fmla="*/ 397 w 1259"/>
                  <a:gd name="T19" fmla="*/ 71 h 1057"/>
                  <a:gd name="T20" fmla="*/ 480 w 1259"/>
                  <a:gd name="T21" fmla="*/ 71 h 1057"/>
                  <a:gd name="T22" fmla="*/ 522 w 1259"/>
                  <a:gd name="T23" fmla="*/ 76 h 1057"/>
                  <a:gd name="T24" fmla="*/ 546 w 1259"/>
                  <a:gd name="T25" fmla="*/ 88 h 1057"/>
                  <a:gd name="T26" fmla="*/ 607 w 1259"/>
                  <a:gd name="T27" fmla="*/ 108 h 1057"/>
                  <a:gd name="T28" fmla="*/ 652 w 1259"/>
                  <a:gd name="T29" fmla="*/ 116 h 1057"/>
                  <a:gd name="T30" fmla="*/ 733 w 1259"/>
                  <a:gd name="T31" fmla="*/ 80 h 1057"/>
                  <a:gd name="T32" fmla="*/ 781 w 1259"/>
                  <a:gd name="T33" fmla="*/ 68 h 1057"/>
                  <a:gd name="T34" fmla="*/ 818 w 1259"/>
                  <a:gd name="T35" fmla="*/ 69 h 1057"/>
                  <a:gd name="T36" fmla="*/ 838 w 1259"/>
                  <a:gd name="T37" fmla="*/ 102 h 1057"/>
                  <a:gd name="T38" fmla="*/ 858 w 1259"/>
                  <a:gd name="T39" fmla="*/ 234 h 1057"/>
                  <a:gd name="T40" fmla="*/ 864 w 1259"/>
                  <a:gd name="T41" fmla="*/ 276 h 1057"/>
                  <a:gd name="T42" fmla="*/ 880 w 1259"/>
                  <a:gd name="T43" fmla="*/ 366 h 1057"/>
                  <a:gd name="T44" fmla="*/ 886 w 1259"/>
                  <a:gd name="T45" fmla="*/ 413 h 1057"/>
                  <a:gd name="T46" fmla="*/ 906 w 1259"/>
                  <a:gd name="T47" fmla="*/ 494 h 1057"/>
                  <a:gd name="T48" fmla="*/ 925 w 1259"/>
                  <a:gd name="T49" fmla="*/ 534 h 1057"/>
                  <a:gd name="T50" fmla="*/ 977 w 1259"/>
                  <a:gd name="T51" fmla="*/ 657 h 1057"/>
                  <a:gd name="T52" fmla="*/ 1020 w 1259"/>
                  <a:gd name="T53" fmla="*/ 731 h 1057"/>
                  <a:gd name="T54" fmla="*/ 1129 w 1259"/>
                  <a:gd name="T55" fmla="*/ 881 h 1057"/>
                  <a:gd name="T56" fmla="*/ 1180 w 1259"/>
                  <a:gd name="T57" fmla="*/ 949 h 1057"/>
                  <a:gd name="T58" fmla="*/ 1259 w 1259"/>
                  <a:gd name="T59" fmla="*/ 1057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59" h="1057">
                    <a:moveTo>
                      <a:pt x="0" y="99"/>
                    </a:moveTo>
                    <a:lnTo>
                      <a:pt x="5" y="59"/>
                    </a:lnTo>
                    <a:lnTo>
                      <a:pt x="29" y="24"/>
                    </a:lnTo>
                    <a:lnTo>
                      <a:pt x="53" y="0"/>
                    </a:lnTo>
                    <a:lnTo>
                      <a:pt x="111" y="66"/>
                    </a:lnTo>
                    <a:lnTo>
                      <a:pt x="175" y="66"/>
                    </a:lnTo>
                    <a:lnTo>
                      <a:pt x="230" y="19"/>
                    </a:lnTo>
                    <a:lnTo>
                      <a:pt x="267" y="23"/>
                    </a:lnTo>
                    <a:lnTo>
                      <a:pt x="350" y="58"/>
                    </a:lnTo>
                    <a:lnTo>
                      <a:pt x="397" y="71"/>
                    </a:lnTo>
                    <a:lnTo>
                      <a:pt x="480" y="71"/>
                    </a:lnTo>
                    <a:lnTo>
                      <a:pt x="522" y="76"/>
                    </a:lnTo>
                    <a:lnTo>
                      <a:pt x="546" y="88"/>
                    </a:lnTo>
                    <a:lnTo>
                      <a:pt x="607" y="108"/>
                    </a:lnTo>
                    <a:lnTo>
                      <a:pt x="652" y="116"/>
                    </a:lnTo>
                    <a:lnTo>
                      <a:pt x="733" y="80"/>
                    </a:lnTo>
                    <a:lnTo>
                      <a:pt x="781" y="68"/>
                    </a:lnTo>
                    <a:lnTo>
                      <a:pt x="818" y="69"/>
                    </a:lnTo>
                    <a:lnTo>
                      <a:pt x="838" y="102"/>
                    </a:lnTo>
                    <a:lnTo>
                      <a:pt x="858" y="234"/>
                    </a:lnTo>
                    <a:lnTo>
                      <a:pt x="864" y="276"/>
                    </a:lnTo>
                    <a:lnTo>
                      <a:pt x="880" y="366"/>
                    </a:lnTo>
                    <a:lnTo>
                      <a:pt x="886" y="413"/>
                    </a:lnTo>
                    <a:lnTo>
                      <a:pt x="906" y="494"/>
                    </a:lnTo>
                    <a:lnTo>
                      <a:pt x="925" y="534"/>
                    </a:lnTo>
                    <a:lnTo>
                      <a:pt x="977" y="657"/>
                    </a:lnTo>
                    <a:lnTo>
                      <a:pt x="1020" y="731"/>
                    </a:lnTo>
                    <a:lnTo>
                      <a:pt x="1129" y="881"/>
                    </a:lnTo>
                    <a:lnTo>
                      <a:pt x="1180" y="949"/>
                    </a:lnTo>
                    <a:lnTo>
                      <a:pt x="1259" y="1057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2" name="Freeform 79">
                <a:extLst>
                  <a:ext uri="{FF2B5EF4-FFF2-40B4-BE49-F238E27FC236}">
                    <a16:creationId xmlns:a16="http://schemas.microsoft.com/office/drawing/2014/main" id="{778F3A97-C630-4818-8854-AC0EA31E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0" y="3243263"/>
                <a:ext cx="2025650" cy="1616075"/>
              </a:xfrm>
              <a:custGeom>
                <a:avLst/>
                <a:gdLst>
                  <a:gd name="T0" fmla="*/ 1276 w 1276"/>
                  <a:gd name="T1" fmla="*/ 1018 h 1018"/>
                  <a:gd name="T2" fmla="*/ 1209 w 1276"/>
                  <a:gd name="T3" fmla="*/ 980 h 1018"/>
                  <a:gd name="T4" fmla="*/ 1088 w 1276"/>
                  <a:gd name="T5" fmla="*/ 920 h 1018"/>
                  <a:gd name="T6" fmla="*/ 1044 w 1276"/>
                  <a:gd name="T7" fmla="*/ 893 h 1018"/>
                  <a:gd name="T8" fmla="*/ 1035 w 1276"/>
                  <a:gd name="T9" fmla="*/ 860 h 1018"/>
                  <a:gd name="T10" fmla="*/ 977 w 1276"/>
                  <a:gd name="T11" fmla="*/ 694 h 1018"/>
                  <a:gd name="T12" fmla="*/ 961 w 1276"/>
                  <a:gd name="T13" fmla="*/ 638 h 1018"/>
                  <a:gd name="T14" fmla="*/ 944 w 1276"/>
                  <a:gd name="T15" fmla="*/ 594 h 1018"/>
                  <a:gd name="T16" fmla="*/ 928 w 1276"/>
                  <a:gd name="T17" fmla="*/ 520 h 1018"/>
                  <a:gd name="T18" fmla="*/ 910 w 1276"/>
                  <a:gd name="T19" fmla="*/ 484 h 1018"/>
                  <a:gd name="T20" fmla="*/ 894 w 1276"/>
                  <a:gd name="T21" fmla="*/ 436 h 1018"/>
                  <a:gd name="T22" fmla="*/ 875 w 1276"/>
                  <a:gd name="T23" fmla="*/ 396 h 1018"/>
                  <a:gd name="T24" fmla="*/ 861 w 1276"/>
                  <a:gd name="T25" fmla="*/ 363 h 1018"/>
                  <a:gd name="T26" fmla="*/ 831 w 1276"/>
                  <a:gd name="T27" fmla="*/ 271 h 1018"/>
                  <a:gd name="T28" fmla="*/ 807 w 1276"/>
                  <a:gd name="T29" fmla="*/ 186 h 1018"/>
                  <a:gd name="T30" fmla="*/ 794 w 1276"/>
                  <a:gd name="T31" fmla="*/ 134 h 1018"/>
                  <a:gd name="T32" fmla="*/ 766 w 1276"/>
                  <a:gd name="T33" fmla="*/ 120 h 1018"/>
                  <a:gd name="T34" fmla="*/ 589 w 1276"/>
                  <a:gd name="T35" fmla="*/ 75 h 1018"/>
                  <a:gd name="T36" fmla="*/ 513 w 1276"/>
                  <a:gd name="T37" fmla="*/ 52 h 1018"/>
                  <a:gd name="T38" fmla="*/ 462 w 1276"/>
                  <a:gd name="T39" fmla="*/ 32 h 1018"/>
                  <a:gd name="T40" fmla="*/ 419 w 1276"/>
                  <a:gd name="T41" fmla="*/ 8 h 1018"/>
                  <a:gd name="T42" fmla="*/ 389 w 1276"/>
                  <a:gd name="T43" fmla="*/ 0 h 1018"/>
                  <a:gd name="T44" fmla="*/ 293 w 1276"/>
                  <a:gd name="T45" fmla="*/ 13 h 1018"/>
                  <a:gd name="T46" fmla="*/ 254 w 1276"/>
                  <a:gd name="T47" fmla="*/ 15 h 1018"/>
                  <a:gd name="T48" fmla="*/ 205 w 1276"/>
                  <a:gd name="T49" fmla="*/ 8 h 1018"/>
                  <a:gd name="T50" fmla="*/ 163 w 1276"/>
                  <a:gd name="T51" fmla="*/ 55 h 1018"/>
                  <a:gd name="T52" fmla="*/ 133 w 1276"/>
                  <a:gd name="T53" fmla="*/ 112 h 1018"/>
                  <a:gd name="T54" fmla="*/ 126 w 1276"/>
                  <a:gd name="T55" fmla="*/ 153 h 1018"/>
                  <a:gd name="T56" fmla="*/ 102 w 1276"/>
                  <a:gd name="T57" fmla="*/ 246 h 1018"/>
                  <a:gd name="T58" fmla="*/ 90 w 1276"/>
                  <a:gd name="T59" fmla="*/ 283 h 1018"/>
                  <a:gd name="T60" fmla="*/ 68 w 1276"/>
                  <a:gd name="T61" fmla="*/ 342 h 1018"/>
                  <a:gd name="T62" fmla="*/ 58 w 1276"/>
                  <a:gd name="T63" fmla="*/ 255 h 1018"/>
                  <a:gd name="T64" fmla="*/ 56 w 1276"/>
                  <a:gd name="T65" fmla="*/ 204 h 1018"/>
                  <a:gd name="T66" fmla="*/ 51 w 1276"/>
                  <a:gd name="T67" fmla="*/ 154 h 1018"/>
                  <a:gd name="T68" fmla="*/ 45 w 1276"/>
                  <a:gd name="T69" fmla="*/ 115 h 1018"/>
                  <a:gd name="T70" fmla="*/ 31 w 1276"/>
                  <a:gd name="T71" fmla="*/ 77 h 1018"/>
                  <a:gd name="T72" fmla="*/ 19 w 1276"/>
                  <a:gd name="T73" fmla="*/ 126 h 1018"/>
                  <a:gd name="T74" fmla="*/ 12 w 1276"/>
                  <a:gd name="T75" fmla="*/ 262 h 1018"/>
                  <a:gd name="T76" fmla="*/ 0 w 1276"/>
                  <a:gd name="T77" fmla="*/ 927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6" h="1018">
                    <a:moveTo>
                      <a:pt x="1276" y="1018"/>
                    </a:moveTo>
                    <a:lnTo>
                      <a:pt x="1209" y="980"/>
                    </a:lnTo>
                    <a:lnTo>
                      <a:pt x="1088" y="920"/>
                    </a:lnTo>
                    <a:lnTo>
                      <a:pt x="1044" y="893"/>
                    </a:lnTo>
                    <a:lnTo>
                      <a:pt x="1035" y="860"/>
                    </a:lnTo>
                    <a:lnTo>
                      <a:pt x="977" y="694"/>
                    </a:lnTo>
                    <a:lnTo>
                      <a:pt x="961" y="638"/>
                    </a:lnTo>
                    <a:lnTo>
                      <a:pt x="944" y="594"/>
                    </a:lnTo>
                    <a:lnTo>
                      <a:pt x="928" y="520"/>
                    </a:lnTo>
                    <a:lnTo>
                      <a:pt x="910" y="484"/>
                    </a:lnTo>
                    <a:lnTo>
                      <a:pt x="894" y="436"/>
                    </a:lnTo>
                    <a:lnTo>
                      <a:pt x="875" y="396"/>
                    </a:lnTo>
                    <a:lnTo>
                      <a:pt x="861" y="363"/>
                    </a:lnTo>
                    <a:lnTo>
                      <a:pt x="831" y="271"/>
                    </a:lnTo>
                    <a:lnTo>
                      <a:pt x="807" y="186"/>
                    </a:lnTo>
                    <a:lnTo>
                      <a:pt x="794" y="134"/>
                    </a:lnTo>
                    <a:lnTo>
                      <a:pt x="766" y="120"/>
                    </a:lnTo>
                    <a:lnTo>
                      <a:pt x="589" y="75"/>
                    </a:lnTo>
                    <a:lnTo>
                      <a:pt x="513" y="52"/>
                    </a:lnTo>
                    <a:lnTo>
                      <a:pt x="462" y="32"/>
                    </a:lnTo>
                    <a:lnTo>
                      <a:pt x="419" y="8"/>
                    </a:lnTo>
                    <a:lnTo>
                      <a:pt x="389" y="0"/>
                    </a:lnTo>
                    <a:lnTo>
                      <a:pt x="293" y="13"/>
                    </a:lnTo>
                    <a:lnTo>
                      <a:pt x="254" y="15"/>
                    </a:lnTo>
                    <a:lnTo>
                      <a:pt x="205" y="8"/>
                    </a:lnTo>
                    <a:lnTo>
                      <a:pt x="163" y="55"/>
                    </a:lnTo>
                    <a:lnTo>
                      <a:pt x="133" y="112"/>
                    </a:lnTo>
                    <a:lnTo>
                      <a:pt x="126" y="153"/>
                    </a:lnTo>
                    <a:lnTo>
                      <a:pt x="102" y="246"/>
                    </a:lnTo>
                    <a:lnTo>
                      <a:pt x="90" y="283"/>
                    </a:lnTo>
                    <a:lnTo>
                      <a:pt x="68" y="342"/>
                    </a:lnTo>
                    <a:lnTo>
                      <a:pt x="58" y="255"/>
                    </a:lnTo>
                    <a:lnTo>
                      <a:pt x="56" y="204"/>
                    </a:lnTo>
                    <a:lnTo>
                      <a:pt x="51" y="154"/>
                    </a:lnTo>
                    <a:lnTo>
                      <a:pt x="45" y="115"/>
                    </a:lnTo>
                    <a:lnTo>
                      <a:pt x="31" y="77"/>
                    </a:lnTo>
                    <a:lnTo>
                      <a:pt x="19" y="126"/>
                    </a:lnTo>
                    <a:lnTo>
                      <a:pt x="12" y="262"/>
                    </a:lnTo>
                    <a:lnTo>
                      <a:pt x="0" y="927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3" name="Freeform 80">
                <a:extLst>
                  <a:ext uri="{FF2B5EF4-FFF2-40B4-BE49-F238E27FC236}">
                    <a16:creationId xmlns:a16="http://schemas.microsoft.com/office/drawing/2014/main" id="{1EE0F5DD-94E1-4AE3-953D-7D2F35208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2774950"/>
                <a:ext cx="2052638" cy="1966912"/>
              </a:xfrm>
              <a:custGeom>
                <a:avLst/>
                <a:gdLst>
                  <a:gd name="T0" fmla="*/ 0 w 1293"/>
                  <a:gd name="T1" fmla="*/ 175 h 1239"/>
                  <a:gd name="T2" fmla="*/ 10 w 1293"/>
                  <a:gd name="T3" fmla="*/ 65 h 1239"/>
                  <a:gd name="T4" fmla="*/ 25 w 1293"/>
                  <a:gd name="T5" fmla="*/ 200 h 1239"/>
                  <a:gd name="T6" fmla="*/ 38 w 1293"/>
                  <a:gd name="T7" fmla="*/ 120 h 1239"/>
                  <a:gd name="T8" fmla="*/ 59 w 1293"/>
                  <a:gd name="T9" fmla="*/ 22 h 1239"/>
                  <a:gd name="T10" fmla="*/ 75 w 1293"/>
                  <a:gd name="T11" fmla="*/ 115 h 1239"/>
                  <a:gd name="T12" fmla="*/ 89 w 1293"/>
                  <a:gd name="T13" fmla="*/ 144 h 1239"/>
                  <a:gd name="T14" fmla="*/ 122 w 1293"/>
                  <a:gd name="T15" fmla="*/ 78 h 1239"/>
                  <a:gd name="T16" fmla="*/ 161 w 1293"/>
                  <a:gd name="T17" fmla="*/ 82 h 1239"/>
                  <a:gd name="T18" fmla="*/ 196 w 1293"/>
                  <a:gd name="T19" fmla="*/ 63 h 1239"/>
                  <a:gd name="T20" fmla="*/ 222 w 1293"/>
                  <a:gd name="T21" fmla="*/ 30 h 1239"/>
                  <a:gd name="T22" fmla="*/ 255 w 1293"/>
                  <a:gd name="T23" fmla="*/ 1 h 1239"/>
                  <a:gd name="T24" fmla="*/ 286 w 1293"/>
                  <a:gd name="T25" fmla="*/ 33 h 1239"/>
                  <a:gd name="T26" fmla="*/ 355 w 1293"/>
                  <a:gd name="T27" fmla="*/ 93 h 1239"/>
                  <a:gd name="T28" fmla="*/ 388 w 1293"/>
                  <a:gd name="T29" fmla="*/ 113 h 1239"/>
                  <a:gd name="T30" fmla="*/ 521 w 1293"/>
                  <a:gd name="T31" fmla="*/ 143 h 1239"/>
                  <a:gd name="T32" fmla="*/ 644 w 1293"/>
                  <a:gd name="T33" fmla="*/ 199 h 1239"/>
                  <a:gd name="T34" fmla="*/ 689 w 1293"/>
                  <a:gd name="T35" fmla="*/ 119 h 1239"/>
                  <a:gd name="T36" fmla="*/ 712 w 1293"/>
                  <a:gd name="T37" fmla="*/ 84 h 1239"/>
                  <a:gd name="T38" fmla="*/ 775 w 1293"/>
                  <a:gd name="T39" fmla="*/ 0 h 1239"/>
                  <a:gd name="T40" fmla="*/ 792 w 1293"/>
                  <a:gd name="T41" fmla="*/ 96 h 1239"/>
                  <a:gd name="T42" fmla="*/ 797 w 1293"/>
                  <a:gd name="T43" fmla="*/ 136 h 1239"/>
                  <a:gd name="T44" fmla="*/ 841 w 1293"/>
                  <a:gd name="T45" fmla="*/ 403 h 1239"/>
                  <a:gd name="T46" fmla="*/ 899 w 1293"/>
                  <a:gd name="T47" fmla="*/ 518 h 1239"/>
                  <a:gd name="T48" fmla="*/ 931 w 1293"/>
                  <a:gd name="T49" fmla="*/ 607 h 1239"/>
                  <a:gd name="T50" fmla="*/ 998 w 1293"/>
                  <a:gd name="T51" fmla="*/ 769 h 1239"/>
                  <a:gd name="T52" fmla="*/ 1059 w 1293"/>
                  <a:gd name="T53" fmla="*/ 893 h 1239"/>
                  <a:gd name="T54" fmla="*/ 1099 w 1293"/>
                  <a:gd name="T55" fmla="*/ 957 h 1239"/>
                  <a:gd name="T56" fmla="*/ 1181 w 1293"/>
                  <a:gd name="T57" fmla="*/ 1072 h 1239"/>
                  <a:gd name="T58" fmla="*/ 1293 w 1293"/>
                  <a:gd name="T59" fmla="*/ 123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3" h="1239">
                    <a:moveTo>
                      <a:pt x="0" y="175"/>
                    </a:moveTo>
                    <a:lnTo>
                      <a:pt x="10" y="65"/>
                    </a:lnTo>
                    <a:lnTo>
                      <a:pt x="25" y="200"/>
                    </a:lnTo>
                    <a:lnTo>
                      <a:pt x="38" y="120"/>
                    </a:lnTo>
                    <a:lnTo>
                      <a:pt x="59" y="22"/>
                    </a:lnTo>
                    <a:lnTo>
                      <a:pt x="75" y="115"/>
                    </a:lnTo>
                    <a:lnTo>
                      <a:pt x="89" y="144"/>
                    </a:lnTo>
                    <a:lnTo>
                      <a:pt x="122" y="78"/>
                    </a:lnTo>
                    <a:lnTo>
                      <a:pt x="161" y="82"/>
                    </a:lnTo>
                    <a:lnTo>
                      <a:pt x="196" y="63"/>
                    </a:lnTo>
                    <a:lnTo>
                      <a:pt x="222" y="30"/>
                    </a:lnTo>
                    <a:lnTo>
                      <a:pt x="255" y="1"/>
                    </a:lnTo>
                    <a:lnTo>
                      <a:pt x="286" y="33"/>
                    </a:lnTo>
                    <a:lnTo>
                      <a:pt x="355" y="93"/>
                    </a:lnTo>
                    <a:lnTo>
                      <a:pt x="388" y="113"/>
                    </a:lnTo>
                    <a:lnTo>
                      <a:pt x="521" y="143"/>
                    </a:lnTo>
                    <a:lnTo>
                      <a:pt x="644" y="199"/>
                    </a:lnTo>
                    <a:lnTo>
                      <a:pt x="689" y="119"/>
                    </a:lnTo>
                    <a:lnTo>
                      <a:pt x="712" y="84"/>
                    </a:lnTo>
                    <a:lnTo>
                      <a:pt x="775" y="0"/>
                    </a:lnTo>
                    <a:lnTo>
                      <a:pt x="792" y="96"/>
                    </a:lnTo>
                    <a:lnTo>
                      <a:pt x="797" y="136"/>
                    </a:lnTo>
                    <a:lnTo>
                      <a:pt x="841" y="403"/>
                    </a:lnTo>
                    <a:lnTo>
                      <a:pt x="899" y="518"/>
                    </a:lnTo>
                    <a:lnTo>
                      <a:pt x="931" y="607"/>
                    </a:lnTo>
                    <a:lnTo>
                      <a:pt x="998" y="769"/>
                    </a:lnTo>
                    <a:lnTo>
                      <a:pt x="1059" y="893"/>
                    </a:lnTo>
                    <a:lnTo>
                      <a:pt x="1099" y="957"/>
                    </a:lnTo>
                    <a:lnTo>
                      <a:pt x="1181" y="1072"/>
                    </a:lnTo>
                    <a:lnTo>
                      <a:pt x="1293" y="1239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5" name="Freeform 82">
                <a:extLst>
                  <a:ext uri="{FF2B5EF4-FFF2-40B4-BE49-F238E27FC236}">
                    <a16:creationId xmlns:a16="http://schemas.microsoft.com/office/drawing/2014/main" id="{52E5BC0A-B90E-47B2-8B74-E87DA21E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340100"/>
                <a:ext cx="2071688" cy="1536700"/>
              </a:xfrm>
              <a:custGeom>
                <a:avLst/>
                <a:gdLst>
                  <a:gd name="T0" fmla="*/ 1305 w 1305"/>
                  <a:gd name="T1" fmla="*/ 968 h 968"/>
                  <a:gd name="T2" fmla="*/ 1046 w 1305"/>
                  <a:gd name="T3" fmla="*/ 697 h 968"/>
                  <a:gd name="T4" fmla="*/ 980 w 1305"/>
                  <a:gd name="T5" fmla="*/ 621 h 968"/>
                  <a:gd name="T6" fmla="*/ 916 w 1305"/>
                  <a:gd name="T7" fmla="*/ 518 h 968"/>
                  <a:gd name="T8" fmla="*/ 851 w 1305"/>
                  <a:gd name="T9" fmla="*/ 242 h 968"/>
                  <a:gd name="T10" fmla="*/ 786 w 1305"/>
                  <a:gd name="T11" fmla="*/ 116 h 968"/>
                  <a:gd name="T12" fmla="*/ 652 w 1305"/>
                  <a:gd name="T13" fmla="*/ 117 h 968"/>
                  <a:gd name="T14" fmla="*/ 522 w 1305"/>
                  <a:gd name="T15" fmla="*/ 59 h 968"/>
                  <a:gd name="T16" fmla="*/ 396 w 1305"/>
                  <a:gd name="T17" fmla="*/ 86 h 968"/>
                  <a:gd name="T18" fmla="*/ 259 w 1305"/>
                  <a:gd name="T19" fmla="*/ 49 h 968"/>
                  <a:gd name="T20" fmla="*/ 198 w 1305"/>
                  <a:gd name="T21" fmla="*/ 59 h 968"/>
                  <a:gd name="T22" fmla="*/ 129 w 1305"/>
                  <a:gd name="T23" fmla="*/ 59 h 968"/>
                  <a:gd name="T24" fmla="*/ 91 w 1305"/>
                  <a:gd name="T25" fmla="*/ 52 h 968"/>
                  <a:gd name="T26" fmla="*/ 67 w 1305"/>
                  <a:gd name="T27" fmla="*/ 0 h 968"/>
                  <a:gd name="T28" fmla="*/ 36 w 1305"/>
                  <a:gd name="T29" fmla="*/ 28 h 968"/>
                  <a:gd name="T30" fmla="*/ 13 w 1305"/>
                  <a:gd name="T31" fmla="*/ 6 h 968"/>
                  <a:gd name="T32" fmla="*/ 5 w 1305"/>
                  <a:gd name="T33" fmla="*/ 148 h 968"/>
                  <a:gd name="T34" fmla="*/ 0 w 1305"/>
                  <a:gd name="T35" fmla="*/ 569 h 968"/>
                  <a:gd name="T36" fmla="*/ 1 w 1305"/>
                  <a:gd name="T37" fmla="*/ 75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5" h="968">
                    <a:moveTo>
                      <a:pt x="1305" y="968"/>
                    </a:moveTo>
                    <a:lnTo>
                      <a:pt x="1046" y="697"/>
                    </a:lnTo>
                    <a:lnTo>
                      <a:pt x="980" y="621"/>
                    </a:lnTo>
                    <a:lnTo>
                      <a:pt x="916" y="518"/>
                    </a:lnTo>
                    <a:lnTo>
                      <a:pt x="851" y="242"/>
                    </a:lnTo>
                    <a:lnTo>
                      <a:pt x="786" y="116"/>
                    </a:lnTo>
                    <a:lnTo>
                      <a:pt x="652" y="117"/>
                    </a:lnTo>
                    <a:lnTo>
                      <a:pt x="522" y="59"/>
                    </a:lnTo>
                    <a:lnTo>
                      <a:pt x="396" y="86"/>
                    </a:lnTo>
                    <a:lnTo>
                      <a:pt x="259" y="49"/>
                    </a:lnTo>
                    <a:lnTo>
                      <a:pt x="198" y="59"/>
                    </a:lnTo>
                    <a:lnTo>
                      <a:pt x="129" y="59"/>
                    </a:lnTo>
                    <a:lnTo>
                      <a:pt x="91" y="52"/>
                    </a:lnTo>
                    <a:lnTo>
                      <a:pt x="67" y="0"/>
                    </a:lnTo>
                    <a:lnTo>
                      <a:pt x="36" y="28"/>
                    </a:lnTo>
                    <a:lnTo>
                      <a:pt x="13" y="6"/>
                    </a:lnTo>
                    <a:lnTo>
                      <a:pt x="5" y="148"/>
                    </a:lnTo>
                    <a:lnTo>
                      <a:pt x="0" y="569"/>
                    </a:lnTo>
                    <a:lnTo>
                      <a:pt x="1" y="750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6" name="Freeform 83">
                <a:extLst>
                  <a:ext uri="{FF2B5EF4-FFF2-40B4-BE49-F238E27FC236}">
                    <a16:creationId xmlns:a16="http://schemas.microsoft.com/office/drawing/2014/main" id="{BCFAB91C-FEC6-43E3-8D75-76B5E3470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3051175"/>
                <a:ext cx="2079625" cy="1765300"/>
              </a:xfrm>
              <a:custGeom>
                <a:avLst/>
                <a:gdLst>
                  <a:gd name="T0" fmla="*/ 1310 w 1310"/>
                  <a:gd name="T1" fmla="*/ 1112 h 1112"/>
                  <a:gd name="T2" fmla="*/ 1051 w 1310"/>
                  <a:gd name="T3" fmla="*/ 800 h 1112"/>
                  <a:gd name="T4" fmla="*/ 982 w 1310"/>
                  <a:gd name="T5" fmla="*/ 641 h 1112"/>
                  <a:gd name="T6" fmla="*/ 852 w 1310"/>
                  <a:gd name="T7" fmla="*/ 318 h 1112"/>
                  <a:gd name="T8" fmla="*/ 787 w 1310"/>
                  <a:gd name="T9" fmla="*/ 35 h 1112"/>
                  <a:gd name="T10" fmla="*/ 660 w 1310"/>
                  <a:gd name="T11" fmla="*/ 111 h 1112"/>
                  <a:gd name="T12" fmla="*/ 523 w 1310"/>
                  <a:gd name="T13" fmla="*/ 24 h 1112"/>
                  <a:gd name="T14" fmla="*/ 392 w 1310"/>
                  <a:gd name="T15" fmla="*/ 10 h 1112"/>
                  <a:gd name="T16" fmla="*/ 260 w 1310"/>
                  <a:gd name="T17" fmla="*/ 0 h 1112"/>
                  <a:gd name="T18" fmla="*/ 194 w 1310"/>
                  <a:gd name="T19" fmla="*/ 10 h 1112"/>
                  <a:gd name="T20" fmla="*/ 128 w 1310"/>
                  <a:gd name="T21" fmla="*/ 40 h 1112"/>
                  <a:gd name="T22" fmla="*/ 95 w 1310"/>
                  <a:gd name="T23" fmla="*/ 121 h 1112"/>
                  <a:gd name="T24" fmla="*/ 63 w 1310"/>
                  <a:gd name="T25" fmla="*/ 53 h 1112"/>
                  <a:gd name="T26" fmla="*/ 38 w 1310"/>
                  <a:gd name="T27" fmla="*/ 121 h 1112"/>
                  <a:gd name="T28" fmla="*/ 18 w 1310"/>
                  <a:gd name="T29" fmla="*/ 26 h 1112"/>
                  <a:gd name="T30" fmla="*/ 7 w 1310"/>
                  <a:gd name="T31" fmla="*/ 197 h 1112"/>
                  <a:gd name="T32" fmla="*/ 0 w 1310"/>
                  <a:gd name="T33" fmla="*/ 281 h 1112"/>
                  <a:gd name="T34" fmla="*/ 3 w 1310"/>
                  <a:gd name="T35" fmla="*/ 1001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10" h="1112">
                    <a:moveTo>
                      <a:pt x="1310" y="1112"/>
                    </a:moveTo>
                    <a:lnTo>
                      <a:pt x="1051" y="800"/>
                    </a:lnTo>
                    <a:lnTo>
                      <a:pt x="982" y="641"/>
                    </a:lnTo>
                    <a:lnTo>
                      <a:pt x="852" y="318"/>
                    </a:lnTo>
                    <a:lnTo>
                      <a:pt x="787" y="35"/>
                    </a:lnTo>
                    <a:lnTo>
                      <a:pt x="660" y="111"/>
                    </a:lnTo>
                    <a:lnTo>
                      <a:pt x="523" y="24"/>
                    </a:lnTo>
                    <a:lnTo>
                      <a:pt x="392" y="10"/>
                    </a:lnTo>
                    <a:lnTo>
                      <a:pt x="260" y="0"/>
                    </a:lnTo>
                    <a:lnTo>
                      <a:pt x="194" y="10"/>
                    </a:lnTo>
                    <a:lnTo>
                      <a:pt x="128" y="40"/>
                    </a:lnTo>
                    <a:lnTo>
                      <a:pt x="95" y="121"/>
                    </a:lnTo>
                    <a:lnTo>
                      <a:pt x="63" y="53"/>
                    </a:lnTo>
                    <a:lnTo>
                      <a:pt x="38" y="121"/>
                    </a:lnTo>
                    <a:lnTo>
                      <a:pt x="18" y="26"/>
                    </a:lnTo>
                    <a:lnTo>
                      <a:pt x="7" y="197"/>
                    </a:lnTo>
                    <a:lnTo>
                      <a:pt x="0" y="281"/>
                    </a:lnTo>
                    <a:lnTo>
                      <a:pt x="3" y="1001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7" name="Freeform 84">
                <a:extLst>
                  <a:ext uri="{FF2B5EF4-FFF2-40B4-BE49-F238E27FC236}">
                    <a16:creationId xmlns:a16="http://schemas.microsoft.com/office/drawing/2014/main" id="{4E8D95E6-31D3-4FB9-B560-D76A80D1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3371850"/>
                <a:ext cx="1654175" cy="1530350"/>
              </a:xfrm>
              <a:custGeom>
                <a:avLst/>
                <a:gdLst>
                  <a:gd name="T0" fmla="*/ 1042 w 1042"/>
                  <a:gd name="T1" fmla="*/ 964 h 964"/>
                  <a:gd name="T2" fmla="*/ 977 w 1042"/>
                  <a:gd name="T3" fmla="*/ 738 h 964"/>
                  <a:gd name="T4" fmla="*/ 914 w 1042"/>
                  <a:gd name="T5" fmla="*/ 652 h 964"/>
                  <a:gd name="T6" fmla="*/ 851 w 1042"/>
                  <a:gd name="T7" fmla="*/ 403 h 964"/>
                  <a:gd name="T8" fmla="*/ 783 w 1042"/>
                  <a:gd name="T9" fmla="*/ 290 h 964"/>
                  <a:gd name="T10" fmla="*/ 649 w 1042"/>
                  <a:gd name="T11" fmla="*/ 264 h 964"/>
                  <a:gd name="T12" fmla="*/ 522 w 1042"/>
                  <a:gd name="T13" fmla="*/ 208 h 964"/>
                  <a:gd name="T14" fmla="*/ 393 w 1042"/>
                  <a:gd name="T15" fmla="*/ 196 h 964"/>
                  <a:gd name="T16" fmla="*/ 263 w 1042"/>
                  <a:gd name="T17" fmla="*/ 199 h 964"/>
                  <a:gd name="T18" fmla="*/ 194 w 1042"/>
                  <a:gd name="T19" fmla="*/ 159 h 964"/>
                  <a:gd name="T20" fmla="*/ 129 w 1042"/>
                  <a:gd name="T21" fmla="*/ 170 h 964"/>
                  <a:gd name="T22" fmla="*/ 92 w 1042"/>
                  <a:gd name="T23" fmla="*/ 185 h 964"/>
                  <a:gd name="T24" fmla="*/ 67 w 1042"/>
                  <a:gd name="T25" fmla="*/ 66 h 964"/>
                  <a:gd name="T26" fmla="*/ 36 w 1042"/>
                  <a:gd name="T27" fmla="*/ 0 h 964"/>
                  <a:gd name="T28" fmla="*/ 18 w 1042"/>
                  <a:gd name="T29" fmla="*/ 23 h 964"/>
                  <a:gd name="T30" fmla="*/ 5 w 1042"/>
                  <a:gd name="T31" fmla="*/ 138 h 964"/>
                  <a:gd name="T32" fmla="*/ 0 w 1042"/>
                  <a:gd name="T33" fmla="*/ 680 h 964"/>
                  <a:gd name="T34" fmla="*/ 1 w 1042"/>
                  <a:gd name="T35" fmla="*/ 870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2" h="964">
                    <a:moveTo>
                      <a:pt x="1042" y="964"/>
                    </a:moveTo>
                    <a:lnTo>
                      <a:pt x="977" y="738"/>
                    </a:lnTo>
                    <a:lnTo>
                      <a:pt x="914" y="652"/>
                    </a:lnTo>
                    <a:lnTo>
                      <a:pt x="851" y="403"/>
                    </a:lnTo>
                    <a:lnTo>
                      <a:pt x="783" y="290"/>
                    </a:lnTo>
                    <a:lnTo>
                      <a:pt x="649" y="264"/>
                    </a:lnTo>
                    <a:lnTo>
                      <a:pt x="522" y="208"/>
                    </a:lnTo>
                    <a:lnTo>
                      <a:pt x="393" y="196"/>
                    </a:lnTo>
                    <a:lnTo>
                      <a:pt x="263" y="199"/>
                    </a:lnTo>
                    <a:lnTo>
                      <a:pt x="194" y="159"/>
                    </a:lnTo>
                    <a:lnTo>
                      <a:pt x="129" y="170"/>
                    </a:lnTo>
                    <a:lnTo>
                      <a:pt x="92" y="185"/>
                    </a:lnTo>
                    <a:lnTo>
                      <a:pt x="67" y="66"/>
                    </a:lnTo>
                    <a:lnTo>
                      <a:pt x="36" y="0"/>
                    </a:lnTo>
                    <a:lnTo>
                      <a:pt x="18" y="23"/>
                    </a:lnTo>
                    <a:lnTo>
                      <a:pt x="5" y="138"/>
                    </a:lnTo>
                    <a:lnTo>
                      <a:pt x="0" y="680"/>
                    </a:lnTo>
                    <a:lnTo>
                      <a:pt x="1" y="87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8" name="Freeform 85">
                <a:extLst>
                  <a:ext uri="{FF2B5EF4-FFF2-40B4-BE49-F238E27FC236}">
                    <a16:creationId xmlns:a16="http://schemas.microsoft.com/office/drawing/2014/main" id="{3C9D58DB-101B-4CE7-8B23-E5FDDD271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463" y="3649663"/>
                <a:ext cx="63500" cy="66675"/>
              </a:xfrm>
              <a:custGeom>
                <a:avLst/>
                <a:gdLst>
                  <a:gd name="T0" fmla="*/ 19 w 39"/>
                  <a:gd name="T1" fmla="*/ 40 h 40"/>
                  <a:gd name="T2" fmla="*/ 33 w 39"/>
                  <a:gd name="T3" fmla="*/ 34 h 40"/>
                  <a:gd name="T4" fmla="*/ 39 w 39"/>
                  <a:gd name="T5" fmla="*/ 20 h 40"/>
                  <a:gd name="T6" fmla="*/ 33 w 39"/>
                  <a:gd name="T7" fmla="*/ 6 h 40"/>
                  <a:gd name="T8" fmla="*/ 19 w 39"/>
                  <a:gd name="T9" fmla="*/ 0 h 40"/>
                  <a:gd name="T10" fmla="*/ 5 w 39"/>
                  <a:gd name="T11" fmla="*/ 6 h 40"/>
                  <a:gd name="T12" fmla="*/ 0 w 39"/>
                  <a:gd name="T13" fmla="*/ 20 h 40"/>
                  <a:gd name="T14" fmla="*/ 5 w 39"/>
                  <a:gd name="T15" fmla="*/ 34 h 40"/>
                  <a:gd name="T16" fmla="*/ 19 w 3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cubicBezTo>
                      <a:pt x="25" y="40"/>
                      <a:pt x="29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10"/>
                      <a:pt x="0" y="15"/>
                      <a:pt x="0" y="20"/>
                    </a:cubicBezTo>
                    <a:cubicBezTo>
                      <a:pt x="0" y="25"/>
                      <a:pt x="1" y="30"/>
                      <a:pt x="5" y="34"/>
                    </a:cubicBezTo>
                    <a:cubicBezTo>
                      <a:pt x="9" y="38"/>
                      <a:pt x="14" y="40"/>
                      <a:pt x="19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9" name="Freeform 86">
                <a:extLst>
                  <a:ext uri="{FF2B5EF4-FFF2-40B4-BE49-F238E27FC236}">
                    <a16:creationId xmlns:a16="http://schemas.microsoft.com/office/drawing/2014/main" id="{2610EB47-DB42-4D4B-88D5-24A06FF1D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3662363"/>
                <a:ext cx="63500" cy="65087"/>
              </a:xfrm>
              <a:custGeom>
                <a:avLst/>
                <a:gdLst>
                  <a:gd name="T0" fmla="*/ 19 w 39"/>
                  <a:gd name="T1" fmla="*/ 40 h 40"/>
                  <a:gd name="T2" fmla="*/ 33 w 39"/>
                  <a:gd name="T3" fmla="*/ 34 h 40"/>
                  <a:gd name="T4" fmla="*/ 39 w 39"/>
                  <a:gd name="T5" fmla="*/ 20 h 40"/>
                  <a:gd name="T6" fmla="*/ 33 w 39"/>
                  <a:gd name="T7" fmla="*/ 6 h 40"/>
                  <a:gd name="T8" fmla="*/ 19 w 39"/>
                  <a:gd name="T9" fmla="*/ 0 h 40"/>
                  <a:gd name="T10" fmla="*/ 5 w 39"/>
                  <a:gd name="T11" fmla="*/ 6 h 40"/>
                  <a:gd name="T12" fmla="*/ 0 w 39"/>
                  <a:gd name="T13" fmla="*/ 20 h 40"/>
                  <a:gd name="T14" fmla="*/ 5 w 39"/>
                  <a:gd name="T15" fmla="*/ 34 h 40"/>
                  <a:gd name="T16" fmla="*/ 19 w 3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cubicBezTo>
                      <a:pt x="25" y="40"/>
                      <a:pt x="29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10"/>
                      <a:pt x="0" y="15"/>
                      <a:pt x="0" y="20"/>
                    </a:cubicBezTo>
                    <a:cubicBezTo>
                      <a:pt x="0" y="25"/>
                      <a:pt x="1" y="30"/>
                      <a:pt x="5" y="34"/>
                    </a:cubicBezTo>
                    <a:cubicBezTo>
                      <a:pt x="9" y="38"/>
                      <a:pt x="14" y="40"/>
                      <a:pt x="19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0" name="Freeform 87">
                <a:extLst>
                  <a:ext uri="{FF2B5EF4-FFF2-40B4-BE49-F238E27FC236}">
                    <a16:creationId xmlns:a16="http://schemas.microsoft.com/office/drawing/2014/main" id="{C29AAAA1-061A-4BEA-BAF1-55A01F5B3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075" y="359568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1" name="Freeform 88">
                <a:extLst>
                  <a:ext uri="{FF2B5EF4-FFF2-40B4-BE49-F238E27FC236}">
                    <a16:creationId xmlns:a16="http://schemas.microsoft.com/office/drawing/2014/main" id="{45120DC1-A7B4-4EE2-87D5-7ACDF53A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608388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1"/>
                      <a:pt x="25" y="0"/>
                      <a:pt x="19" y="0"/>
                    </a:cubicBezTo>
                    <a:cubicBezTo>
                      <a:pt x="14" y="0"/>
                      <a:pt x="9" y="1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2" name="Freeform 89">
                <a:extLst>
                  <a:ext uri="{FF2B5EF4-FFF2-40B4-BE49-F238E27FC236}">
                    <a16:creationId xmlns:a16="http://schemas.microsoft.com/office/drawing/2014/main" id="{E0F62FC1-F955-4B05-9E56-E00FC668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3629025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19 h 39"/>
                  <a:gd name="T6" fmla="*/ 34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3" name="Freeform 90">
                <a:extLst>
                  <a:ext uri="{FF2B5EF4-FFF2-40B4-BE49-F238E27FC236}">
                    <a16:creationId xmlns:a16="http://schemas.microsoft.com/office/drawing/2014/main" id="{743B4F91-5E53-402F-BB4C-2CF12F095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343693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4" name="Freeform 91">
                <a:extLst>
                  <a:ext uri="{FF2B5EF4-FFF2-40B4-BE49-F238E27FC236}">
                    <a16:creationId xmlns:a16="http://schemas.microsoft.com/office/drawing/2014/main" id="{6839E01D-65DF-4E6C-A5B5-960C2AAF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3344863"/>
                <a:ext cx="63500" cy="65087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5" name="Freeform 92">
                <a:extLst>
                  <a:ext uri="{FF2B5EF4-FFF2-40B4-BE49-F238E27FC236}">
                    <a16:creationId xmlns:a16="http://schemas.microsoft.com/office/drawing/2014/main" id="{BEDA307E-B576-4AAE-A547-2ADBB064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0" y="3375025"/>
                <a:ext cx="65088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6" name="Freeform 93">
                <a:extLst>
                  <a:ext uri="{FF2B5EF4-FFF2-40B4-BE49-F238E27FC236}">
                    <a16:creationId xmlns:a16="http://schemas.microsoft.com/office/drawing/2014/main" id="{D930F701-D721-4241-B886-D5C194B3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3559175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7" name="Freeform 94">
                <a:extLst>
                  <a:ext uri="{FF2B5EF4-FFF2-40B4-BE49-F238E27FC236}">
                    <a16:creationId xmlns:a16="http://schemas.microsoft.com/office/drawing/2014/main" id="{DE0DD76A-7590-4D8D-8E81-D57B3F680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400050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8" name="Freeform 95">
                <a:extLst>
                  <a:ext uri="{FF2B5EF4-FFF2-40B4-BE49-F238E27FC236}">
                    <a16:creationId xmlns:a16="http://schemas.microsoft.com/office/drawing/2014/main" id="{DDA1EB5C-15BC-4170-92CA-E063292B7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441325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9" name="Freeform 96">
                <a:extLst>
                  <a:ext uri="{FF2B5EF4-FFF2-40B4-BE49-F238E27FC236}">
                    <a16:creationId xmlns:a16="http://schemas.microsoft.com/office/drawing/2014/main" id="{F6348EA3-E044-43C1-B03F-CD5236F23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925" y="4862513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0" name="Freeform 97">
                <a:extLst>
                  <a:ext uri="{FF2B5EF4-FFF2-40B4-BE49-F238E27FC236}">
                    <a16:creationId xmlns:a16="http://schemas.microsoft.com/office/drawing/2014/main" id="{F739A44A-845C-41D4-8B0A-863766C28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4511675"/>
                <a:ext cx="63500" cy="65087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1" name="Freeform 98">
                <a:extLst>
                  <a:ext uri="{FF2B5EF4-FFF2-40B4-BE49-F238E27FC236}">
                    <a16:creationId xmlns:a16="http://schemas.microsoft.com/office/drawing/2014/main" id="{519636E3-C109-44EB-AB39-62312B610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750" y="4722813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2" name="Freeform 99">
                <a:extLst>
                  <a:ext uri="{FF2B5EF4-FFF2-40B4-BE49-F238E27FC236}">
                    <a16:creationId xmlns:a16="http://schemas.microsoft.com/office/drawing/2014/main" id="{6336CE16-C1CC-4432-948E-9010CD4F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5" y="4376738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3" name="Freeform 100">
                <a:extLst>
                  <a:ext uri="{FF2B5EF4-FFF2-40B4-BE49-F238E27FC236}">
                    <a16:creationId xmlns:a16="http://schemas.microsoft.com/office/drawing/2014/main" id="{6C88777E-39EB-4679-92CD-3B22BA2B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3979863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4" name="Freeform 101">
                <a:extLst>
                  <a:ext uri="{FF2B5EF4-FFF2-40B4-BE49-F238E27FC236}">
                    <a16:creationId xmlns:a16="http://schemas.microsoft.com/office/drawing/2014/main" id="{A694A9EB-5B9F-45A2-AE82-7FE2A05FC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175" y="379888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5" name="Freeform 102">
                <a:extLst>
                  <a:ext uri="{FF2B5EF4-FFF2-40B4-BE49-F238E27FC236}">
                    <a16:creationId xmlns:a16="http://schemas.microsoft.com/office/drawing/2014/main" id="{FCCA8DE9-9970-429F-8CFA-1E83863EF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375285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6" name="Freeform 103">
                <a:extLst>
                  <a:ext uri="{FF2B5EF4-FFF2-40B4-BE49-F238E27FC236}">
                    <a16:creationId xmlns:a16="http://schemas.microsoft.com/office/drawing/2014/main" id="{A084BA80-29BA-461B-9D0C-AFAB9D3C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3668713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4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4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7" name="Freeform 104">
                <a:extLst>
                  <a:ext uri="{FF2B5EF4-FFF2-40B4-BE49-F238E27FC236}">
                    <a16:creationId xmlns:a16="http://schemas.microsoft.com/office/drawing/2014/main" id="{945CC0F2-DBF9-47AC-8D73-61BF57281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4498975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4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8" name="Freeform 105">
                <a:extLst>
                  <a:ext uri="{FF2B5EF4-FFF2-40B4-BE49-F238E27FC236}">
                    <a16:creationId xmlns:a16="http://schemas.microsoft.com/office/drawing/2014/main" id="{79EF2803-A476-4C4C-B8AB-68E968375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0" y="4213225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4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9" name="Freeform 106">
                <a:extLst>
                  <a:ext uri="{FF2B5EF4-FFF2-40B4-BE49-F238E27FC236}">
                    <a16:creationId xmlns:a16="http://schemas.microsoft.com/office/drawing/2014/main" id="{D8594E78-D2C6-4DDC-8C9C-C888C3FEA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5" y="3922713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0" name="Freeform 107">
                <a:extLst>
                  <a:ext uri="{FF2B5EF4-FFF2-40B4-BE49-F238E27FC236}">
                    <a16:creationId xmlns:a16="http://schemas.microsoft.com/office/drawing/2014/main" id="{293DBCFA-C8B6-4747-9C9A-CC8A6D35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0" y="3541713"/>
                <a:ext cx="66675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1" name="Freeform 108">
                <a:extLst>
                  <a:ext uri="{FF2B5EF4-FFF2-40B4-BE49-F238E27FC236}">
                    <a16:creationId xmlns:a16="http://schemas.microsoft.com/office/drawing/2014/main" id="{76DC1D25-4BC1-479F-B616-3C520843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025" y="3487738"/>
                <a:ext cx="66675" cy="65087"/>
              </a:xfrm>
              <a:custGeom>
                <a:avLst/>
                <a:gdLst>
                  <a:gd name="T0" fmla="*/ 6 w 40"/>
                  <a:gd name="T1" fmla="*/ 34 h 39"/>
                  <a:gd name="T2" fmla="*/ 20 w 40"/>
                  <a:gd name="T3" fmla="*/ 39 h 39"/>
                  <a:gd name="T4" fmla="*/ 34 w 40"/>
                  <a:gd name="T5" fmla="*/ 34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4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2" name="Freeform 109">
                <a:extLst>
                  <a:ext uri="{FF2B5EF4-FFF2-40B4-BE49-F238E27FC236}">
                    <a16:creationId xmlns:a16="http://schemas.microsoft.com/office/drawing/2014/main" id="{D1F63D81-C2E6-48AB-9505-9D431C69D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3316288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3" name="Freeform 110">
                <a:extLst>
                  <a:ext uri="{FF2B5EF4-FFF2-40B4-BE49-F238E27FC236}">
                    <a16:creationId xmlns:a16="http://schemas.microsoft.com/office/drawing/2014/main" id="{9210A506-9901-44FD-94BE-E3C6957C6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352800"/>
                <a:ext cx="66675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4" name="Freeform 111">
                <a:extLst>
                  <a:ext uri="{FF2B5EF4-FFF2-40B4-BE49-F238E27FC236}">
                    <a16:creationId xmlns:a16="http://schemas.microsoft.com/office/drawing/2014/main" id="{04B82119-427F-4B4C-AADA-2787AB500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33131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5" name="Freeform 112">
                <a:extLst>
                  <a:ext uri="{FF2B5EF4-FFF2-40B4-BE49-F238E27FC236}">
                    <a16:creationId xmlns:a16="http://schemas.microsoft.com/office/drawing/2014/main" id="{C92DD844-5EA3-4B24-968B-D26004FD9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5" y="3389313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6" name="Freeform 113">
                <a:extLst>
                  <a:ext uri="{FF2B5EF4-FFF2-40B4-BE49-F238E27FC236}">
                    <a16:creationId xmlns:a16="http://schemas.microsoft.com/office/drawing/2014/main" id="{5FD0A4F6-7867-471F-905E-E66BB0313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3402013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7" name="Freeform 114">
                <a:extLst>
                  <a:ext uri="{FF2B5EF4-FFF2-40B4-BE49-F238E27FC236}">
                    <a16:creationId xmlns:a16="http://schemas.microsoft.com/office/drawing/2014/main" id="{0EE5CC8E-647A-4A93-A54E-0A7E23703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825" y="34020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8" name="Freeform 115">
                <a:extLst>
                  <a:ext uri="{FF2B5EF4-FFF2-40B4-BE49-F238E27FC236}">
                    <a16:creationId xmlns:a16="http://schemas.microsoft.com/office/drawing/2014/main" id="{2886030B-C7A3-44EE-9659-28EF0BB08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075" y="3384550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9" name="Freeform 116">
                <a:extLst>
                  <a:ext uri="{FF2B5EF4-FFF2-40B4-BE49-F238E27FC236}">
                    <a16:creationId xmlns:a16="http://schemas.microsoft.com/office/drawing/2014/main" id="{2B34A8D7-82FA-4814-86F3-1794014B4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5" y="3443288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19 h 39"/>
                  <a:gd name="T8" fmla="*/ 34 w 40"/>
                  <a:gd name="T9" fmla="*/ 5 h 39"/>
                  <a:gd name="T10" fmla="*/ 20 w 40"/>
                  <a:gd name="T11" fmla="*/ 0 h 39"/>
                  <a:gd name="T12" fmla="*/ 6 w 40"/>
                  <a:gd name="T13" fmla="*/ 5 h 39"/>
                  <a:gd name="T14" fmla="*/ 0 w 40"/>
                  <a:gd name="T15" fmla="*/ 19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0" name="Freeform 117">
                <a:extLst>
                  <a:ext uri="{FF2B5EF4-FFF2-40B4-BE49-F238E27FC236}">
                    <a16:creationId xmlns:a16="http://schemas.microsoft.com/office/drawing/2014/main" id="{E36ADA49-ED05-414D-B5E8-2B5139A2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588" y="34020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20 h 39"/>
                  <a:gd name="T8" fmla="*/ 34 w 39"/>
                  <a:gd name="T9" fmla="*/ 6 h 39"/>
                  <a:gd name="T10" fmla="*/ 20 w 39"/>
                  <a:gd name="T11" fmla="*/ 0 h 39"/>
                  <a:gd name="T12" fmla="*/ 6 w 39"/>
                  <a:gd name="T13" fmla="*/ 6 h 39"/>
                  <a:gd name="T14" fmla="*/ 0 w 39"/>
                  <a:gd name="T15" fmla="*/ 20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1" name="Freeform 118">
                <a:extLst>
                  <a:ext uri="{FF2B5EF4-FFF2-40B4-BE49-F238E27FC236}">
                    <a16:creationId xmlns:a16="http://schemas.microsoft.com/office/drawing/2014/main" id="{27EEAC76-1090-478E-B6B5-40DFEEB6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900" y="3492500"/>
                <a:ext cx="63500" cy="65087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20 h 39"/>
                  <a:gd name="T8" fmla="*/ 34 w 39"/>
                  <a:gd name="T9" fmla="*/ 6 h 39"/>
                  <a:gd name="T10" fmla="*/ 20 w 39"/>
                  <a:gd name="T11" fmla="*/ 0 h 39"/>
                  <a:gd name="T12" fmla="*/ 6 w 39"/>
                  <a:gd name="T13" fmla="*/ 6 h 39"/>
                  <a:gd name="T14" fmla="*/ 0 w 39"/>
                  <a:gd name="T15" fmla="*/ 20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2" name="Freeform 119">
                <a:extLst>
                  <a:ext uri="{FF2B5EF4-FFF2-40B4-BE49-F238E27FC236}">
                    <a16:creationId xmlns:a16="http://schemas.microsoft.com/office/drawing/2014/main" id="{CE3D7DBE-226F-4AD6-939F-B33B6D55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3497263"/>
                <a:ext cx="63500" cy="65087"/>
              </a:xfrm>
              <a:custGeom>
                <a:avLst/>
                <a:gdLst>
                  <a:gd name="T0" fmla="*/ 5 w 39"/>
                  <a:gd name="T1" fmla="*/ 34 h 39"/>
                  <a:gd name="T2" fmla="*/ 19 w 39"/>
                  <a:gd name="T3" fmla="*/ 39 h 39"/>
                  <a:gd name="T4" fmla="*/ 33 w 39"/>
                  <a:gd name="T5" fmla="*/ 34 h 39"/>
                  <a:gd name="T6" fmla="*/ 39 w 39"/>
                  <a:gd name="T7" fmla="*/ 20 h 39"/>
                  <a:gd name="T8" fmla="*/ 33 w 39"/>
                  <a:gd name="T9" fmla="*/ 6 h 39"/>
                  <a:gd name="T10" fmla="*/ 19 w 39"/>
                  <a:gd name="T11" fmla="*/ 0 h 39"/>
                  <a:gd name="T12" fmla="*/ 5 w 39"/>
                  <a:gd name="T13" fmla="*/ 6 h 39"/>
                  <a:gd name="T14" fmla="*/ 0 w 39"/>
                  <a:gd name="T15" fmla="*/ 20 h 39"/>
                  <a:gd name="T16" fmla="*/ 5 w 39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4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5" y="34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3" name="Freeform 120">
                <a:extLst>
                  <a:ext uri="{FF2B5EF4-FFF2-40B4-BE49-F238E27FC236}">
                    <a16:creationId xmlns:a16="http://schemas.microsoft.com/office/drawing/2014/main" id="{D5F1DEC9-0C90-4213-A339-C20ADB9BA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684588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4" name="Freeform 121">
                <a:extLst>
                  <a:ext uri="{FF2B5EF4-FFF2-40B4-BE49-F238E27FC236}">
                    <a16:creationId xmlns:a16="http://schemas.microsoft.com/office/drawing/2014/main" id="{C891DC22-B1EC-44BD-ACC6-EA644AF4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4130675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5" name="Freeform 122">
                <a:extLst>
                  <a:ext uri="{FF2B5EF4-FFF2-40B4-BE49-F238E27FC236}">
                    <a16:creationId xmlns:a16="http://schemas.microsoft.com/office/drawing/2014/main" id="{6D4DCE3C-BEC8-4E23-89CC-24D059B1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3" y="4294188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6" name="Freeform 123">
                <a:extLst>
                  <a:ext uri="{FF2B5EF4-FFF2-40B4-BE49-F238E27FC236}">
                    <a16:creationId xmlns:a16="http://schemas.microsoft.com/office/drawing/2014/main" id="{086DC3A3-E82A-45C4-8B28-8D79B2A6F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263" y="4410075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7" name="Freeform 124">
                <a:extLst>
                  <a:ext uri="{FF2B5EF4-FFF2-40B4-BE49-F238E27FC236}">
                    <a16:creationId xmlns:a16="http://schemas.microsoft.com/office/drawing/2014/main" id="{E69A40A5-78CC-4729-929D-FA39D5E2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188" y="4845050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8" name="Freeform 125">
                <a:extLst>
                  <a:ext uri="{FF2B5EF4-FFF2-40B4-BE49-F238E27FC236}">
                    <a16:creationId xmlns:a16="http://schemas.microsoft.com/office/drawing/2014/main" id="{D38BCA14-7115-4D2E-AE2C-0C7BD8EE3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5" y="4522788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9" name="Freeform 126">
                <a:extLst>
                  <a:ext uri="{FF2B5EF4-FFF2-40B4-BE49-F238E27FC236}">
                    <a16:creationId xmlns:a16="http://schemas.microsoft.com/office/drawing/2014/main" id="{6A1AB65D-8CA5-4856-8D05-87B57B83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4238625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0" name="Freeform 127">
                <a:extLst>
                  <a:ext uri="{FF2B5EF4-FFF2-40B4-BE49-F238E27FC236}">
                    <a16:creationId xmlns:a16="http://schemas.microsoft.com/office/drawing/2014/main" id="{EC40D518-1B75-465D-8766-9E4D6E279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50" y="3879850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1" name="Freeform 128">
                <a:extLst>
                  <a:ext uri="{FF2B5EF4-FFF2-40B4-BE49-F238E27FC236}">
                    <a16:creationId xmlns:a16="http://schemas.microsoft.com/office/drawing/2014/main" id="{6B29238F-662F-4B72-A378-3407EE81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63925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4 w 39"/>
                  <a:gd name="T7" fmla="*/ 33 h 39"/>
                  <a:gd name="T8" fmla="*/ 39 w 39"/>
                  <a:gd name="T9" fmla="*/ 19 h 39"/>
                  <a:gd name="T10" fmla="*/ 34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2" name="Freeform 129">
                <a:extLst>
                  <a:ext uri="{FF2B5EF4-FFF2-40B4-BE49-F238E27FC236}">
                    <a16:creationId xmlns:a16="http://schemas.microsoft.com/office/drawing/2014/main" id="{05344483-345B-46C4-83FD-B1F185EEA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5" y="3321050"/>
                <a:ext cx="65088" cy="63500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3" name="Freeform 130">
                <a:extLst>
                  <a:ext uri="{FF2B5EF4-FFF2-40B4-BE49-F238E27FC236}">
                    <a16:creationId xmlns:a16="http://schemas.microsoft.com/office/drawing/2014/main" id="{3F11A3D7-B1D0-476D-AF57-7C6C63A5A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713" y="3186113"/>
                <a:ext cx="65088" cy="65087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4" name="Freeform 131">
                <a:extLst>
                  <a:ext uri="{FF2B5EF4-FFF2-40B4-BE49-F238E27FC236}">
                    <a16:creationId xmlns:a16="http://schemas.microsoft.com/office/drawing/2014/main" id="{1D432C61-D1F3-44E0-987E-B6ED4ED7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5" y="3073400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5" name="Freeform 132">
                <a:extLst>
                  <a:ext uri="{FF2B5EF4-FFF2-40B4-BE49-F238E27FC236}">
                    <a16:creationId xmlns:a16="http://schemas.microsoft.com/office/drawing/2014/main" id="{6D8B3D04-CDD7-4E47-9AE3-D0437E72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3194050"/>
                <a:ext cx="63500" cy="66675"/>
              </a:xfrm>
              <a:custGeom>
                <a:avLst/>
                <a:gdLst>
                  <a:gd name="T0" fmla="*/ 0 w 39"/>
                  <a:gd name="T1" fmla="*/ 20 h 40"/>
                  <a:gd name="T2" fmla="*/ 6 w 39"/>
                  <a:gd name="T3" fmla="*/ 34 h 40"/>
                  <a:gd name="T4" fmla="*/ 20 w 39"/>
                  <a:gd name="T5" fmla="*/ 40 h 40"/>
                  <a:gd name="T6" fmla="*/ 33 w 39"/>
                  <a:gd name="T7" fmla="*/ 34 h 40"/>
                  <a:gd name="T8" fmla="*/ 39 w 39"/>
                  <a:gd name="T9" fmla="*/ 20 h 40"/>
                  <a:gd name="T10" fmla="*/ 33 w 39"/>
                  <a:gd name="T11" fmla="*/ 6 h 40"/>
                  <a:gd name="T12" fmla="*/ 20 w 39"/>
                  <a:gd name="T13" fmla="*/ 0 h 40"/>
                  <a:gd name="T14" fmla="*/ 6 w 39"/>
                  <a:gd name="T15" fmla="*/ 6 h 40"/>
                  <a:gd name="T16" fmla="*/ 0 w 39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9" y="38"/>
                      <a:pt x="14" y="40"/>
                      <a:pt x="20" y="40"/>
                    </a:cubicBezTo>
                    <a:cubicBezTo>
                      <a:pt x="25" y="40"/>
                      <a:pt x="30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6" name="Freeform 133">
                <a:extLst>
                  <a:ext uri="{FF2B5EF4-FFF2-40B4-BE49-F238E27FC236}">
                    <a16:creationId xmlns:a16="http://schemas.microsoft.com/office/drawing/2014/main" id="{660012D2-F32B-4C51-A8F9-BADDFD4D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88" y="3103563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7" name="Freeform 134">
                <a:extLst>
                  <a:ext uri="{FF2B5EF4-FFF2-40B4-BE49-F238E27FC236}">
                    <a16:creationId xmlns:a16="http://schemas.microsoft.com/office/drawing/2014/main" id="{E5301DCB-42EA-4075-BE7E-AB9467F22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3201988"/>
                <a:ext cx="63500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4 w 39"/>
                  <a:gd name="T7" fmla="*/ 34 h 39"/>
                  <a:gd name="T8" fmla="*/ 39 w 39"/>
                  <a:gd name="T9" fmla="*/ 20 h 39"/>
                  <a:gd name="T10" fmla="*/ 34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8" name="Freeform 135">
                <a:extLst>
                  <a:ext uri="{FF2B5EF4-FFF2-40B4-BE49-F238E27FC236}">
                    <a16:creationId xmlns:a16="http://schemas.microsoft.com/office/drawing/2014/main" id="{7BDC6EA5-4738-4933-9BAD-AAC9333B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800" y="3084513"/>
                <a:ext cx="63500" cy="65087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4 w 39"/>
                  <a:gd name="T7" fmla="*/ 34 h 39"/>
                  <a:gd name="T8" fmla="*/ 39 w 39"/>
                  <a:gd name="T9" fmla="*/ 20 h 39"/>
                  <a:gd name="T10" fmla="*/ 34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9" name="Freeform 136">
                <a:extLst>
                  <a:ext uri="{FF2B5EF4-FFF2-40B4-BE49-F238E27FC236}">
                    <a16:creationId xmlns:a16="http://schemas.microsoft.com/office/drawing/2014/main" id="{FE9B42D4-8021-47F2-835B-B15B6C3B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638" y="3033713"/>
                <a:ext cx="65088" cy="65087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0" name="Freeform 137">
                <a:extLst>
                  <a:ext uri="{FF2B5EF4-FFF2-40B4-BE49-F238E27FC236}">
                    <a16:creationId xmlns:a16="http://schemas.microsoft.com/office/drawing/2014/main" id="{4FD1222E-3957-41B4-BC12-AB912E78C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413" y="3017838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1" name="Freeform 138">
                <a:extLst>
                  <a:ext uri="{FF2B5EF4-FFF2-40B4-BE49-F238E27FC236}">
                    <a16:creationId xmlns:a16="http://schemas.microsoft.com/office/drawing/2014/main" id="{03D50E24-D215-4211-9662-CDA01122C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138" y="3033713"/>
                <a:ext cx="65088" cy="65087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2" name="Freeform 139">
                <a:extLst>
                  <a:ext uri="{FF2B5EF4-FFF2-40B4-BE49-F238E27FC236}">
                    <a16:creationId xmlns:a16="http://schemas.microsoft.com/office/drawing/2014/main" id="{F7E09C43-F792-4D72-90FD-E39D899D3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3057525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3" name="Freeform 140">
                <a:extLst>
                  <a:ext uri="{FF2B5EF4-FFF2-40B4-BE49-F238E27FC236}">
                    <a16:creationId xmlns:a16="http://schemas.microsoft.com/office/drawing/2014/main" id="{4859BD46-BFCE-42D8-AB89-14E9F3EB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3194050"/>
                <a:ext cx="63500" cy="65087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4" name="Freeform 141">
                <a:extLst>
                  <a:ext uri="{FF2B5EF4-FFF2-40B4-BE49-F238E27FC236}">
                    <a16:creationId xmlns:a16="http://schemas.microsoft.com/office/drawing/2014/main" id="{2EB8599E-80AD-4AC1-8DBD-306AECF5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438" y="3081338"/>
                <a:ext cx="65088" cy="65087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5" name="Freeform 142">
                <a:extLst>
                  <a:ext uri="{FF2B5EF4-FFF2-40B4-BE49-F238E27FC236}">
                    <a16:creationId xmlns:a16="http://schemas.microsoft.com/office/drawing/2014/main" id="{FA8132B6-9A4E-41E3-A972-953D8C33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8213" y="3522663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6" name="Freeform 143">
                <a:extLst>
                  <a:ext uri="{FF2B5EF4-FFF2-40B4-BE49-F238E27FC236}">
                    <a16:creationId xmlns:a16="http://schemas.microsoft.com/office/drawing/2014/main" id="{9AD0D8F6-6FBC-4506-BAD9-27AB4BA7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1400" y="3779838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7" name="Freeform 144">
                <a:extLst>
                  <a:ext uri="{FF2B5EF4-FFF2-40B4-BE49-F238E27FC236}">
                    <a16:creationId xmlns:a16="http://schemas.microsoft.com/office/drawing/2014/main" id="{474D4834-1621-4803-99A2-5842D14EE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588" y="4037013"/>
                <a:ext cx="65088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8" name="Freeform 145">
                <a:extLst>
                  <a:ext uri="{FF2B5EF4-FFF2-40B4-BE49-F238E27FC236}">
                    <a16:creationId xmlns:a16="http://schemas.microsoft.com/office/drawing/2014/main" id="{B5DAEDA4-5C0C-42E4-80A0-D4891E2EC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950" y="4283075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3 w 39"/>
                  <a:gd name="T7" fmla="*/ 34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9" name="Freeform 146">
                <a:extLst>
                  <a:ext uri="{FF2B5EF4-FFF2-40B4-BE49-F238E27FC236}">
                    <a16:creationId xmlns:a16="http://schemas.microsoft.com/office/drawing/2014/main" id="{1E861EDE-DBC3-47C1-96A7-0F7DCDBA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4786313"/>
                <a:ext cx="66675" cy="63500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34F83EC1-7A3C-4F13-BD2A-BB32E3AEDAA7}"/>
                </a:ext>
              </a:extLst>
            </p:cNvPr>
            <p:cNvSpPr txBox="1"/>
            <p:nvPr/>
          </p:nvSpPr>
          <p:spPr>
            <a:xfrm>
              <a:off x="2000448" y="4385875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6AB5361D-D0EA-4FB7-A832-D6CF32E5B532}"/>
                </a:ext>
              </a:extLst>
            </p:cNvPr>
            <p:cNvSpPr txBox="1"/>
            <p:nvPr/>
          </p:nvSpPr>
          <p:spPr>
            <a:xfrm>
              <a:off x="1944444" y="3927682"/>
              <a:ext cx="501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-1.5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A185AC82-CFD5-4733-8BEB-7364EE78183B}"/>
                </a:ext>
              </a:extLst>
            </p:cNvPr>
            <p:cNvSpPr txBox="1"/>
            <p:nvPr/>
          </p:nvSpPr>
          <p:spPr>
            <a:xfrm>
              <a:off x="1944444" y="3011296"/>
              <a:ext cx="501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-0.5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180072BA-7E20-4DBA-ACA0-749E16DDB73E}"/>
                </a:ext>
              </a:extLst>
            </p:cNvPr>
            <p:cNvSpPr txBox="1"/>
            <p:nvPr/>
          </p:nvSpPr>
          <p:spPr>
            <a:xfrm>
              <a:off x="2034112" y="255310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370366-4B3B-40E1-877A-D8205FB0EB6E}"/>
                </a:ext>
              </a:extLst>
            </p:cNvPr>
            <p:cNvSpPr txBox="1"/>
            <p:nvPr/>
          </p:nvSpPr>
          <p:spPr>
            <a:xfrm>
              <a:off x="1975853" y="2094910"/>
              <a:ext cx="470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0.5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576B824A-6106-4C8A-8A7D-0C571E0282E9}"/>
                </a:ext>
              </a:extLst>
            </p:cNvPr>
            <p:cNvSpPr txBox="1"/>
            <p:nvPr/>
          </p:nvSpPr>
          <p:spPr>
            <a:xfrm>
              <a:off x="2000449" y="3469489"/>
              <a:ext cx="445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B9962B4E-58A8-4EB1-AA95-39BBF84C6C75}"/>
                </a:ext>
              </a:extLst>
            </p:cNvPr>
            <p:cNvSpPr txBox="1"/>
            <p:nvPr/>
          </p:nvSpPr>
          <p:spPr>
            <a:xfrm>
              <a:off x="247017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3EC2DD35-1139-436F-B775-78E41A53C28C}"/>
                </a:ext>
              </a:extLst>
            </p:cNvPr>
            <p:cNvSpPr txBox="1"/>
            <p:nvPr/>
          </p:nvSpPr>
          <p:spPr>
            <a:xfrm>
              <a:off x="267815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FD8EB1F4-38D1-4D64-9481-E9F78F4E359C}"/>
                </a:ext>
              </a:extLst>
            </p:cNvPr>
            <p:cNvSpPr txBox="1"/>
            <p:nvPr/>
          </p:nvSpPr>
          <p:spPr>
            <a:xfrm>
              <a:off x="288614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CF51F4F1-7AEA-421B-9ED8-B4CF7A036808}"/>
                </a:ext>
              </a:extLst>
            </p:cNvPr>
            <p:cNvSpPr txBox="1"/>
            <p:nvPr/>
          </p:nvSpPr>
          <p:spPr>
            <a:xfrm>
              <a:off x="309412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946AD45-E1E6-4F30-A745-7E66A66D6754}"/>
                </a:ext>
              </a:extLst>
            </p:cNvPr>
            <p:cNvSpPr txBox="1"/>
            <p:nvPr/>
          </p:nvSpPr>
          <p:spPr>
            <a:xfrm>
              <a:off x="330211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C15BB79E-CE50-4F0F-83D8-FF56D40687AC}"/>
                </a:ext>
              </a:extLst>
            </p:cNvPr>
            <p:cNvSpPr txBox="1"/>
            <p:nvPr/>
          </p:nvSpPr>
          <p:spPr>
            <a:xfrm>
              <a:off x="346761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23E225B4-9C09-4307-8A90-80E5C0534D15}"/>
                </a:ext>
              </a:extLst>
            </p:cNvPr>
            <p:cNvSpPr txBox="1"/>
            <p:nvPr/>
          </p:nvSpPr>
          <p:spPr>
            <a:xfrm>
              <a:off x="367560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F2CF7425-7E35-47F0-9A62-8FDDF53A0919}"/>
                </a:ext>
              </a:extLst>
            </p:cNvPr>
            <p:cNvSpPr txBox="1"/>
            <p:nvPr/>
          </p:nvSpPr>
          <p:spPr>
            <a:xfrm>
              <a:off x="388358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58783C5A-4F5C-4E3B-BE2B-40D02B553924}"/>
                </a:ext>
              </a:extLst>
            </p:cNvPr>
            <p:cNvSpPr txBox="1"/>
            <p:nvPr/>
          </p:nvSpPr>
          <p:spPr>
            <a:xfrm>
              <a:off x="409157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9EC0619-ABE7-4281-A518-6D8EE1A720A0}"/>
                </a:ext>
              </a:extLst>
            </p:cNvPr>
            <p:cNvSpPr txBox="1"/>
            <p:nvPr/>
          </p:nvSpPr>
          <p:spPr>
            <a:xfrm>
              <a:off x="429955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D7A2BAAB-3C39-4EA2-AFB3-892D1EE15A3D}"/>
                </a:ext>
              </a:extLst>
            </p:cNvPr>
            <p:cNvSpPr txBox="1"/>
            <p:nvPr/>
          </p:nvSpPr>
          <p:spPr>
            <a:xfrm>
              <a:off x="4507545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76DC7EFE-D986-4065-87D6-DCC097400BAB}"/>
                </a:ext>
              </a:extLst>
            </p:cNvPr>
            <p:cNvSpPr txBox="1"/>
            <p:nvPr/>
          </p:nvSpPr>
          <p:spPr>
            <a:xfrm>
              <a:off x="479871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CA4D2CE7-C589-41F8-81C3-8AF7C7EC5C28}"/>
                </a:ext>
              </a:extLst>
            </p:cNvPr>
            <p:cNvSpPr txBox="1"/>
            <p:nvPr/>
          </p:nvSpPr>
          <p:spPr>
            <a:xfrm>
              <a:off x="500669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EC465C61-B4B1-45EF-B636-54BDF1B9888F}"/>
                </a:ext>
              </a:extLst>
            </p:cNvPr>
            <p:cNvSpPr txBox="1"/>
            <p:nvPr/>
          </p:nvSpPr>
          <p:spPr>
            <a:xfrm>
              <a:off x="521468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70F4C2DC-E34B-4125-8BEF-51A2F4D5537E}"/>
                </a:ext>
              </a:extLst>
            </p:cNvPr>
            <p:cNvSpPr txBox="1"/>
            <p:nvPr/>
          </p:nvSpPr>
          <p:spPr>
            <a:xfrm>
              <a:off x="542266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5217C387-E8EA-4142-9F55-1D2D52D8D91B}"/>
                </a:ext>
              </a:extLst>
            </p:cNvPr>
            <p:cNvSpPr txBox="1"/>
            <p:nvPr/>
          </p:nvSpPr>
          <p:spPr>
            <a:xfrm>
              <a:off x="563065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EF83C5A1-DB2F-42F4-AAEE-F2DC05B6A7CD}"/>
                </a:ext>
              </a:extLst>
            </p:cNvPr>
            <p:cNvSpPr txBox="1"/>
            <p:nvPr/>
          </p:nvSpPr>
          <p:spPr>
            <a:xfrm>
              <a:off x="579615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C64890B8-C242-4696-A61A-12BD0B78614C}"/>
                </a:ext>
              </a:extLst>
            </p:cNvPr>
            <p:cNvSpPr txBox="1"/>
            <p:nvPr/>
          </p:nvSpPr>
          <p:spPr>
            <a:xfrm>
              <a:off x="600414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AE95694E-9921-4E90-8DE9-509A995B5CC3}"/>
                </a:ext>
              </a:extLst>
            </p:cNvPr>
            <p:cNvSpPr txBox="1"/>
            <p:nvPr/>
          </p:nvSpPr>
          <p:spPr>
            <a:xfrm>
              <a:off x="621212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5174A2A7-7D59-47FE-B967-ECF23D7C6551}"/>
                </a:ext>
              </a:extLst>
            </p:cNvPr>
            <p:cNvSpPr txBox="1"/>
            <p:nvPr/>
          </p:nvSpPr>
          <p:spPr>
            <a:xfrm>
              <a:off x="642011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7A23AF9C-C815-4D7A-B2A2-459A59DF3337}"/>
                </a:ext>
              </a:extLst>
            </p:cNvPr>
            <p:cNvSpPr txBox="1"/>
            <p:nvPr/>
          </p:nvSpPr>
          <p:spPr>
            <a:xfrm>
              <a:off x="662809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5F84C6B1-50CE-4C8A-BF91-748E36B1B75D}"/>
                </a:ext>
              </a:extLst>
            </p:cNvPr>
            <p:cNvSpPr txBox="1"/>
            <p:nvPr/>
          </p:nvSpPr>
          <p:spPr>
            <a:xfrm>
              <a:off x="6836085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6C25963A-0569-471A-94E7-1D792B3171AD}"/>
                </a:ext>
              </a:extLst>
            </p:cNvPr>
            <p:cNvSpPr txBox="1"/>
            <p:nvPr/>
          </p:nvSpPr>
          <p:spPr>
            <a:xfrm>
              <a:off x="711875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56AABB52-6A25-469E-94A3-A8D49283976D}"/>
                </a:ext>
              </a:extLst>
            </p:cNvPr>
            <p:cNvSpPr txBox="1"/>
            <p:nvPr/>
          </p:nvSpPr>
          <p:spPr>
            <a:xfrm>
              <a:off x="7326740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A7312ADE-405C-4CA4-8A10-34B622F45EC0}"/>
                </a:ext>
              </a:extLst>
            </p:cNvPr>
            <p:cNvSpPr txBox="1"/>
            <p:nvPr/>
          </p:nvSpPr>
          <p:spPr>
            <a:xfrm>
              <a:off x="753472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E8EC6CC4-2593-438C-A423-8B969B95DC8C}"/>
                </a:ext>
              </a:extLst>
            </p:cNvPr>
            <p:cNvSpPr txBox="1"/>
            <p:nvPr/>
          </p:nvSpPr>
          <p:spPr>
            <a:xfrm>
              <a:off x="7742710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E404375-9946-429B-9E40-4CD8C86222AC}"/>
                </a:ext>
              </a:extLst>
            </p:cNvPr>
            <p:cNvSpPr txBox="1"/>
            <p:nvPr/>
          </p:nvSpPr>
          <p:spPr>
            <a:xfrm>
              <a:off x="795069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5E8F97F3-5202-4A31-91E1-04B67AC3732F}"/>
                </a:ext>
              </a:extLst>
            </p:cNvPr>
            <p:cNvSpPr txBox="1"/>
            <p:nvPr/>
          </p:nvSpPr>
          <p:spPr>
            <a:xfrm>
              <a:off x="811620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539CD9CB-AF31-4B3D-8E18-22559AC8935A}"/>
                </a:ext>
              </a:extLst>
            </p:cNvPr>
            <p:cNvSpPr txBox="1"/>
            <p:nvPr/>
          </p:nvSpPr>
          <p:spPr>
            <a:xfrm>
              <a:off x="8324186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A0804877-223E-4645-AAE6-080641B54441}"/>
                </a:ext>
              </a:extLst>
            </p:cNvPr>
            <p:cNvSpPr txBox="1"/>
            <p:nvPr/>
          </p:nvSpPr>
          <p:spPr>
            <a:xfrm>
              <a:off x="853217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283BA0D5-B76A-4211-ABF5-96F9533E56BD}"/>
                </a:ext>
              </a:extLst>
            </p:cNvPr>
            <p:cNvSpPr txBox="1"/>
            <p:nvPr/>
          </p:nvSpPr>
          <p:spPr>
            <a:xfrm>
              <a:off x="8740156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B144F54B-3452-4FE5-88CB-DD9D0CA7EF14}"/>
                </a:ext>
              </a:extLst>
            </p:cNvPr>
            <p:cNvSpPr txBox="1"/>
            <p:nvPr/>
          </p:nvSpPr>
          <p:spPr>
            <a:xfrm>
              <a:off x="894814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39E1CCE9-EC09-45B4-B619-8DF4EAB99A94}"/>
                </a:ext>
              </a:extLst>
            </p:cNvPr>
            <p:cNvSpPr txBox="1"/>
            <p:nvPr/>
          </p:nvSpPr>
          <p:spPr>
            <a:xfrm>
              <a:off x="9156129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1A06B295-F296-4680-9DF9-51A4110D63B8}"/>
                </a:ext>
              </a:extLst>
            </p:cNvPr>
            <p:cNvSpPr txBox="1"/>
            <p:nvPr/>
          </p:nvSpPr>
          <p:spPr>
            <a:xfrm>
              <a:off x="4890452" y="5227832"/>
              <a:ext cx="1608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Nominal time (weeks)</a:t>
              </a:r>
              <a:endParaRPr lang="en-US" sz="1200" b="1" baseline="30000"/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F3EF1D32-49CE-4039-A414-FDF95E26A6FA}"/>
                </a:ext>
              </a:extLst>
            </p:cNvPr>
            <p:cNvSpPr txBox="1"/>
            <p:nvPr/>
          </p:nvSpPr>
          <p:spPr>
            <a:xfrm>
              <a:off x="3541689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48 mg</a:t>
              </a:r>
              <a:endParaRPr lang="fr-FR" sz="1200" b="1" baseline="30000" dirty="0"/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B63784DE-613F-4727-91C0-C97248701EB0}"/>
                </a:ext>
              </a:extLst>
            </p:cNvPr>
            <p:cNvSpPr txBox="1"/>
            <p:nvPr/>
          </p:nvSpPr>
          <p:spPr>
            <a:xfrm>
              <a:off x="5858645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52 mg</a:t>
              </a:r>
              <a:endParaRPr lang="fr-FR" sz="1200" b="1" baseline="30000" dirty="0"/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42781F08-D767-4546-94C0-2CA7C7BC7E83}"/>
                </a:ext>
              </a:extLst>
            </p:cNvPr>
            <p:cNvSpPr txBox="1"/>
            <p:nvPr/>
          </p:nvSpPr>
          <p:spPr>
            <a:xfrm>
              <a:off x="8171609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56 mg</a:t>
              </a:r>
              <a:endParaRPr lang="fr-FR" sz="1200" b="1" baseline="30000" dirty="0"/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107AF020-9FA0-4C90-80B1-930C65C1746A}"/>
                </a:ext>
              </a:extLst>
            </p:cNvPr>
            <p:cNvSpPr txBox="1"/>
            <p:nvPr/>
          </p:nvSpPr>
          <p:spPr>
            <a:xfrm>
              <a:off x="9764450" y="2644316"/>
              <a:ext cx="101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Mean profile</a:t>
              </a:r>
              <a:endParaRPr lang="en-US" sz="1200" b="1" baseline="30000"/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11AF37C3-65EC-498D-84DD-45C87DA53A9A}"/>
                </a:ext>
              </a:extLst>
            </p:cNvPr>
            <p:cNvSpPr txBox="1"/>
            <p:nvPr/>
          </p:nvSpPr>
          <p:spPr>
            <a:xfrm>
              <a:off x="9764450" y="2835203"/>
              <a:ext cx="169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Min &amp; Max observation</a:t>
              </a:r>
              <a:endParaRPr lang="en-US" sz="1200" b="1" baseline="30000"/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C0B98CB1-FDEC-4DCA-BFF6-BC9950C3F013}"/>
                </a:ext>
              </a:extLst>
            </p:cNvPr>
            <p:cNvSpPr txBox="1"/>
            <p:nvPr/>
          </p:nvSpPr>
          <p:spPr>
            <a:xfrm>
              <a:off x="3888743" y="2162348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  <p:sp>
          <p:nvSpPr>
            <p:cNvPr id="207" name="Line 78">
              <a:extLst>
                <a:ext uri="{FF2B5EF4-FFF2-40B4-BE49-F238E27FC236}">
                  <a16:creationId xmlns:a16="http://schemas.microsoft.com/office/drawing/2014/main" id="{8D0B405D-5DEE-4B39-BAAE-7E8818AB2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4737" y="2800965"/>
              <a:ext cx="2492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22425C53-5C99-478D-BA40-4CD3DCFB8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4737" y="2997815"/>
              <a:ext cx="2492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B32B8341-6201-4A89-894E-E02C18CB8BCE}"/>
                </a:ext>
              </a:extLst>
            </p:cNvPr>
            <p:cNvSpPr txBox="1"/>
            <p:nvPr/>
          </p:nvSpPr>
          <p:spPr>
            <a:xfrm>
              <a:off x="9327464" y="3642022"/>
              <a:ext cx="2334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PK Threshold: 0.05 pmol/10</a:t>
              </a:r>
              <a:r>
                <a:rPr lang="en-US" sz="1200" b="1" baseline="30000"/>
                <a:t>6</a:t>
              </a:r>
              <a:r>
                <a:rPr lang="en-US" sz="1200" b="1"/>
                <a:t> cells</a:t>
              </a:r>
              <a:endParaRPr lang="en-US" sz="1200" b="1" baseline="30000"/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8568B0BC-9AFB-0543-86BD-5D77BCC0E1FA}"/>
                </a:ext>
              </a:extLst>
            </p:cNvPr>
            <p:cNvSpPr txBox="1"/>
            <p:nvPr/>
          </p:nvSpPr>
          <p:spPr>
            <a:xfrm>
              <a:off x="6262112" y="21518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CBC7EC00-CB6D-1847-A4D9-A28D5EE49CBF}"/>
                </a:ext>
              </a:extLst>
            </p:cNvPr>
            <p:cNvSpPr txBox="1"/>
            <p:nvPr/>
          </p:nvSpPr>
          <p:spPr>
            <a:xfrm>
              <a:off x="8663190" y="21518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22238" y="1551711"/>
            <a:ext cx="2148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in low-risk</a:t>
            </a:r>
          </a:p>
          <a:p>
            <a:r>
              <a:rPr lang="en-US" dirty="0"/>
              <a:t>HIV-negative</a:t>
            </a:r>
          </a:p>
          <a:p>
            <a:r>
              <a:rPr lang="en-US" dirty="0"/>
              <a:t>participants</a:t>
            </a:r>
          </a:p>
          <a:p>
            <a:r>
              <a:rPr lang="en-US" dirty="0"/>
              <a:t>(8 per dose)</a:t>
            </a:r>
          </a:p>
          <a:p>
            <a:endParaRPr lang="en-US" dirty="0"/>
          </a:p>
          <a:p>
            <a:r>
              <a:rPr lang="en-US" dirty="0"/>
              <a:t>Sub-dermal implant for 12 weeks</a:t>
            </a:r>
          </a:p>
          <a:p>
            <a:endParaRPr lang="en-US" dirty="0"/>
          </a:p>
          <a:p>
            <a:r>
              <a:rPr lang="en-US" dirty="0"/>
              <a:t>Most frequent AE : headache</a:t>
            </a:r>
          </a:p>
        </p:txBody>
      </p:sp>
      <p:sp>
        <p:nvSpPr>
          <p:cNvPr id="197" name="Rectangle 3">
            <a:extLst>
              <a:ext uri="{FF2B5EF4-FFF2-40B4-BE49-F238E27FC236}">
                <a16:creationId xmlns:a16="http://schemas.microsoft.com/office/drawing/2014/main" id="{B50ADB0E-BE7D-4C92-8D05-5920CA016A8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401973"/>
            <a:ext cx="10972800" cy="106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Conclusions </a:t>
            </a:r>
          </a:p>
          <a:p>
            <a:pPr lvl="1"/>
            <a:r>
              <a:rPr lang="en-US" sz="1800"/>
              <a:t>Next-generation radiopaque 56 mg implant ISL-TP concentrations comparable to 62 mg from previous study</a:t>
            </a:r>
          </a:p>
          <a:p>
            <a:pPr lvl="1"/>
            <a:r>
              <a:rPr lang="en-US" sz="1800"/>
              <a:t>Half-life after removal of implant similar to half-life of orally dosed ISL (t</a:t>
            </a:r>
            <a:r>
              <a:rPr lang="en-US" sz="1800" baseline="-25000"/>
              <a:t>1/2</a:t>
            </a:r>
            <a:r>
              <a:rPr lang="en-US" sz="1800"/>
              <a:t> for 56 mg is ~ 198 hr)</a:t>
            </a:r>
          </a:p>
        </p:txBody>
      </p:sp>
    </p:spTree>
    <p:extLst>
      <p:ext uri="{BB962C8B-B14F-4D97-AF65-F5344CB8AC3E}">
        <p14:creationId xmlns:p14="http://schemas.microsoft.com/office/powerpoint/2010/main" val="652614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ISL implant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21457" y="5696029"/>
            <a:ext cx="11770543" cy="811135"/>
          </a:xfrm>
        </p:spPr>
        <p:txBody>
          <a:bodyPr>
            <a:noAutofit/>
          </a:bodyPr>
          <a:lstStyle/>
          <a:p>
            <a:r>
              <a:rPr lang="en-US" sz="2000"/>
              <a:t>Phase 2a study to start Q3-2021 ISL implant 48 mg vs 52 mg vs 56 mg vs placebo in adults with low risk of HIV</a:t>
            </a:r>
          </a:p>
          <a:p>
            <a:r>
              <a:rPr lang="en-US" sz="2000"/>
              <a:t>Phase 3 will target high risk individuals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153FBFE-A3C3-4D74-9CE5-EBF69D81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57" y="1090539"/>
            <a:ext cx="5826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Release rate higher with new formulation 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BE01A1A-02A0-4B4F-BC5A-E47B0495203E}"/>
              </a:ext>
            </a:extLst>
          </p:cNvPr>
          <p:cNvGrpSpPr/>
          <p:nvPr/>
        </p:nvGrpSpPr>
        <p:grpSpPr>
          <a:xfrm>
            <a:off x="624059" y="1695873"/>
            <a:ext cx="10031241" cy="3939491"/>
            <a:chOff x="624059" y="1695873"/>
            <a:chExt cx="10031241" cy="3939491"/>
          </a:xfrm>
        </p:grpSpPr>
        <p:sp>
          <p:nvSpPr>
            <p:cNvPr id="7" name="Ellipse 6"/>
            <p:cNvSpPr/>
            <p:nvPr/>
          </p:nvSpPr>
          <p:spPr>
            <a:xfrm>
              <a:off x="5345943" y="2846946"/>
              <a:ext cx="392040" cy="392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9BFA62B-59CB-44DF-93EB-F3D9C8F8C8D8}"/>
                </a:ext>
              </a:extLst>
            </p:cNvPr>
            <p:cNvGrpSpPr/>
            <p:nvPr/>
          </p:nvGrpSpPr>
          <p:grpSpPr>
            <a:xfrm>
              <a:off x="1355725" y="1849481"/>
              <a:ext cx="4965701" cy="3508375"/>
              <a:chOff x="12823825" y="1427163"/>
              <a:chExt cx="4965701" cy="3508375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BEBBFE0B-DC7B-4652-B8DD-2C45F84EF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5263" y="1428750"/>
                <a:ext cx="0" cy="2243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0C95208F-1503-44BA-9BA6-AEA8FEF3E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3671888"/>
                <a:ext cx="4894263" cy="1200150"/>
              </a:xfrm>
              <a:custGeom>
                <a:avLst/>
                <a:gdLst>
                  <a:gd name="T0" fmla="*/ 9248 w 9248"/>
                  <a:gd name="T1" fmla="*/ 2267 h 2267"/>
                  <a:gd name="T2" fmla="*/ 0 w 9248"/>
                  <a:gd name="T3" fmla="*/ 2267 h 2267"/>
                  <a:gd name="T4" fmla="*/ 0 w 9248"/>
                  <a:gd name="T5" fmla="*/ 0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48" h="2267">
                    <a:moveTo>
                      <a:pt x="9248" y="2267"/>
                    </a:moveTo>
                    <a:lnTo>
                      <a:pt x="0" y="226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96138A1D-22AA-4A9B-997B-0B3B5C9ED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89350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245DB6E5-F6DD-4245-B29B-A2D405878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4675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C6652B19-E4FF-4B6B-8B70-5E8ACF55D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1588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CF824792-8679-4039-BCCB-AC698F36C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142716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EDE0E585-8824-458B-BD4A-CBF0F5CA4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180816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146CBEA1-E836-4B6A-B73F-DE672F8F0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200275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77203139-8E50-4BDA-8216-20CA671B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579688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D495DB85-883B-419F-B165-2DFA6BCD1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3340100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801D9CC3-CBF5-451A-8BDB-797BCF32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959100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00FA2280-AE7D-47A6-A1E0-4E9D41BE2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373221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1090ED94-E595-4A82-AF76-6B619FF8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4111625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930BDB6A-CA15-469B-B81D-4292290FD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4491038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93A49F7A-4DC3-4282-A352-378658B77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2175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FC8BD906-E71C-43B4-B216-EF81DBC83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3825" y="4872038"/>
                <a:ext cx="71438" cy="63500"/>
              </a:xfrm>
              <a:custGeom>
                <a:avLst/>
                <a:gdLst>
                  <a:gd name="T0" fmla="*/ 0 w 134"/>
                  <a:gd name="T1" fmla="*/ 0 h 122"/>
                  <a:gd name="T2" fmla="*/ 134 w 134"/>
                  <a:gd name="T3" fmla="*/ 0 h 122"/>
                  <a:gd name="T4" fmla="*/ 134 w 134"/>
                  <a:gd name="T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122">
                    <a:moveTo>
                      <a:pt x="0" y="0"/>
                    </a:moveTo>
                    <a:lnTo>
                      <a:pt x="134" y="0"/>
                    </a:lnTo>
                    <a:lnTo>
                      <a:pt x="134" y="12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E7DB46E8-C9B5-4DEE-864C-2C9A041D4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3850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DCFEF9A5-6548-46A2-8611-AEC9A47E4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92438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AE8D637E-2711-4FEE-87B9-8E5A4B95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90763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F064999E-21E3-4946-AF61-FD7651AA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3238500"/>
                <a:ext cx="4137025" cy="1633538"/>
              </a:xfrm>
              <a:custGeom>
                <a:avLst/>
                <a:gdLst>
                  <a:gd name="T0" fmla="*/ 7580 w 7819"/>
                  <a:gd name="T1" fmla="*/ 43 h 3085"/>
                  <a:gd name="T2" fmla="*/ 7113 w 7819"/>
                  <a:gd name="T3" fmla="*/ 129 h 3085"/>
                  <a:gd name="T4" fmla="*/ 6661 w 7819"/>
                  <a:gd name="T5" fmla="*/ 216 h 3085"/>
                  <a:gd name="T6" fmla="*/ 6224 w 7819"/>
                  <a:gd name="T7" fmla="*/ 306 h 3085"/>
                  <a:gd name="T8" fmla="*/ 5802 w 7819"/>
                  <a:gd name="T9" fmla="*/ 394 h 3085"/>
                  <a:gd name="T10" fmla="*/ 5395 w 7819"/>
                  <a:gd name="T11" fmla="*/ 485 h 3085"/>
                  <a:gd name="T12" fmla="*/ 5003 w 7819"/>
                  <a:gd name="T13" fmla="*/ 576 h 3085"/>
                  <a:gd name="T14" fmla="*/ 4626 w 7819"/>
                  <a:gd name="T15" fmla="*/ 667 h 3085"/>
                  <a:gd name="T16" fmla="*/ 4264 w 7819"/>
                  <a:gd name="T17" fmla="*/ 759 h 3085"/>
                  <a:gd name="T18" fmla="*/ 3916 w 7819"/>
                  <a:gd name="T19" fmla="*/ 850 h 3085"/>
                  <a:gd name="T20" fmla="*/ 3583 w 7819"/>
                  <a:gd name="T21" fmla="*/ 942 h 3085"/>
                  <a:gd name="T22" fmla="*/ 3265 w 7819"/>
                  <a:gd name="T23" fmla="*/ 1037 h 3085"/>
                  <a:gd name="T24" fmla="*/ 2961 w 7819"/>
                  <a:gd name="T25" fmla="*/ 1131 h 3085"/>
                  <a:gd name="T26" fmla="*/ 2672 w 7819"/>
                  <a:gd name="T27" fmla="*/ 1227 h 3085"/>
                  <a:gd name="T28" fmla="*/ 2399 w 7819"/>
                  <a:gd name="T29" fmla="*/ 1323 h 3085"/>
                  <a:gd name="T30" fmla="*/ 2141 w 7819"/>
                  <a:gd name="T31" fmla="*/ 1418 h 3085"/>
                  <a:gd name="T32" fmla="*/ 1896 w 7819"/>
                  <a:gd name="T33" fmla="*/ 1515 h 3085"/>
                  <a:gd name="T34" fmla="*/ 1666 w 7819"/>
                  <a:gd name="T35" fmla="*/ 1611 h 3085"/>
                  <a:gd name="T36" fmla="*/ 1451 w 7819"/>
                  <a:gd name="T37" fmla="*/ 1708 h 3085"/>
                  <a:gd name="T38" fmla="*/ 1251 w 7819"/>
                  <a:gd name="T39" fmla="*/ 1807 h 3085"/>
                  <a:gd name="T40" fmla="*/ 1066 w 7819"/>
                  <a:gd name="T41" fmla="*/ 1905 h 3085"/>
                  <a:gd name="T42" fmla="*/ 896 w 7819"/>
                  <a:gd name="T43" fmla="*/ 2004 h 3085"/>
                  <a:gd name="T44" fmla="*/ 740 w 7819"/>
                  <a:gd name="T45" fmla="*/ 2105 h 3085"/>
                  <a:gd name="T46" fmla="*/ 599 w 7819"/>
                  <a:gd name="T47" fmla="*/ 2205 h 3085"/>
                  <a:gd name="T48" fmla="*/ 473 w 7819"/>
                  <a:gd name="T49" fmla="*/ 2307 h 3085"/>
                  <a:gd name="T50" fmla="*/ 361 w 7819"/>
                  <a:gd name="T51" fmla="*/ 2408 h 3085"/>
                  <a:gd name="T52" fmla="*/ 265 w 7819"/>
                  <a:gd name="T53" fmla="*/ 2509 h 3085"/>
                  <a:gd name="T54" fmla="*/ 184 w 7819"/>
                  <a:gd name="T55" fmla="*/ 2613 h 3085"/>
                  <a:gd name="T56" fmla="*/ 117 w 7819"/>
                  <a:gd name="T57" fmla="*/ 2716 h 3085"/>
                  <a:gd name="T58" fmla="*/ 64 w 7819"/>
                  <a:gd name="T59" fmla="*/ 2820 h 3085"/>
                  <a:gd name="T60" fmla="*/ 26 w 7819"/>
                  <a:gd name="T61" fmla="*/ 2926 h 3085"/>
                  <a:gd name="T62" fmla="*/ 5 w 7819"/>
                  <a:gd name="T63" fmla="*/ 3031 h 3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19" h="3085">
                    <a:moveTo>
                      <a:pt x="7819" y="0"/>
                    </a:moveTo>
                    <a:lnTo>
                      <a:pt x="7580" y="43"/>
                    </a:lnTo>
                    <a:lnTo>
                      <a:pt x="7345" y="86"/>
                    </a:lnTo>
                    <a:lnTo>
                      <a:pt x="7113" y="129"/>
                    </a:lnTo>
                    <a:lnTo>
                      <a:pt x="6886" y="173"/>
                    </a:lnTo>
                    <a:lnTo>
                      <a:pt x="6661" y="216"/>
                    </a:lnTo>
                    <a:lnTo>
                      <a:pt x="6441" y="262"/>
                    </a:lnTo>
                    <a:lnTo>
                      <a:pt x="6224" y="306"/>
                    </a:lnTo>
                    <a:lnTo>
                      <a:pt x="6013" y="351"/>
                    </a:lnTo>
                    <a:lnTo>
                      <a:pt x="5802" y="394"/>
                    </a:lnTo>
                    <a:lnTo>
                      <a:pt x="5598" y="440"/>
                    </a:lnTo>
                    <a:lnTo>
                      <a:pt x="5395" y="485"/>
                    </a:lnTo>
                    <a:lnTo>
                      <a:pt x="5198" y="531"/>
                    </a:lnTo>
                    <a:lnTo>
                      <a:pt x="5003" y="576"/>
                    </a:lnTo>
                    <a:lnTo>
                      <a:pt x="4813" y="622"/>
                    </a:lnTo>
                    <a:lnTo>
                      <a:pt x="4626" y="667"/>
                    </a:lnTo>
                    <a:lnTo>
                      <a:pt x="4445" y="714"/>
                    </a:lnTo>
                    <a:lnTo>
                      <a:pt x="4264" y="759"/>
                    </a:lnTo>
                    <a:lnTo>
                      <a:pt x="4088" y="805"/>
                    </a:lnTo>
                    <a:lnTo>
                      <a:pt x="3916" y="850"/>
                    </a:lnTo>
                    <a:lnTo>
                      <a:pt x="3748" y="897"/>
                    </a:lnTo>
                    <a:lnTo>
                      <a:pt x="3583" y="942"/>
                    </a:lnTo>
                    <a:lnTo>
                      <a:pt x="3423" y="990"/>
                    </a:lnTo>
                    <a:lnTo>
                      <a:pt x="3265" y="1037"/>
                    </a:lnTo>
                    <a:lnTo>
                      <a:pt x="3112" y="1085"/>
                    </a:lnTo>
                    <a:lnTo>
                      <a:pt x="2961" y="1131"/>
                    </a:lnTo>
                    <a:lnTo>
                      <a:pt x="2815" y="1179"/>
                    </a:lnTo>
                    <a:lnTo>
                      <a:pt x="2672" y="1227"/>
                    </a:lnTo>
                    <a:lnTo>
                      <a:pt x="2534" y="1275"/>
                    </a:lnTo>
                    <a:lnTo>
                      <a:pt x="2399" y="1323"/>
                    </a:lnTo>
                    <a:lnTo>
                      <a:pt x="2269" y="1370"/>
                    </a:lnTo>
                    <a:lnTo>
                      <a:pt x="2141" y="1418"/>
                    </a:lnTo>
                    <a:lnTo>
                      <a:pt x="2018" y="1467"/>
                    </a:lnTo>
                    <a:lnTo>
                      <a:pt x="1896" y="1515"/>
                    </a:lnTo>
                    <a:lnTo>
                      <a:pt x="1780" y="1563"/>
                    </a:lnTo>
                    <a:lnTo>
                      <a:pt x="1666" y="1611"/>
                    </a:lnTo>
                    <a:lnTo>
                      <a:pt x="1557" y="1660"/>
                    </a:lnTo>
                    <a:lnTo>
                      <a:pt x="1451" y="1708"/>
                    </a:lnTo>
                    <a:lnTo>
                      <a:pt x="1349" y="1758"/>
                    </a:lnTo>
                    <a:lnTo>
                      <a:pt x="1251" y="1807"/>
                    </a:lnTo>
                    <a:lnTo>
                      <a:pt x="1158" y="1857"/>
                    </a:lnTo>
                    <a:lnTo>
                      <a:pt x="1066" y="1905"/>
                    </a:lnTo>
                    <a:lnTo>
                      <a:pt x="979" y="1955"/>
                    </a:lnTo>
                    <a:lnTo>
                      <a:pt x="896" y="2004"/>
                    </a:lnTo>
                    <a:lnTo>
                      <a:pt x="817" y="2055"/>
                    </a:lnTo>
                    <a:lnTo>
                      <a:pt x="740" y="2105"/>
                    </a:lnTo>
                    <a:lnTo>
                      <a:pt x="668" y="2155"/>
                    </a:lnTo>
                    <a:lnTo>
                      <a:pt x="599" y="2205"/>
                    </a:lnTo>
                    <a:lnTo>
                      <a:pt x="536" y="2257"/>
                    </a:lnTo>
                    <a:lnTo>
                      <a:pt x="473" y="2307"/>
                    </a:lnTo>
                    <a:lnTo>
                      <a:pt x="416" y="2357"/>
                    </a:lnTo>
                    <a:lnTo>
                      <a:pt x="361" y="2408"/>
                    </a:lnTo>
                    <a:lnTo>
                      <a:pt x="312" y="2459"/>
                    </a:lnTo>
                    <a:lnTo>
                      <a:pt x="265" y="2509"/>
                    </a:lnTo>
                    <a:lnTo>
                      <a:pt x="223" y="2562"/>
                    </a:lnTo>
                    <a:lnTo>
                      <a:pt x="184" y="2613"/>
                    </a:lnTo>
                    <a:lnTo>
                      <a:pt x="149" y="2666"/>
                    </a:lnTo>
                    <a:lnTo>
                      <a:pt x="117" y="2716"/>
                    </a:lnTo>
                    <a:lnTo>
                      <a:pt x="90" y="2769"/>
                    </a:lnTo>
                    <a:lnTo>
                      <a:pt x="64" y="2820"/>
                    </a:lnTo>
                    <a:lnTo>
                      <a:pt x="44" y="2873"/>
                    </a:lnTo>
                    <a:lnTo>
                      <a:pt x="26" y="2926"/>
                    </a:lnTo>
                    <a:lnTo>
                      <a:pt x="14" y="2978"/>
                    </a:lnTo>
                    <a:lnTo>
                      <a:pt x="5" y="3031"/>
                    </a:lnTo>
                    <a:lnTo>
                      <a:pt x="0" y="3085"/>
                    </a:lnTo>
                  </a:path>
                </a:pathLst>
              </a:cu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F29FDB70-6CF5-48C6-9C48-D8C9E50E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2544763"/>
                <a:ext cx="4105275" cy="2327275"/>
              </a:xfrm>
              <a:custGeom>
                <a:avLst/>
                <a:gdLst>
                  <a:gd name="T0" fmla="*/ 7520 w 7758"/>
                  <a:gd name="T1" fmla="*/ 60 h 4397"/>
                  <a:gd name="T2" fmla="*/ 7057 w 7758"/>
                  <a:gd name="T3" fmla="*/ 183 h 4397"/>
                  <a:gd name="T4" fmla="*/ 6610 w 7758"/>
                  <a:gd name="T5" fmla="*/ 308 h 4397"/>
                  <a:gd name="T6" fmla="*/ 6177 w 7758"/>
                  <a:gd name="T7" fmla="*/ 432 h 4397"/>
                  <a:gd name="T8" fmla="*/ 5758 w 7758"/>
                  <a:gd name="T9" fmla="*/ 559 h 4397"/>
                  <a:gd name="T10" fmla="*/ 5354 w 7758"/>
                  <a:gd name="T11" fmla="*/ 686 h 4397"/>
                  <a:gd name="T12" fmla="*/ 4965 w 7758"/>
                  <a:gd name="T13" fmla="*/ 814 h 4397"/>
                  <a:gd name="T14" fmla="*/ 4592 w 7758"/>
                  <a:gd name="T15" fmla="*/ 943 h 4397"/>
                  <a:gd name="T16" fmla="*/ 4232 w 7758"/>
                  <a:gd name="T17" fmla="*/ 1073 h 4397"/>
                  <a:gd name="T18" fmla="*/ 3887 w 7758"/>
                  <a:gd name="T19" fmla="*/ 1203 h 4397"/>
                  <a:gd name="T20" fmla="*/ 3557 w 7758"/>
                  <a:gd name="T21" fmla="*/ 1334 h 4397"/>
                  <a:gd name="T22" fmla="*/ 3241 w 7758"/>
                  <a:gd name="T23" fmla="*/ 1468 h 4397"/>
                  <a:gd name="T24" fmla="*/ 2940 w 7758"/>
                  <a:gd name="T25" fmla="*/ 1602 h 4397"/>
                  <a:gd name="T26" fmla="*/ 2653 w 7758"/>
                  <a:gd name="T27" fmla="*/ 1736 h 4397"/>
                  <a:gd name="T28" fmla="*/ 2381 w 7758"/>
                  <a:gd name="T29" fmla="*/ 1871 h 4397"/>
                  <a:gd name="T30" fmla="*/ 2125 w 7758"/>
                  <a:gd name="T31" fmla="*/ 2009 h 4397"/>
                  <a:gd name="T32" fmla="*/ 1882 w 7758"/>
                  <a:gd name="T33" fmla="*/ 2145 h 4397"/>
                  <a:gd name="T34" fmla="*/ 1654 w 7758"/>
                  <a:gd name="T35" fmla="*/ 2284 h 4397"/>
                  <a:gd name="T36" fmla="*/ 1441 w 7758"/>
                  <a:gd name="T37" fmla="*/ 2423 h 4397"/>
                  <a:gd name="T38" fmla="*/ 1243 w 7758"/>
                  <a:gd name="T39" fmla="*/ 2563 h 4397"/>
                  <a:gd name="T40" fmla="*/ 1058 w 7758"/>
                  <a:gd name="T41" fmla="*/ 2704 h 4397"/>
                  <a:gd name="T42" fmla="*/ 889 w 7758"/>
                  <a:gd name="T43" fmla="*/ 2846 h 4397"/>
                  <a:gd name="T44" fmla="*/ 734 w 7758"/>
                  <a:gd name="T45" fmla="*/ 2990 h 4397"/>
                  <a:gd name="T46" fmla="*/ 595 w 7758"/>
                  <a:gd name="T47" fmla="*/ 3133 h 4397"/>
                  <a:gd name="T48" fmla="*/ 470 w 7758"/>
                  <a:gd name="T49" fmla="*/ 3278 h 4397"/>
                  <a:gd name="T50" fmla="*/ 360 w 7758"/>
                  <a:gd name="T51" fmla="*/ 3423 h 4397"/>
                  <a:gd name="T52" fmla="*/ 264 w 7758"/>
                  <a:gd name="T53" fmla="*/ 3570 h 4397"/>
                  <a:gd name="T54" fmla="*/ 183 w 7758"/>
                  <a:gd name="T55" fmla="*/ 3718 h 4397"/>
                  <a:gd name="T56" fmla="*/ 116 w 7758"/>
                  <a:gd name="T57" fmla="*/ 3868 h 4397"/>
                  <a:gd name="T58" fmla="*/ 63 w 7758"/>
                  <a:gd name="T59" fmla="*/ 4016 h 4397"/>
                  <a:gd name="T60" fmla="*/ 26 w 7758"/>
                  <a:gd name="T61" fmla="*/ 4167 h 4397"/>
                  <a:gd name="T62" fmla="*/ 5 w 7758"/>
                  <a:gd name="T63" fmla="*/ 4320 h 4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58" h="4397">
                    <a:moveTo>
                      <a:pt x="7758" y="0"/>
                    </a:moveTo>
                    <a:lnTo>
                      <a:pt x="7520" y="60"/>
                    </a:lnTo>
                    <a:lnTo>
                      <a:pt x="7287" y="122"/>
                    </a:lnTo>
                    <a:lnTo>
                      <a:pt x="7057" y="183"/>
                    </a:lnTo>
                    <a:lnTo>
                      <a:pt x="6832" y="246"/>
                    </a:lnTo>
                    <a:lnTo>
                      <a:pt x="6610" y="308"/>
                    </a:lnTo>
                    <a:lnTo>
                      <a:pt x="6392" y="370"/>
                    </a:lnTo>
                    <a:lnTo>
                      <a:pt x="6177" y="432"/>
                    </a:lnTo>
                    <a:lnTo>
                      <a:pt x="5966" y="497"/>
                    </a:lnTo>
                    <a:lnTo>
                      <a:pt x="5758" y="559"/>
                    </a:lnTo>
                    <a:lnTo>
                      <a:pt x="5555" y="622"/>
                    </a:lnTo>
                    <a:lnTo>
                      <a:pt x="5354" y="686"/>
                    </a:lnTo>
                    <a:lnTo>
                      <a:pt x="5159" y="750"/>
                    </a:lnTo>
                    <a:lnTo>
                      <a:pt x="4965" y="814"/>
                    </a:lnTo>
                    <a:lnTo>
                      <a:pt x="4777" y="878"/>
                    </a:lnTo>
                    <a:lnTo>
                      <a:pt x="4592" y="943"/>
                    </a:lnTo>
                    <a:lnTo>
                      <a:pt x="4411" y="1009"/>
                    </a:lnTo>
                    <a:lnTo>
                      <a:pt x="4232" y="1073"/>
                    </a:lnTo>
                    <a:lnTo>
                      <a:pt x="4058" y="1138"/>
                    </a:lnTo>
                    <a:lnTo>
                      <a:pt x="3887" y="1203"/>
                    </a:lnTo>
                    <a:lnTo>
                      <a:pt x="3721" y="1270"/>
                    </a:lnTo>
                    <a:lnTo>
                      <a:pt x="3557" y="1334"/>
                    </a:lnTo>
                    <a:lnTo>
                      <a:pt x="3398" y="1401"/>
                    </a:lnTo>
                    <a:lnTo>
                      <a:pt x="3241" y="1468"/>
                    </a:lnTo>
                    <a:lnTo>
                      <a:pt x="3089" y="1535"/>
                    </a:lnTo>
                    <a:lnTo>
                      <a:pt x="2940" y="1602"/>
                    </a:lnTo>
                    <a:lnTo>
                      <a:pt x="2795" y="1669"/>
                    </a:lnTo>
                    <a:lnTo>
                      <a:pt x="2653" y="1736"/>
                    </a:lnTo>
                    <a:lnTo>
                      <a:pt x="2516" y="1804"/>
                    </a:lnTo>
                    <a:lnTo>
                      <a:pt x="2381" y="1871"/>
                    </a:lnTo>
                    <a:lnTo>
                      <a:pt x="2252" y="1941"/>
                    </a:lnTo>
                    <a:lnTo>
                      <a:pt x="2125" y="2009"/>
                    </a:lnTo>
                    <a:lnTo>
                      <a:pt x="2003" y="2078"/>
                    </a:lnTo>
                    <a:lnTo>
                      <a:pt x="1882" y="2145"/>
                    </a:lnTo>
                    <a:lnTo>
                      <a:pt x="1766" y="2215"/>
                    </a:lnTo>
                    <a:lnTo>
                      <a:pt x="1654" y="2284"/>
                    </a:lnTo>
                    <a:lnTo>
                      <a:pt x="1546" y="2353"/>
                    </a:lnTo>
                    <a:lnTo>
                      <a:pt x="1441" y="2423"/>
                    </a:lnTo>
                    <a:lnTo>
                      <a:pt x="1341" y="2493"/>
                    </a:lnTo>
                    <a:lnTo>
                      <a:pt x="1243" y="2563"/>
                    </a:lnTo>
                    <a:lnTo>
                      <a:pt x="1149" y="2635"/>
                    </a:lnTo>
                    <a:lnTo>
                      <a:pt x="1058" y="2704"/>
                    </a:lnTo>
                    <a:lnTo>
                      <a:pt x="972" y="2776"/>
                    </a:lnTo>
                    <a:lnTo>
                      <a:pt x="889" y="2846"/>
                    </a:lnTo>
                    <a:lnTo>
                      <a:pt x="811" y="2918"/>
                    </a:lnTo>
                    <a:lnTo>
                      <a:pt x="734" y="2990"/>
                    </a:lnTo>
                    <a:lnTo>
                      <a:pt x="664" y="3062"/>
                    </a:lnTo>
                    <a:lnTo>
                      <a:pt x="595" y="3133"/>
                    </a:lnTo>
                    <a:lnTo>
                      <a:pt x="532" y="3206"/>
                    </a:lnTo>
                    <a:lnTo>
                      <a:pt x="470" y="3278"/>
                    </a:lnTo>
                    <a:lnTo>
                      <a:pt x="414" y="3351"/>
                    </a:lnTo>
                    <a:lnTo>
                      <a:pt x="360" y="3423"/>
                    </a:lnTo>
                    <a:lnTo>
                      <a:pt x="311" y="3497"/>
                    </a:lnTo>
                    <a:lnTo>
                      <a:pt x="264" y="3570"/>
                    </a:lnTo>
                    <a:lnTo>
                      <a:pt x="222" y="3644"/>
                    </a:lnTo>
                    <a:lnTo>
                      <a:pt x="183" y="3718"/>
                    </a:lnTo>
                    <a:lnTo>
                      <a:pt x="148" y="3794"/>
                    </a:lnTo>
                    <a:lnTo>
                      <a:pt x="116" y="3868"/>
                    </a:lnTo>
                    <a:lnTo>
                      <a:pt x="88" y="3942"/>
                    </a:lnTo>
                    <a:lnTo>
                      <a:pt x="63" y="4016"/>
                    </a:lnTo>
                    <a:lnTo>
                      <a:pt x="44" y="4093"/>
                    </a:lnTo>
                    <a:lnTo>
                      <a:pt x="26" y="4167"/>
                    </a:lnTo>
                    <a:lnTo>
                      <a:pt x="14" y="4244"/>
                    </a:lnTo>
                    <a:lnTo>
                      <a:pt x="5" y="4320"/>
                    </a:lnTo>
                    <a:lnTo>
                      <a:pt x="0" y="4397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E915D832-61FE-4009-A56D-2AF4482D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0" y="2012950"/>
                <a:ext cx="4129088" cy="2859088"/>
              </a:xfrm>
              <a:custGeom>
                <a:avLst/>
                <a:gdLst>
                  <a:gd name="T0" fmla="*/ 7553 w 7803"/>
                  <a:gd name="T1" fmla="*/ 81 h 5401"/>
                  <a:gd name="T2" fmla="*/ 7066 w 7803"/>
                  <a:gd name="T3" fmla="*/ 244 h 5401"/>
                  <a:gd name="T4" fmla="*/ 6596 w 7803"/>
                  <a:gd name="T5" fmla="*/ 406 h 5401"/>
                  <a:gd name="T6" fmla="*/ 6142 w 7803"/>
                  <a:gd name="T7" fmla="*/ 569 h 5401"/>
                  <a:gd name="T8" fmla="*/ 5705 w 7803"/>
                  <a:gd name="T9" fmla="*/ 734 h 5401"/>
                  <a:gd name="T10" fmla="*/ 5282 w 7803"/>
                  <a:gd name="T11" fmla="*/ 898 h 5401"/>
                  <a:gd name="T12" fmla="*/ 4877 w 7803"/>
                  <a:gd name="T13" fmla="*/ 1063 h 5401"/>
                  <a:gd name="T14" fmla="*/ 4488 w 7803"/>
                  <a:gd name="T15" fmla="*/ 1229 h 5401"/>
                  <a:gd name="T16" fmla="*/ 4116 w 7803"/>
                  <a:gd name="T17" fmla="*/ 1394 h 5401"/>
                  <a:gd name="T18" fmla="*/ 3759 w 7803"/>
                  <a:gd name="T19" fmla="*/ 1561 h 5401"/>
                  <a:gd name="T20" fmla="*/ 3418 w 7803"/>
                  <a:gd name="T21" fmla="*/ 1727 h 5401"/>
                  <a:gd name="T22" fmla="*/ 3094 w 7803"/>
                  <a:gd name="T23" fmla="*/ 1894 h 5401"/>
                  <a:gd name="T24" fmla="*/ 2786 w 7803"/>
                  <a:gd name="T25" fmla="*/ 2062 h 5401"/>
                  <a:gd name="T26" fmla="*/ 2493 w 7803"/>
                  <a:gd name="T27" fmla="*/ 2229 h 5401"/>
                  <a:gd name="T28" fmla="*/ 2218 w 7803"/>
                  <a:gd name="T29" fmla="*/ 2397 h 5401"/>
                  <a:gd name="T30" fmla="*/ 1958 w 7803"/>
                  <a:gd name="T31" fmla="*/ 2566 h 5401"/>
                  <a:gd name="T32" fmla="*/ 1716 w 7803"/>
                  <a:gd name="T33" fmla="*/ 2735 h 5401"/>
                  <a:gd name="T34" fmla="*/ 1487 w 7803"/>
                  <a:gd name="T35" fmla="*/ 2903 h 5401"/>
                  <a:gd name="T36" fmla="*/ 1275 w 7803"/>
                  <a:gd name="T37" fmla="*/ 3073 h 5401"/>
                  <a:gd name="T38" fmla="*/ 1081 w 7803"/>
                  <a:gd name="T39" fmla="*/ 3243 h 5401"/>
                  <a:gd name="T40" fmla="*/ 902 w 7803"/>
                  <a:gd name="T41" fmla="*/ 3413 h 5401"/>
                  <a:gd name="T42" fmla="*/ 738 w 7803"/>
                  <a:gd name="T43" fmla="*/ 3584 h 5401"/>
                  <a:gd name="T44" fmla="*/ 593 w 7803"/>
                  <a:gd name="T45" fmla="*/ 3755 h 5401"/>
                  <a:gd name="T46" fmla="*/ 462 w 7803"/>
                  <a:gd name="T47" fmla="*/ 3927 h 5401"/>
                  <a:gd name="T48" fmla="*/ 348 w 7803"/>
                  <a:gd name="T49" fmla="*/ 4098 h 5401"/>
                  <a:gd name="T50" fmla="*/ 249 w 7803"/>
                  <a:gd name="T51" fmla="*/ 4270 h 5401"/>
                  <a:gd name="T52" fmla="*/ 168 w 7803"/>
                  <a:gd name="T53" fmla="*/ 4442 h 5401"/>
                  <a:gd name="T54" fmla="*/ 102 w 7803"/>
                  <a:gd name="T55" fmla="*/ 4615 h 5401"/>
                  <a:gd name="T56" fmla="*/ 53 w 7803"/>
                  <a:gd name="T57" fmla="*/ 4789 h 5401"/>
                  <a:gd name="T58" fmla="*/ 20 w 7803"/>
                  <a:gd name="T59" fmla="*/ 4962 h 5401"/>
                  <a:gd name="T60" fmla="*/ 3 w 7803"/>
                  <a:gd name="T61" fmla="*/ 5136 h 5401"/>
                  <a:gd name="T62" fmla="*/ 2 w 7803"/>
                  <a:gd name="T63" fmla="*/ 5312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03" h="5401">
                    <a:moveTo>
                      <a:pt x="7803" y="0"/>
                    </a:moveTo>
                    <a:lnTo>
                      <a:pt x="7553" y="81"/>
                    </a:lnTo>
                    <a:lnTo>
                      <a:pt x="7307" y="162"/>
                    </a:lnTo>
                    <a:lnTo>
                      <a:pt x="7066" y="244"/>
                    </a:lnTo>
                    <a:lnTo>
                      <a:pt x="6830" y="325"/>
                    </a:lnTo>
                    <a:lnTo>
                      <a:pt x="6596" y="406"/>
                    </a:lnTo>
                    <a:lnTo>
                      <a:pt x="6367" y="488"/>
                    </a:lnTo>
                    <a:lnTo>
                      <a:pt x="6142" y="569"/>
                    </a:lnTo>
                    <a:lnTo>
                      <a:pt x="5922" y="653"/>
                    </a:lnTo>
                    <a:lnTo>
                      <a:pt x="5705" y="734"/>
                    </a:lnTo>
                    <a:lnTo>
                      <a:pt x="5492" y="817"/>
                    </a:lnTo>
                    <a:lnTo>
                      <a:pt x="5282" y="898"/>
                    </a:lnTo>
                    <a:lnTo>
                      <a:pt x="5079" y="982"/>
                    </a:lnTo>
                    <a:lnTo>
                      <a:pt x="4877" y="1063"/>
                    </a:lnTo>
                    <a:lnTo>
                      <a:pt x="4681" y="1147"/>
                    </a:lnTo>
                    <a:lnTo>
                      <a:pt x="4488" y="1229"/>
                    </a:lnTo>
                    <a:lnTo>
                      <a:pt x="4302" y="1313"/>
                    </a:lnTo>
                    <a:lnTo>
                      <a:pt x="4116" y="1394"/>
                    </a:lnTo>
                    <a:lnTo>
                      <a:pt x="3936" y="1478"/>
                    </a:lnTo>
                    <a:lnTo>
                      <a:pt x="3759" y="1561"/>
                    </a:lnTo>
                    <a:lnTo>
                      <a:pt x="3588" y="1644"/>
                    </a:lnTo>
                    <a:lnTo>
                      <a:pt x="3418" y="1727"/>
                    </a:lnTo>
                    <a:lnTo>
                      <a:pt x="3254" y="1811"/>
                    </a:lnTo>
                    <a:lnTo>
                      <a:pt x="3094" y="1894"/>
                    </a:lnTo>
                    <a:lnTo>
                      <a:pt x="2939" y="1978"/>
                    </a:lnTo>
                    <a:lnTo>
                      <a:pt x="2786" y="2062"/>
                    </a:lnTo>
                    <a:lnTo>
                      <a:pt x="2638" y="2146"/>
                    </a:lnTo>
                    <a:lnTo>
                      <a:pt x="2493" y="2229"/>
                    </a:lnTo>
                    <a:lnTo>
                      <a:pt x="2354" y="2313"/>
                    </a:lnTo>
                    <a:lnTo>
                      <a:pt x="2218" y="2397"/>
                    </a:lnTo>
                    <a:lnTo>
                      <a:pt x="2086" y="2482"/>
                    </a:lnTo>
                    <a:lnTo>
                      <a:pt x="1958" y="2566"/>
                    </a:lnTo>
                    <a:lnTo>
                      <a:pt x="1836" y="2652"/>
                    </a:lnTo>
                    <a:lnTo>
                      <a:pt x="1716" y="2735"/>
                    </a:lnTo>
                    <a:lnTo>
                      <a:pt x="1600" y="2819"/>
                    </a:lnTo>
                    <a:lnTo>
                      <a:pt x="1487" y="2903"/>
                    </a:lnTo>
                    <a:lnTo>
                      <a:pt x="1381" y="2989"/>
                    </a:lnTo>
                    <a:lnTo>
                      <a:pt x="1275" y="3073"/>
                    </a:lnTo>
                    <a:lnTo>
                      <a:pt x="1176" y="3159"/>
                    </a:lnTo>
                    <a:lnTo>
                      <a:pt x="1081" y="3243"/>
                    </a:lnTo>
                    <a:lnTo>
                      <a:pt x="991" y="3329"/>
                    </a:lnTo>
                    <a:lnTo>
                      <a:pt x="902" y="3413"/>
                    </a:lnTo>
                    <a:lnTo>
                      <a:pt x="819" y="3499"/>
                    </a:lnTo>
                    <a:lnTo>
                      <a:pt x="738" y="3584"/>
                    </a:lnTo>
                    <a:lnTo>
                      <a:pt x="664" y="3670"/>
                    </a:lnTo>
                    <a:lnTo>
                      <a:pt x="593" y="3755"/>
                    </a:lnTo>
                    <a:lnTo>
                      <a:pt x="526" y="3841"/>
                    </a:lnTo>
                    <a:lnTo>
                      <a:pt x="462" y="3927"/>
                    </a:lnTo>
                    <a:lnTo>
                      <a:pt x="405" y="4013"/>
                    </a:lnTo>
                    <a:lnTo>
                      <a:pt x="348" y="4098"/>
                    </a:lnTo>
                    <a:lnTo>
                      <a:pt x="297" y="4184"/>
                    </a:lnTo>
                    <a:lnTo>
                      <a:pt x="249" y="4270"/>
                    </a:lnTo>
                    <a:lnTo>
                      <a:pt x="207" y="4356"/>
                    </a:lnTo>
                    <a:lnTo>
                      <a:pt x="168" y="4442"/>
                    </a:lnTo>
                    <a:lnTo>
                      <a:pt x="133" y="4529"/>
                    </a:lnTo>
                    <a:lnTo>
                      <a:pt x="102" y="4615"/>
                    </a:lnTo>
                    <a:lnTo>
                      <a:pt x="77" y="4703"/>
                    </a:lnTo>
                    <a:lnTo>
                      <a:pt x="53" y="4789"/>
                    </a:lnTo>
                    <a:lnTo>
                      <a:pt x="35" y="4876"/>
                    </a:lnTo>
                    <a:lnTo>
                      <a:pt x="20" y="4962"/>
                    </a:lnTo>
                    <a:lnTo>
                      <a:pt x="10" y="5050"/>
                    </a:lnTo>
                    <a:lnTo>
                      <a:pt x="3" y="5136"/>
                    </a:lnTo>
                    <a:lnTo>
                      <a:pt x="0" y="5225"/>
                    </a:lnTo>
                    <a:lnTo>
                      <a:pt x="2" y="5312"/>
                    </a:lnTo>
                    <a:lnTo>
                      <a:pt x="9" y="5401"/>
                    </a:lnTo>
                  </a:path>
                </a:pathLst>
              </a:custGeom>
              <a:noFill/>
              <a:ln w="19050">
                <a:solidFill>
                  <a:srgbClr val="6666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2E5B386F-3A3F-400C-8BFB-EB002308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3675" y="1922463"/>
                <a:ext cx="3640138" cy="2949575"/>
              </a:xfrm>
              <a:custGeom>
                <a:avLst/>
                <a:gdLst>
                  <a:gd name="T0" fmla="*/ 6660 w 6878"/>
                  <a:gd name="T1" fmla="*/ 79 h 5574"/>
                  <a:gd name="T2" fmla="*/ 6238 w 6878"/>
                  <a:gd name="T3" fmla="*/ 241 h 5574"/>
                  <a:gd name="T4" fmla="*/ 5830 w 6878"/>
                  <a:gd name="T5" fmla="*/ 403 h 5574"/>
                  <a:gd name="T6" fmla="*/ 5437 w 6878"/>
                  <a:gd name="T7" fmla="*/ 566 h 5574"/>
                  <a:gd name="T8" fmla="*/ 5056 w 6878"/>
                  <a:gd name="T9" fmla="*/ 730 h 5574"/>
                  <a:gd name="T10" fmla="*/ 4689 w 6878"/>
                  <a:gd name="T11" fmla="*/ 895 h 5574"/>
                  <a:gd name="T12" fmla="*/ 4336 w 6878"/>
                  <a:gd name="T13" fmla="*/ 1061 h 5574"/>
                  <a:gd name="T14" fmla="*/ 3998 w 6878"/>
                  <a:gd name="T15" fmla="*/ 1229 h 5574"/>
                  <a:gd name="T16" fmla="*/ 3672 w 6878"/>
                  <a:gd name="T17" fmla="*/ 1396 h 5574"/>
                  <a:gd name="T18" fmla="*/ 3360 w 6878"/>
                  <a:gd name="T19" fmla="*/ 1564 h 5574"/>
                  <a:gd name="T20" fmla="*/ 3062 w 6878"/>
                  <a:gd name="T21" fmla="*/ 1732 h 5574"/>
                  <a:gd name="T22" fmla="*/ 2779 w 6878"/>
                  <a:gd name="T23" fmla="*/ 1902 h 5574"/>
                  <a:gd name="T24" fmla="*/ 2509 w 6878"/>
                  <a:gd name="T25" fmla="*/ 2073 h 5574"/>
                  <a:gd name="T26" fmla="*/ 2251 w 6878"/>
                  <a:gd name="T27" fmla="*/ 2246 h 5574"/>
                  <a:gd name="T28" fmla="*/ 2010 w 6878"/>
                  <a:gd name="T29" fmla="*/ 2418 h 5574"/>
                  <a:gd name="T30" fmla="*/ 1781 w 6878"/>
                  <a:gd name="T31" fmla="*/ 2590 h 5574"/>
                  <a:gd name="T32" fmla="*/ 1567 w 6878"/>
                  <a:gd name="T33" fmla="*/ 2765 h 5574"/>
                  <a:gd name="T34" fmla="*/ 1365 w 6878"/>
                  <a:gd name="T35" fmla="*/ 2940 h 5574"/>
                  <a:gd name="T36" fmla="*/ 1177 w 6878"/>
                  <a:gd name="T37" fmla="*/ 3115 h 5574"/>
                  <a:gd name="T38" fmla="*/ 1004 w 6878"/>
                  <a:gd name="T39" fmla="*/ 3292 h 5574"/>
                  <a:gd name="T40" fmla="*/ 845 w 6878"/>
                  <a:gd name="T41" fmla="*/ 3469 h 5574"/>
                  <a:gd name="T42" fmla="*/ 699 w 6878"/>
                  <a:gd name="T43" fmla="*/ 3647 h 5574"/>
                  <a:gd name="T44" fmla="*/ 567 w 6878"/>
                  <a:gd name="T45" fmla="*/ 3826 h 5574"/>
                  <a:gd name="T46" fmla="*/ 449 w 6878"/>
                  <a:gd name="T47" fmla="*/ 4008 h 5574"/>
                  <a:gd name="T48" fmla="*/ 345 w 6878"/>
                  <a:gd name="T49" fmla="*/ 4188 h 5574"/>
                  <a:gd name="T50" fmla="*/ 254 w 6878"/>
                  <a:gd name="T51" fmla="*/ 4370 h 5574"/>
                  <a:gd name="T52" fmla="*/ 177 w 6878"/>
                  <a:gd name="T53" fmla="*/ 4552 h 5574"/>
                  <a:gd name="T54" fmla="*/ 114 w 6878"/>
                  <a:gd name="T55" fmla="*/ 4735 h 5574"/>
                  <a:gd name="T56" fmla="*/ 65 w 6878"/>
                  <a:gd name="T57" fmla="*/ 4919 h 5574"/>
                  <a:gd name="T58" fmla="*/ 30 w 6878"/>
                  <a:gd name="T59" fmla="*/ 5106 h 5574"/>
                  <a:gd name="T60" fmla="*/ 9 w 6878"/>
                  <a:gd name="T61" fmla="*/ 5293 h 5574"/>
                  <a:gd name="T62" fmla="*/ 0 w 6878"/>
                  <a:gd name="T63" fmla="*/ 5479 h 5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78" h="5574">
                    <a:moveTo>
                      <a:pt x="6878" y="0"/>
                    </a:moveTo>
                    <a:lnTo>
                      <a:pt x="6660" y="79"/>
                    </a:lnTo>
                    <a:lnTo>
                      <a:pt x="6447" y="161"/>
                    </a:lnTo>
                    <a:lnTo>
                      <a:pt x="6238" y="241"/>
                    </a:lnTo>
                    <a:lnTo>
                      <a:pt x="6034" y="322"/>
                    </a:lnTo>
                    <a:lnTo>
                      <a:pt x="5830" y="403"/>
                    </a:lnTo>
                    <a:lnTo>
                      <a:pt x="5632" y="485"/>
                    </a:lnTo>
                    <a:lnTo>
                      <a:pt x="5437" y="566"/>
                    </a:lnTo>
                    <a:lnTo>
                      <a:pt x="5245" y="649"/>
                    </a:lnTo>
                    <a:lnTo>
                      <a:pt x="5056" y="730"/>
                    </a:lnTo>
                    <a:lnTo>
                      <a:pt x="4871" y="813"/>
                    </a:lnTo>
                    <a:lnTo>
                      <a:pt x="4689" y="895"/>
                    </a:lnTo>
                    <a:lnTo>
                      <a:pt x="4512" y="979"/>
                    </a:lnTo>
                    <a:lnTo>
                      <a:pt x="4336" y="1061"/>
                    </a:lnTo>
                    <a:lnTo>
                      <a:pt x="4165" y="1145"/>
                    </a:lnTo>
                    <a:lnTo>
                      <a:pt x="3998" y="1229"/>
                    </a:lnTo>
                    <a:lnTo>
                      <a:pt x="3834" y="1313"/>
                    </a:lnTo>
                    <a:lnTo>
                      <a:pt x="3672" y="1396"/>
                    </a:lnTo>
                    <a:lnTo>
                      <a:pt x="3515" y="1480"/>
                    </a:lnTo>
                    <a:lnTo>
                      <a:pt x="3360" y="1564"/>
                    </a:lnTo>
                    <a:lnTo>
                      <a:pt x="3211" y="1649"/>
                    </a:lnTo>
                    <a:lnTo>
                      <a:pt x="3062" y="1732"/>
                    </a:lnTo>
                    <a:lnTo>
                      <a:pt x="2919" y="1817"/>
                    </a:lnTo>
                    <a:lnTo>
                      <a:pt x="2779" y="1902"/>
                    </a:lnTo>
                    <a:lnTo>
                      <a:pt x="2643" y="1988"/>
                    </a:lnTo>
                    <a:lnTo>
                      <a:pt x="2509" y="2073"/>
                    </a:lnTo>
                    <a:lnTo>
                      <a:pt x="2378" y="2160"/>
                    </a:lnTo>
                    <a:lnTo>
                      <a:pt x="2251" y="2246"/>
                    </a:lnTo>
                    <a:lnTo>
                      <a:pt x="2129" y="2332"/>
                    </a:lnTo>
                    <a:lnTo>
                      <a:pt x="2010" y="2418"/>
                    </a:lnTo>
                    <a:lnTo>
                      <a:pt x="1894" y="2504"/>
                    </a:lnTo>
                    <a:lnTo>
                      <a:pt x="1781" y="2590"/>
                    </a:lnTo>
                    <a:lnTo>
                      <a:pt x="1674" y="2679"/>
                    </a:lnTo>
                    <a:lnTo>
                      <a:pt x="1567" y="2765"/>
                    </a:lnTo>
                    <a:lnTo>
                      <a:pt x="1464" y="2852"/>
                    </a:lnTo>
                    <a:lnTo>
                      <a:pt x="1365" y="2940"/>
                    </a:lnTo>
                    <a:lnTo>
                      <a:pt x="1271" y="3028"/>
                    </a:lnTo>
                    <a:lnTo>
                      <a:pt x="1177" y="3115"/>
                    </a:lnTo>
                    <a:lnTo>
                      <a:pt x="1089" y="3204"/>
                    </a:lnTo>
                    <a:lnTo>
                      <a:pt x="1004" y="3292"/>
                    </a:lnTo>
                    <a:lnTo>
                      <a:pt x="924" y="3381"/>
                    </a:lnTo>
                    <a:lnTo>
                      <a:pt x="845" y="3469"/>
                    </a:lnTo>
                    <a:lnTo>
                      <a:pt x="771" y="3558"/>
                    </a:lnTo>
                    <a:lnTo>
                      <a:pt x="699" y="3647"/>
                    </a:lnTo>
                    <a:lnTo>
                      <a:pt x="632" y="3737"/>
                    </a:lnTo>
                    <a:lnTo>
                      <a:pt x="567" y="3826"/>
                    </a:lnTo>
                    <a:lnTo>
                      <a:pt x="506" y="3917"/>
                    </a:lnTo>
                    <a:lnTo>
                      <a:pt x="449" y="4008"/>
                    </a:lnTo>
                    <a:lnTo>
                      <a:pt x="396" y="4099"/>
                    </a:lnTo>
                    <a:lnTo>
                      <a:pt x="345" y="4188"/>
                    </a:lnTo>
                    <a:lnTo>
                      <a:pt x="298" y="4279"/>
                    </a:lnTo>
                    <a:lnTo>
                      <a:pt x="254" y="4370"/>
                    </a:lnTo>
                    <a:lnTo>
                      <a:pt x="215" y="4461"/>
                    </a:lnTo>
                    <a:lnTo>
                      <a:pt x="177" y="4552"/>
                    </a:lnTo>
                    <a:lnTo>
                      <a:pt x="144" y="4644"/>
                    </a:lnTo>
                    <a:lnTo>
                      <a:pt x="114" y="4735"/>
                    </a:lnTo>
                    <a:lnTo>
                      <a:pt x="89" y="4828"/>
                    </a:lnTo>
                    <a:lnTo>
                      <a:pt x="65" y="4919"/>
                    </a:lnTo>
                    <a:lnTo>
                      <a:pt x="46" y="5013"/>
                    </a:lnTo>
                    <a:lnTo>
                      <a:pt x="30" y="5106"/>
                    </a:lnTo>
                    <a:lnTo>
                      <a:pt x="18" y="5199"/>
                    </a:lnTo>
                    <a:lnTo>
                      <a:pt x="9" y="5293"/>
                    </a:lnTo>
                    <a:lnTo>
                      <a:pt x="3" y="5386"/>
                    </a:lnTo>
                    <a:lnTo>
                      <a:pt x="0" y="5479"/>
                    </a:lnTo>
                    <a:lnTo>
                      <a:pt x="3" y="5574"/>
                    </a:lnTo>
                  </a:path>
                </a:pathLst>
              </a:custGeom>
              <a:noFill/>
              <a:ln w="19050">
                <a:solidFill>
                  <a:srgbClr val="0099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3C15F55-36EE-4552-A337-0310698A8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0" y="4217988"/>
                <a:ext cx="4186238" cy="654050"/>
              </a:xfrm>
              <a:custGeom>
                <a:avLst/>
                <a:gdLst>
                  <a:gd name="T0" fmla="*/ 7657 w 7910"/>
                  <a:gd name="T1" fmla="*/ 13 h 1236"/>
                  <a:gd name="T2" fmla="*/ 7164 w 7910"/>
                  <a:gd name="T3" fmla="*/ 42 h 1236"/>
                  <a:gd name="T4" fmla="*/ 6688 w 7910"/>
                  <a:gd name="T5" fmla="*/ 71 h 1236"/>
                  <a:gd name="T6" fmla="*/ 6227 w 7910"/>
                  <a:gd name="T7" fmla="*/ 99 h 1236"/>
                  <a:gd name="T8" fmla="*/ 5784 w 7910"/>
                  <a:gd name="T9" fmla="*/ 130 h 1236"/>
                  <a:gd name="T10" fmla="*/ 5357 w 7910"/>
                  <a:gd name="T11" fmla="*/ 161 h 1236"/>
                  <a:gd name="T12" fmla="*/ 4946 w 7910"/>
                  <a:gd name="T13" fmla="*/ 194 h 1236"/>
                  <a:gd name="T14" fmla="*/ 4553 w 7910"/>
                  <a:gd name="T15" fmla="*/ 227 h 1236"/>
                  <a:gd name="T16" fmla="*/ 4175 w 7910"/>
                  <a:gd name="T17" fmla="*/ 260 h 1236"/>
                  <a:gd name="T18" fmla="*/ 3812 w 7910"/>
                  <a:gd name="T19" fmla="*/ 293 h 1236"/>
                  <a:gd name="T20" fmla="*/ 3468 w 7910"/>
                  <a:gd name="T21" fmla="*/ 328 h 1236"/>
                  <a:gd name="T22" fmla="*/ 3139 w 7910"/>
                  <a:gd name="T23" fmla="*/ 362 h 1236"/>
                  <a:gd name="T24" fmla="*/ 2827 w 7910"/>
                  <a:gd name="T25" fmla="*/ 398 h 1236"/>
                  <a:gd name="T26" fmla="*/ 2531 w 7910"/>
                  <a:gd name="T27" fmla="*/ 435 h 1236"/>
                  <a:gd name="T28" fmla="*/ 2252 w 7910"/>
                  <a:gd name="T29" fmla="*/ 472 h 1236"/>
                  <a:gd name="T30" fmla="*/ 1988 w 7910"/>
                  <a:gd name="T31" fmla="*/ 511 h 1236"/>
                  <a:gd name="T32" fmla="*/ 1741 w 7910"/>
                  <a:gd name="T33" fmla="*/ 550 h 1236"/>
                  <a:gd name="T34" fmla="*/ 1510 w 7910"/>
                  <a:gd name="T35" fmla="*/ 589 h 1236"/>
                  <a:gd name="T36" fmla="*/ 1296 w 7910"/>
                  <a:gd name="T37" fmla="*/ 628 h 1236"/>
                  <a:gd name="T38" fmla="*/ 1098 w 7910"/>
                  <a:gd name="T39" fmla="*/ 669 h 1236"/>
                  <a:gd name="T40" fmla="*/ 917 w 7910"/>
                  <a:gd name="T41" fmla="*/ 709 h 1236"/>
                  <a:gd name="T42" fmla="*/ 752 w 7910"/>
                  <a:gd name="T43" fmla="*/ 752 h 1236"/>
                  <a:gd name="T44" fmla="*/ 603 w 7910"/>
                  <a:gd name="T45" fmla="*/ 795 h 1236"/>
                  <a:gd name="T46" fmla="*/ 471 w 7910"/>
                  <a:gd name="T47" fmla="*/ 839 h 1236"/>
                  <a:gd name="T48" fmla="*/ 354 w 7910"/>
                  <a:gd name="T49" fmla="*/ 883 h 1236"/>
                  <a:gd name="T50" fmla="*/ 255 w 7910"/>
                  <a:gd name="T51" fmla="*/ 926 h 1236"/>
                  <a:gd name="T52" fmla="*/ 171 w 7910"/>
                  <a:gd name="T53" fmla="*/ 971 h 1236"/>
                  <a:gd name="T54" fmla="*/ 106 w 7910"/>
                  <a:gd name="T55" fmla="*/ 1018 h 1236"/>
                  <a:gd name="T56" fmla="*/ 55 w 7910"/>
                  <a:gd name="T57" fmla="*/ 1065 h 1236"/>
                  <a:gd name="T58" fmla="*/ 21 w 7910"/>
                  <a:gd name="T59" fmla="*/ 1112 h 1236"/>
                  <a:gd name="T60" fmla="*/ 3 w 7910"/>
                  <a:gd name="T61" fmla="*/ 1160 h 1236"/>
                  <a:gd name="T62" fmla="*/ 2 w 7910"/>
                  <a:gd name="T63" fmla="*/ 120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10" h="1236">
                    <a:moveTo>
                      <a:pt x="7910" y="0"/>
                    </a:moveTo>
                    <a:lnTo>
                      <a:pt x="7657" y="13"/>
                    </a:lnTo>
                    <a:lnTo>
                      <a:pt x="7409" y="27"/>
                    </a:lnTo>
                    <a:lnTo>
                      <a:pt x="7164" y="42"/>
                    </a:lnTo>
                    <a:lnTo>
                      <a:pt x="6925" y="56"/>
                    </a:lnTo>
                    <a:lnTo>
                      <a:pt x="6688" y="71"/>
                    </a:lnTo>
                    <a:lnTo>
                      <a:pt x="6456" y="85"/>
                    </a:lnTo>
                    <a:lnTo>
                      <a:pt x="6227" y="99"/>
                    </a:lnTo>
                    <a:lnTo>
                      <a:pt x="6005" y="116"/>
                    </a:lnTo>
                    <a:lnTo>
                      <a:pt x="5784" y="130"/>
                    </a:lnTo>
                    <a:lnTo>
                      <a:pt x="5568" y="146"/>
                    </a:lnTo>
                    <a:lnTo>
                      <a:pt x="5357" y="161"/>
                    </a:lnTo>
                    <a:lnTo>
                      <a:pt x="5151" y="178"/>
                    </a:lnTo>
                    <a:lnTo>
                      <a:pt x="4946" y="194"/>
                    </a:lnTo>
                    <a:lnTo>
                      <a:pt x="4748" y="211"/>
                    </a:lnTo>
                    <a:lnTo>
                      <a:pt x="4553" y="227"/>
                    </a:lnTo>
                    <a:lnTo>
                      <a:pt x="4363" y="244"/>
                    </a:lnTo>
                    <a:lnTo>
                      <a:pt x="4175" y="260"/>
                    </a:lnTo>
                    <a:lnTo>
                      <a:pt x="3992" y="276"/>
                    </a:lnTo>
                    <a:lnTo>
                      <a:pt x="3812" y="293"/>
                    </a:lnTo>
                    <a:lnTo>
                      <a:pt x="3639" y="311"/>
                    </a:lnTo>
                    <a:lnTo>
                      <a:pt x="3468" y="328"/>
                    </a:lnTo>
                    <a:lnTo>
                      <a:pt x="3302" y="346"/>
                    </a:lnTo>
                    <a:lnTo>
                      <a:pt x="3139" y="362"/>
                    </a:lnTo>
                    <a:lnTo>
                      <a:pt x="2982" y="382"/>
                    </a:lnTo>
                    <a:lnTo>
                      <a:pt x="2827" y="398"/>
                    </a:lnTo>
                    <a:lnTo>
                      <a:pt x="2677" y="417"/>
                    </a:lnTo>
                    <a:lnTo>
                      <a:pt x="2531" y="435"/>
                    </a:lnTo>
                    <a:lnTo>
                      <a:pt x="2390" y="455"/>
                    </a:lnTo>
                    <a:lnTo>
                      <a:pt x="2252" y="472"/>
                    </a:lnTo>
                    <a:lnTo>
                      <a:pt x="2119" y="492"/>
                    </a:lnTo>
                    <a:lnTo>
                      <a:pt x="1988" y="511"/>
                    </a:lnTo>
                    <a:lnTo>
                      <a:pt x="1864" y="531"/>
                    </a:lnTo>
                    <a:lnTo>
                      <a:pt x="1741" y="550"/>
                    </a:lnTo>
                    <a:lnTo>
                      <a:pt x="1624" y="569"/>
                    </a:lnTo>
                    <a:lnTo>
                      <a:pt x="1510" y="589"/>
                    </a:lnTo>
                    <a:lnTo>
                      <a:pt x="1402" y="609"/>
                    </a:lnTo>
                    <a:lnTo>
                      <a:pt x="1296" y="628"/>
                    </a:lnTo>
                    <a:lnTo>
                      <a:pt x="1195" y="648"/>
                    </a:lnTo>
                    <a:lnTo>
                      <a:pt x="1098" y="669"/>
                    </a:lnTo>
                    <a:lnTo>
                      <a:pt x="1006" y="690"/>
                    </a:lnTo>
                    <a:lnTo>
                      <a:pt x="917" y="709"/>
                    </a:lnTo>
                    <a:lnTo>
                      <a:pt x="833" y="731"/>
                    </a:lnTo>
                    <a:lnTo>
                      <a:pt x="752" y="752"/>
                    </a:lnTo>
                    <a:lnTo>
                      <a:pt x="676" y="774"/>
                    </a:lnTo>
                    <a:lnTo>
                      <a:pt x="603" y="795"/>
                    </a:lnTo>
                    <a:lnTo>
                      <a:pt x="535" y="817"/>
                    </a:lnTo>
                    <a:lnTo>
                      <a:pt x="471" y="839"/>
                    </a:lnTo>
                    <a:lnTo>
                      <a:pt x="412" y="861"/>
                    </a:lnTo>
                    <a:lnTo>
                      <a:pt x="354" y="883"/>
                    </a:lnTo>
                    <a:lnTo>
                      <a:pt x="303" y="904"/>
                    </a:lnTo>
                    <a:lnTo>
                      <a:pt x="255" y="926"/>
                    </a:lnTo>
                    <a:lnTo>
                      <a:pt x="212" y="950"/>
                    </a:lnTo>
                    <a:lnTo>
                      <a:pt x="171" y="971"/>
                    </a:lnTo>
                    <a:lnTo>
                      <a:pt x="137" y="995"/>
                    </a:lnTo>
                    <a:lnTo>
                      <a:pt x="106" y="1018"/>
                    </a:lnTo>
                    <a:lnTo>
                      <a:pt x="79" y="1042"/>
                    </a:lnTo>
                    <a:lnTo>
                      <a:pt x="55" y="1065"/>
                    </a:lnTo>
                    <a:lnTo>
                      <a:pt x="36" y="1089"/>
                    </a:lnTo>
                    <a:lnTo>
                      <a:pt x="21" y="1112"/>
                    </a:lnTo>
                    <a:lnTo>
                      <a:pt x="11" y="1136"/>
                    </a:lnTo>
                    <a:lnTo>
                      <a:pt x="3" y="1160"/>
                    </a:lnTo>
                    <a:lnTo>
                      <a:pt x="0" y="1185"/>
                    </a:lnTo>
                    <a:lnTo>
                      <a:pt x="2" y="1209"/>
                    </a:lnTo>
                    <a:lnTo>
                      <a:pt x="9" y="1236"/>
                    </a:lnTo>
                  </a:path>
                </a:pathLst>
              </a:custGeom>
              <a:noFill/>
              <a:ln w="635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04736E61-4267-4962-AD2B-ABE190897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3675" y="3506788"/>
                <a:ext cx="4167188" cy="1365250"/>
              </a:xfrm>
              <a:custGeom>
                <a:avLst/>
                <a:gdLst>
                  <a:gd name="T0" fmla="*/ 7625 w 7875"/>
                  <a:gd name="T1" fmla="*/ 35 h 2579"/>
                  <a:gd name="T2" fmla="*/ 7141 w 7875"/>
                  <a:gd name="T3" fmla="*/ 107 h 2579"/>
                  <a:gd name="T4" fmla="*/ 6672 w 7875"/>
                  <a:gd name="T5" fmla="*/ 180 h 2579"/>
                  <a:gd name="T6" fmla="*/ 6219 w 7875"/>
                  <a:gd name="T7" fmla="*/ 254 h 2579"/>
                  <a:gd name="T8" fmla="*/ 5782 w 7875"/>
                  <a:gd name="T9" fmla="*/ 329 h 2579"/>
                  <a:gd name="T10" fmla="*/ 5360 w 7875"/>
                  <a:gd name="T11" fmla="*/ 404 h 2579"/>
                  <a:gd name="T12" fmla="*/ 4956 w 7875"/>
                  <a:gd name="T13" fmla="*/ 480 h 2579"/>
                  <a:gd name="T14" fmla="*/ 4567 w 7875"/>
                  <a:gd name="T15" fmla="*/ 557 h 2579"/>
                  <a:gd name="T16" fmla="*/ 4194 w 7875"/>
                  <a:gd name="T17" fmla="*/ 634 h 2579"/>
                  <a:gd name="T18" fmla="*/ 3836 w 7875"/>
                  <a:gd name="T19" fmla="*/ 710 h 2579"/>
                  <a:gd name="T20" fmla="*/ 3494 w 7875"/>
                  <a:gd name="T21" fmla="*/ 787 h 2579"/>
                  <a:gd name="T22" fmla="*/ 3169 w 7875"/>
                  <a:gd name="T23" fmla="*/ 864 h 2579"/>
                  <a:gd name="T24" fmla="*/ 2859 w 7875"/>
                  <a:gd name="T25" fmla="*/ 943 h 2579"/>
                  <a:gd name="T26" fmla="*/ 2566 w 7875"/>
                  <a:gd name="T27" fmla="*/ 1022 h 2579"/>
                  <a:gd name="T28" fmla="*/ 2288 w 7875"/>
                  <a:gd name="T29" fmla="*/ 1103 h 2579"/>
                  <a:gd name="T30" fmla="*/ 2026 w 7875"/>
                  <a:gd name="T31" fmla="*/ 1184 h 2579"/>
                  <a:gd name="T32" fmla="*/ 1781 w 7875"/>
                  <a:gd name="T33" fmla="*/ 1264 h 2579"/>
                  <a:gd name="T34" fmla="*/ 1550 w 7875"/>
                  <a:gd name="T35" fmla="*/ 1345 h 2579"/>
                  <a:gd name="T36" fmla="*/ 1335 w 7875"/>
                  <a:gd name="T37" fmla="*/ 1427 h 2579"/>
                  <a:gd name="T38" fmla="*/ 1138 w 7875"/>
                  <a:gd name="T39" fmla="*/ 1508 h 2579"/>
                  <a:gd name="T40" fmla="*/ 955 w 7875"/>
                  <a:gd name="T41" fmla="*/ 1591 h 2579"/>
                  <a:gd name="T42" fmla="*/ 788 w 7875"/>
                  <a:gd name="T43" fmla="*/ 1673 h 2579"/>
                  <a:gd name="T44" fmla="*/ 638 w 7875"/>
                  <a:gd name="T45" fmla="*/ 1757 h 2579"/>
                  <a:gd name="T46" fmla="*/ 504 w 7875"/>
                  <a:gd name="T47" fmla="*/ 1842 h 2579"/>
                  <a:gd name="T48" fmla="*/ 385 w 7875"/>
                  <a:gd name="T49" fmla="*/ 1926 h 2579"/>
                  <a:gd name="T50" fmla="*/ 281 w 7875"/>
                  <a:gd name="T51" fmla="*/ 2010 h 2579"/>
                  <a:gd name="T52" fmla="*/ 195 w 7875"/>
                  <a:gd name="T53" fmla="*/ 2097 h 2579"/>
                  <a:gd name="T54" fmla="*/ 125 w 7875"/>
                  <a:gd name="T55" fmla="*/ 2183 h 2579"/>
                  <a:gd name="T56" fmla="*/ 70 w 7875"/>
                  <a:gd name="T57" fmla="*/ 2270 h 2579"/>
                  <a:gd name="T58" fmla="*/ 30 w 7875"/>
                  <a:gd name="T59" fmla="*/ 2356 h 2579"/>
                  <a:gd name="T60" fmla="*/ 6 w 7875"/>
                  <a:gd name="T61" fmla="*/ 2444 h 2579"/>
                  <a:gd name="T62" fmla="*/ 0 w 7875"/>
                  <a:gd name="T63" fmla="*/ 2533 h 2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75" h="2579">
                    <a:moveTo>
                      <a:pt x="7875" y="0"/>
                    </a:moveTo>
                    <a:lnTo>
                      <a:pt x="7625" y="35"/>
                    </a:lnTo>
                    <a:lnTo>
                      <a:pt x="7381" y="71"/>
                    </a:lnTo>
                    <a:lnTo>
                      <a:pt x="7141" y="107"/>
                    </a:lnTo>
                    <a:lnTo>
                      <a:pt x="6905" y="144"/>
                    </a:lnTo>
                    <a:lnTo>
                      <a:pt x="6672" y="180"/>
                    </a:lnTo>
                    <a:lnTo>
                      <a:pt x="6444" y="218"/>
                    </a:lnTo>
                    <a:lnTo>
                      <a:pt x="6219" y="254"/>
                    </a:lnTo>
                    <a:lnTo>
                      <a:pt x="6000" y="293"/>
                    </a:lnTo>
                    <a:lnTo>
                      <a:pt x="5782" y="329"/>
                    </a:lnTo>
                    <a:lnTo>
                      <a:pt x="5569" y="367"/>
                    </a:lnTo>
                    <a:lnTo>
                      <a:pt x="5360" y="404"/>
                    </a:lnTo>
                    <a:lnTo>
                      <a:pt x="5157" y="442"/>
                    </a:lnTo>
                    <a:lnTo>
                      <a:pt x="4956" y="480"/>
                    </a:lnTo>
                    <a:lnTo>
                      <a:pt x="4760" y="519"/>
                    </a:lnTo>
                    <a:lnTo>
                      <a:pt x="4567" y="557"/>
                    </a:lnTo>
                    <a:lnTo>
                      <a:pt x="4379" y="595"/>
                    </a:lnTo>
                    <a:lnTo>
                      <a:pt x="4194" y="634"/>
                    </a:lnTo>
                    <a:lnTo>
                      <a:pt x="4013" y="672"/>
                    </a:lnTo>
                    <a:lnTo>
                      <a:pt x="3836" y="710"/>
                    </a:lnTo>
                    <a:lnTo>
                      <a:pt x="3664" y="748"/>
                    </a:lnTo>
                    <a:lnTo>
                      <a:pt x="3494" y="787"/>
                    </a:lnTo>
                    <a:lnTo>
                      <a:pt x="3330" y="826"/>
                    </a:lnTo>
                    <a:lnTo>
                      <a:pt x="3169" y="864"/>
                    </a:lnTo>
                    <a:lnTo>
                      <a:pt x="3013" y="905"/>
                    </a:lnTo>
                    <a:lnTo>
                      <a:pt x="2859" y="943"/>
                    </a:lnTo>
                    <a:lnTo>
                      <a:pt x="2711" y="984"/>
                    </a:lnTo>
                    <a:lnTo>
                      <a:pt x="2566" y="1022"/>
                    </a:lnTo>
                    <a:lnTo>
                      <a:pt x="2426" y="1063"/>
                    </a:lnTo>
                    <a:lnTo>
                      <a:pt x="2288" y="1103"/>
                    </a:lnTo>
                    <a:lnTo>
                      <a:pt x="2156" y="1143"/>
                    </a:lnTo>
                    <a:lnTo>
                      <a:pt x="2026" y="1184"/>
                    </a:lnTo>
                    <a:lnTo>
                      <a:pt x="1903" y="1225"/>
                    </a:lnTo>
                    <a:lnTo>
                      <a:pt x="1781" y="1264"/>
                    </a:lnTo>
                    <a:lnTo>
                      <a:pt x="1664" y="1305"/>
                    </a:lnTo>
                    <a:lnTo>
                      <a:pt x="1550" y="1345"/>
                    </a:lnTo>
                    <a:lnTo>
                      <a:pt x="1442" y="1386"/>
                    </a:lnTo>
                    <a:lnTo>
                      <a:pt x="1335" y="1427"/>
                    </a:lnTo>
                    <a:lnTo>
                      <a:pt x="1235" y="1467"/>
                    </a:lnTo>
                    <a:lnTo>
                      <a:pt x="1138" y="1508"/>
                    </a:lnTo>
                    <a:lnTo>
                      <a:pt x="1046" y="1550"/>
                    </a:lnTo>
                    <a:lnTo>
                      <a:pt x="955" y="1591"/>
                    </a:lnTo>
                    <a:lnTo>
                      <a:pt x="870" y="1632"/>
                    </a:lnTo>
                    <a:lnTo>
                      <a:pt x="788" y="1673"/>
                    </a:lnTo>
                    <a:lnTo>
                      <a:pt x="712" y="1716"/>
                    </a:lnTo>
                    <a:lnTo>
                      <a:pt x="638" y="1757"/>
                    </a:lnTo>
                    <a:lnTo>
                      <a:pt x="570" y="1800"/>
                    </a:lnTo>
                    <a:lnTo>
                      <a:pt x="504" y="1842"/>
                    </a:lnTo>
                    <a:lnTo>
                      <a:pt x="444" y="1885"/>
                    </a:lnTo>
                    <a:lnTo>
                      <a:pt x="385" y="1926"/>
                    </a:lnTo>
                    <a:lnTo>
                      <a:pt x="332" y="1969"/>
                    </a:lnTo>
                    <a:lnTo>
                      <a:pt x="281" y="2010"/>
                    </a:lnTo>
                    <a:lnTo>
                      <a:pt x="237" y="2054"/>
                    </a:lnTo>
                    <a:lnTo>
                      <a:pt x="195" y="2097"/>
                    </a:lnTo>
                    <a:lnTo>
                      <a:pt x="158" y="2140"/>
                    </a:lnTo>
                    <a:lnTo>
                      <a:pt x="125" y="2183"/>
                    </a:lnTo>
                    <a:lnTo>
                      <a:pt x="96" y="2227"/>
                    </a:lnTo>
                    <a:lnTo>
                      <a:pt x="70" y="2270"/>
                    </a:lnTo>
                    <a:lnTo>
                      <a:pt x="48" y="2313"/>
                    </a:lnTo>
                    <a:lnTo>
                      <a:pt x="30" y="2356"/>
                    </a:lnTo>
                    <a:lnTo>
                      <a:pt x="17" y="2400"/>
                    </a:lnTo>
                    <a:lnTo>
                      <a:pt x="6" y="2444"/>
                    </a:lnTo>
                    <a:lnTo>
                      <a:pt x="1" y="2489"/>
                    </a:lnTo>
                    <a:lnTo>
                      <a:pt x="0" y="2533"/>
                    </a:lnTo>
                    <a:lnTo>
                      <a:pt x="4" y="2579"/>
                    </a:lnTo>
                  </a:path>
                </a:pathLst>
              </a:custGeom>
              <a:noFill/>
              <a:ln w="635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D31BD2A2-5779-489A-A709-CBC21BBD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8" y="2671763"/>
                <a:ext cx="4164013" cy="2200275"/>
              </a:xfrm>
              <a:custGeom>
                <a:avLst/>
                <a:gdLst>
                  <a:gd name="T0" fmla="*/ 7617 w 7867"/>
                  <a:gd name="T1" fmla="*/ 57 h 4157"/>
                  <a:gd name="T2" fmla="*/ 7131 w 7867"/>
                  <a:gd name="T3" fmla="*/ 174 h 4157"/>
                  <a:gd name="T4" fmla="*/ 6662 w 7867"/>
                  <a:gd name="T5" fmla="*/ 293 h 4157"/>
                  <a:gd name="T6" fmla="*/ 6209 w 7867"/>
                  <a:gd name="T7" fmla="*/ 412 h 4157"/>
                  <a:gd name="T8" fmla="*/ 5771 w 7867"/>
                  <a:gd name="T9" fmla="*/ 533 h 4157"/>
                  <a:gd name="T10" fmla="*/ 5349 w 7867"/>
                  <a:gd name="T11" fmla="*/ 653 h 4157"/>
                  <a:gd name="T12" fmla="*/ 4945 w 7867"/>
                  <a:gd name="T13" fmla="*/ 775 h 4157"/>
                  <a:gd name="T14" fmla="*/ 4556 w 7867"/>
                  <a:gd name="T15" fmla="*/ 899 h 4157"/>
                  <a:gd name="T16" fmla="*/ 4182 w 7867"/>
                  <a:gd name="T17" fmla="*/ 1022 h 4157"/>
                  <a:gd name="T18" fmla="*/ 3824 w 7867"/>
                  <a:gd name="T19" fmla="*/ 1147 h 4157"/>
                  <a:gd name="T20" fmla="*/ 3482 w 7867"/>
                  <a:gd name="T21" fmla="*/ 1271 h 4157"/>
                  <a:gd name="T22" fmla="*/ 3157 w 7867"/>
                  <a:gd name="T23" fmla="*/ 1397 h 4157"/>
                  <a:gd name="T24" fmla="*/ 2847 w 7867"/>
                  <a:gd name="T25" fmla="*/ 1524 h 4157"/>
                  <a:gd name="T26" fmla="*/ 2554 w 7867"/>
                  <a:gd name="T27" fmla="*/ 1652 h 4157"/>
                  <a:gd name="T28" fmla="*/ 2276 w 7867"/>
                  <a:gd name="T29" fmla="*/ 1781 h 4157"/>
                  <a:gd name="T30" fmla="*/ 2014 w 7867"/>
                  <a:gd name="T31" fmla="*/ 1910 h 4157"/>
                  <a:gd name="T32" fmla="*/ 1769 w 7867"/>
                  <a:gd name="T33" fmla="*/ 2041 h 4157"/>
                  <a:gd name="T34" fmla="*/ 1538 w 7867"/>
                  <a:gd name="T35" fmla="*/ 2170 h 4157"/>
                  <a:gd name="T36" fmla="*/ 1325 w 7867"/>
                  <a:gd name="T37" fmla="*/ 2301 h 4157"/>
                  <a:gd name="T38" fmla="*/ 1128 w 7867"/>
                  <a:gd name="T39" fmla="*/ 2434 h 4157"/>
                  <a:gd name="T40" fmla="*/ 946 w 7867"/>
                  <a:gd name="T41" fmla="*/ 2567 h 4157"/>
                  <a:gd name="T42" fmla="*/ 780 w 7867"/>
                  <a:gd name="T43" fmla="*/ 2701 h 4157"/>
                  <a:gd name="T44" fmla="*/ 629 w 7867"/>
                  <a:gd name="T45" fmla="*/ 2836 h 4157"/>
                  <a:gd name="T46" fmla="*/ 496 w 7867"/>
                  <a:gd name="T47" fmla="*/ 2971 h 4157"/>
                  <a:gd name="T48" fmla="*/ 378 w 7867"/>
                  <a:gd name="T49" fmla="*/ 3108 h 4157"/>
                  <a:gd name="T50" fmla="*/ 276 w 7867"/>
                  <a:gd name="T51" fmla="*/ 3245 h 4157"/>
                  <a:gd name="T52" fmla="*/ 190 w 7867"/>
                  <a:gd name="T53" fmla="*/ 3383 h 4157"/>
                  <a:gd name="T54" fmla="*/ 120 w 7867"/>
                  <a:gd name="T55" fmla="*/ 3521 h 4157"/>
                  <a:gd name="T56" fmla="*/ 66 w 7867"/>
                  <a:gd name="T57" fmla="*/ 3661 h 4157"/>
                  <a:gd name="T58" fmla="*/ 28 w 7867"/>
                  <a:gd name="T59" fmla="*/ 3800 h 4157"/>
                  <a:gd name="T60" fmla="*/ 6 w 7867"/>
                  <a:gd name="T61" fmla="*/ 3941 h 4157"/>
                  <a:gd name="T62" fmla="*/ 0 w 7867"/>
                  <a:gd name="T63" fmla="*/ 4085 h 4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67" h="4157">
                    <a:moveTo>
                      <a:pt x="7867" y="0"/>
                    </a:moveTo>
                    <a:lnTo>
                      <a:pt x="7617" y="57"/>
                    </a:lnTo>
                    <a:lnTo>
                      <a:pt x="7373" y="116"/>
                    </a:lnTo>
                    <a:lnTo>
                      <a:pt x="7131" y="174"/>
                    </a:lnTo>
                    <a:lnTo>
                      <a:pt x="6896" y="234"/>
                    </a:lnTo>
                    <a:lnTo>
                      <a:pt x="6662" y="293"/>
                    </a:lnTo>
                    <a:lnTo>
                      <a:pt x="6434" y="353"/>
                    </a:lnTo>
                    <a:lnTo>
                      <a:pt x="6209" y="412"/>
                    </a:lnTo>
                    <a:lnTo>
                      <a:pt x="5989" y="473"/>
                    </a:lnTo>
                    <a:lnTo>
                      <a:pt x="5771" y="533"/>
                    </a:lnTo>
                    <a:lnTo>
                      <a:pt x="5558" y="593"/>
                    </a:lnTo>
                    <a:lnTo>
                      <a:pt x="5349" y="653"/>
                    </a:lnTo>
                    <a:lnTo>
                      <a:pt x="5146" y="715"/>
                    </a:lnTo>
                    <a:lnTo>
                      <a:pt x="4945" y="775"/>
                    </a:lnTo>
                    <a:lnTo>
                      <a:pt x="4749" y="837"/>
                    </a:lnTo>
                    <a:lnTo>
                      <a:pt x="4556" y="899"/>
                    </a:lnTo>
                    <a:lnTo>
                      <a:pt x="4368" y="961"/>
                    </a:lnTo>
                    <a:lnTo>
                      <a:pt x="4182" y="1022"/>
                    </a:lnTo>
                    <a:lnTo>
                      <a:pt x="4001" y="1085"/>
                    </a:lnTo>
                    <a:lnTo>
                      <a:pt x="3824" y="1147"/>
                    </a:lnTo>
                    <a:lnTo>
                      <a:pt x="3652" y="1209"/>
                    </a:lnTo>
                    <a:lnTo>
                      <a:pt x="3482" y="1271"/>
                    </a:lnTo>
                    <a:lnTo>
                      <a:pt x="3318" y="1335"/>
                    </a:lnTo>
                    <a:lnTo>
                      <a:pt x="3157" y="1397"/>
                    </a:lnTo>
                    <a:lnTo>
                      <a:pt x="3001" y="1462"/>
                    </a:lnTo>
                    <a:lnTo>
                      <a:pt x="2847" y="1524"/>
                    </a:lnTo>
                    <a:lnTo>
                      <a:pt x="2698" y="1588"/>
                    </a:lnTo>
                    <a:lnTo>
                      <a:pt x="2554" y="1652"/>
                    </a:lnTo>
                    <a:lnTo>
                      <a:pt x="2414" y="1716"/>
                    </a:lnTo>
                    <a:lnTo>
                      <a:pt x="2276" y="1781"/>
                    </a:lnTo>
                    <a:lnTo>
                      <a:pt x="2143" y="1846"/>
                    </a:lnTo>
                    <a:lnTo>
                      <a:pt x="2014" y="1910"/>
                    </a:lnTo>
                    <a:lnTo>
                      <a:pt x="1891" y="1976"/>
                    </a:lnTo>
                    <a:lnTo>
                      <a:pt x="1769" y="2041"/>
                    </a:lnTo>
                    <a:lnTo>
                      <a:pt x="1652" y="2105"/>
                    </a:lnTo>
                    <a:lnTo>
                      <a:pt x="1538" y="2170"/>
                    </a:lnTo>
                    <a:lnTo>
                      <a:pt x="1431" y="2237"/>
                    </a:lnTo>
                    <a:lnTo>
                      <a:pt x="1325" y="2301"/>
                    </a:lnTo>
                    <a:lnTo>
                      <a:pt x="1225" y="2368"/>
                    </a:lnTo>
                    <a:lnTo>
                      <a:pt x="1128" y="2434"/>
                    </a:lnTo>
                    <a:lnTo>
                      <a:pt x="1036" y="2501"/>
                    </a:lnTo>
                    <a:lnTo>
                      <a:pt x="946" y="2567"/>
                    </a:lnTo>
                    <a:lnTo>
                      <a:pt x="861" y="2634"/>
                    </a:lnTo>
                    <a:lnTo>
                      <a:pt x="780" y="2701"/>
                    </a:lnTo>
                    <a:lnTo>
                      <a:pt x="703" y="2769"/>
                    </a:lnTo>
                    <a:lnTo>
                      <a:pt x="629" y="2836"/>
                    </a:lnTo>
                    <a:lnTo>
                      <a:pt x="561" y="2904"/>
                    </a:lnTo>
                    <a:lnTo>
                      <a:pt x="496" y="2971"/>
                    </a:lnTo>
                    <a:lnTo>
                      <a:pt x="437" y="3041"/>
                    </a:lnTo>
                    <a:lnTo>
                      <a:pt x="378" y="3108"/>
                    </a:lnTo>
                    <a:lnTo>
                      <a:pt x="325" y="3177"/>
                    </a:lnTo>
                    <a:lnTo>
                      <a:pt x="276" y="3245"/>
                    </a:lnTo>
                    <a:lnTo>
                      <a:pt x="232" y="3315"/>
                    </a:lnTo>
                    <a:lnTo>
                      <a:pt x="190" y="3383"/>
                    </a:lnTo>
                    <a:lnTo>
                      <a:pt x="153" y="3452"/>
                    </a:lnTo>
                    <a:lnTo>
                      <a:pt x="120" y="3521"/>
                    </a:lnTo>
                    <a:lnTo>
                      <a:pt x="92" y="3592"/>
                    </a:lnTo>
                    <a:lnTo>
                      <a:pt x="66" y="3661"/>
                    </a:lnTo>
                    <a:lnTo>
                      <a:pt x="45" y="3731"/>
                    </a:lnTo>
                    <a:lnTo>
                      <a:pt x="28" y="3800"/>
                    </a:lnTo>
                    <a:lnTo>
                      <a:pt x="16" y="3872"/>
                    </a:lnTo>
                    <a:lnTo>
                      <a:pt x="6" y="3941"/>
                    </a:lnTo>
                    <a:lnTo>
                      <a:pt x="1" y="4013"/>
                    </a:lnTo>
                    <a:lnTo>
                      <a:pt x="0" y="4085"/>
                    </a:lnTo>
                    <a:lnTo>
                      <a:pt x="5" y="4157"/>
                    </a:lnTo>
                  </a:path>
                </a:pathLst>
              </a:custGeom>
              <a:noFill/>
              <a:ln w="63500">
                <a:solidFill>
                  <a:srgbClr val="0099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6F7FFBC-1D9A-4712-937F-917CD7D8DE97}"/>
                </a:ext>
              </a:extLst>
            </p:cNvPr>
            <p:cNvSpPr txBox="1"/>
            <p:nvPr/>
          </p:nvSpPr>
          <p:spPr>
            <a:xfrm>
              <a:off x="1005120" y="360428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CA4E4FB-965C-40F4-9D0D-8BCBB08D9C5B}"/>
                </a:ext>
              </a:extLst>
            </p:cNvPr>
            <p:cNvSpPr txBox="1"/>
            <p:nvPr/>
          </p:nvSpPr>
          <p:spPr>
            <a:xfrm>
              <a:off x="1005120" y="323059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DA6E268-FF41-42A2-B780-1413CE295AA7}"/>
                </a:ext>
              </a:extLst>
            </p:cNvPr>
            <p:cNvSpPr txBox="1"/>
            <p:nvPr/>
          </p:nvSpPr>
          <p:spPr>
            <a:xfrm>
              <a:off x="1031597" y="2849585"/>
              <a:ext cx="340931" cy="28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A0533B7-F390-4322-B13C-BD09463E4A77}"/>
                </a:ext>
              </a:extLst>
            </p:cNvPr>
            <p:cNvSpPr txBox="1"/>
            <p:nvPr/>
          </p:nvSpPr>
          <p:spPr>
            <a:xfrm>
              <a:off x="1005120" y="245973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70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F67097C-6717-47ED-9460-69D0EB63654F}"/>
                </a:ext>
              </a:extLst>
            </p:cNvPr>
            <p:cNvSpPr txBox="1"/>
            <p:nvPr/>
          </p:nvSpPr>
          <p:spPr>
            <a:xfrm>
              <a:off x="1005120" y="2076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080946B-4B27-494D-AEA6-7AABC60774BA}"/>
                </a:ext>
              </a:extLst>
            </p:cNvPr>
            <p:cNvSpPr txBox="1"/>
            <p:nvPr/>
          </p:nvSpPr>
          <p:spPr>
            <a:xfrm>
              <a:off x="1116383" y="5136222"/>
              <a:ext cx="256145" cy="28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A2C1107-BED4-4A48-84A9-467512D27478}"/>
                </a:ext>
              </a:extLst>
            </p:cNvPr>
            <p:cNvSpPr txBox="1"/>
            <p:nvPr/>
          </p:nvSpPr>
          <p:spPr>
            <a:xfrm>
              <a:off x="1005120" y="16958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2355A08-DFB0-4FD4-B2AA-A8552FACDBD4}"/>
                </a:ext>
              </a:extLst>
            </p:cNvPr>
            <p:cNvSpPr txBox="1"/>
            <p:nvPr/>
          </p:nvSpPr>
          <p:spPr>
            <a:xfrm>
              <a:off x="1005120" y="47463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F8A739-50E1-49DA-9662-153018C2876B}"/>
                </a:ext>
              </a:extLst>
            </p:cNvPr>
            <p:cNvSpPr txBox="1"/>
            <p:nvPr/>
          </p:nvSpPr>
          <p:spPr>
            <a:xfrm>
              <a:off x="1005120" y="4372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124B629-41EC-47E0-9F75-3D6651151A45}"/>
                </a:ext>
              </a:extLst>
            </p:cNvPr>
            <p:cNvSpPr txBox="1"/>
            <p:nvPr/>
          </p:nvSpPr>
          <p:spPr>
            <a:xfrm>
              <a:off x="1005120" y="399166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77FE7BB-F31F-4750-AAD8-242CA23E2E0C}"/>
                </a:ext>
              </a:extLst>
            </p:cNvPr>
            <p:cNvSpPr txBox="1"/>
            <p:nvPr/>
          </p:nvSpPr>
          <p:spPr>
            <a:xfrm rot="16200000">
              <a:off x="40983" y="3384481"/>
              <a:ext cx="1473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Cumulative Rel 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5E5656D-997D-4A2E-A0A5-390AF0F80591}"/>
                </a:ext>
              </a:extLst>
            </p:cNvPr>
            <p:cNvSpPr txBox="1"/>
            <p:nvPr/>
          </p:nvSpPr>
          <p:spPr>
            <a:xfrm>
              <a:off x="1289317" y="53191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771B23B-FF4B-4038-A5C5-76400A90BA78}"/>
                </a:ext>
              </a:extLst>
            </p:cNvPr>
            <p:cNvSpPr txBox="1"/>
            <p:nvPr/>
          </p:nvSpPr>
          <p:spPr>
            <a:xfrm>
              <a:off x="1938956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C2D9CAF-394C-4406-95C0-7F4579AB1EAC}"/>
                </a:ext>
              </a:extLst>
            </p:cNvPr>
            <p:cNvSpPr txBox="1"/>
            <p:nvPr/>
          </p:nvSpPr>
          <p:spPr>
            <a:xfrm>
              <a:off x="2649986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F24FFC8-1088-42BD-8B4C-7298A9D0D8E3}"/>
                </a:ext>
              </a:extLst>
            </p:cNvPr>
            <p:cNvSpPr txBox="1"/>
            <p:nvPr/>
          </p:nvSpPr>
          <p:spPr>
            <a:xfrm>
              <a:off x="3345310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B157509-79D2-4AC4-9983-9FEDC80FDAA3}"/>
                </a:ext>
              </a:extLst>
            </p:cNvPr>
            <p:cNvSpPr txBox="1"/>
            <p:nvPr/>
          </p:nvSpPr>
          <p:spPr>
            <a:xfrm>
              <a:off x="4037368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E258613-6142-4156-97FA-A8D731699A94}"/>
                </a:ext>
              </a:extLst>
            </p:cNvPr>
            <p:cNvSpPr txBox="1"/>
            <p:nvPr/>
          </p:nvSpPr>
          <p:spPr>
            <a:xfrm>
              <a:off x="4732692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9E03DD5-6FB6-43F8-B8E9-D67113FDEB58}"/>
                </a:ext>
              </a:extLst>
            </p:cNvPr>
            <p:cNvSpPr txBox="1"/>
            <p:nvPr/>
          </p:nvSpPr>
          <p:spPr>
            <a:xfrm>
              <a:off x="5442398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016F05F-8071-4078-8C53-EE6110ADFD41}"/>
                </a:ext>
              </a:extLst>
            </p:cNvPr>
            <p:cNvSpPr txBox="1"/>
            <p:nvPr/>
          </p:nvSpPr>
          <p:spPr>
            <a:xfrm>
              <a:off x="6137722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70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A081CC8-83DC-48C1-946F-90E96D421382}"/>
                </a:ext>
              </a:extLst>
            </p:cNvPr>
            <p:cNvSpPr txBox="1"/>
            <p:nvPr/>
          </p:nvSpPr>
          <p:spPr>
            <a:xfrm>
              <a:off x="6382196" y="5327587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Weeks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42298A5-04C5-408B-ABB7-4B2D6620B47B}"/>
                </a:ext>
              </a:extLst>
            </p:cNvPr>
            <p:cNvSpPr txBox="1"/>
            <p:nvPr/>
          </p:nvSpPr>
          <p:spPr>
            <a:xfrm>
              <a:off x="8163912" y="2230481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48 mg phase 2 (34%)</a:t>
              </a: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2B587A8-1319-4D13-920A-B464FD411C12}"/>
                </a:ext>
              </a:extLst>
            </p:cNvPr>
            <p:cNvCxnSpPr/>
            <p:nvPr/>
          </p:nvCxnSpPr>
          <p:spPr>
            <a:xfrm>
              <a:off x="7541612" y="2435268"/>
              <a:ext cx="531580" cy="0"/>
            </a:xfrm>
            <a:prstGeom prst="line">
              <a:avLst/>
            </a:prstGeom>
            <a:ln>
              <a:solidFill>
                <a:srgbClr val="FF99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E033DAFE-7EC4-43F1-9C8C-21813CC734A5}"/>
                </a:ext>
              </a:extLst>
            </p:cNvPr>
            <p:cNvSpPr txBox="1"/>
            <p:nvPr/>
          </p:nvSpPr>
          <p:spPr>
            <a:xfrm>
              <a:off x="8163912" y="2635712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52 mg phase 2 (36%)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E93EB20B-D075-4357-8641-5480B940E64A}"/>
                </a:ext>
              </a:extLst>
            </p:cNvPr>
            <p:cNvCxnSpPr/>
            <p:nvPr/>
          </p:nvCxnSpPr>
          <p:spPr>
            <a:xfrm>
              <a:off x="7541612" y="2840499"/>
              <a:ext cx="531580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61F0FB5-2F16-4CDC-A99A-09779130A9D6}"/>
                </a:ext>
              </a:extLst>
            </p:cNvPr>
            <p:cNvSpPr txBox="1"/>
            <p:nvPr/>
          </p:nvSpPr>
          <p:spPr>
            <a:xfrm>
              <a:off x="8163912" y="3031930"/>
              <a:ext cx="2316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55 mg phase 2 (37.5%)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A0E88BD7-28C8-49D0-8BD5-FBF54F48448A}"/>
                </a:ext>
              </a:extLst>
            </p:cNvPr>
            <p:cNvCxnSpPr/>
            <p:nvPr/>
          </p:nvCxnSpPr>
          <p:spPr>
            <a:xfrm>
              <a:off x="7541612" y="3236717"/>
              <a:ext cx="5315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1E5A3C79-8A7A-47BB-A1AA-8E1488A0792D}"/>
                </a:ext>
              </a:extLst>
            </p:cNvPr>
            <p:cNvSpPr txBox="1"/>
            <p:nvPr/>
          </p:nvSpPr>
          <p:spPr>
            <a:xfrm>
              <a:off x="8163912" y="3425036"/>
              <a:ext cx="24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56.3 mg phase 2 (38.3%)</a:t>
              </a:r>
              <a:endParaRPr lang="fr-FR" dirty="0"/>
            </a:p>
          </p:txBody>
        </p: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60970C7-12A7-4ACE-9A7A-EFAAE67227B5}"/>
                </a:ext>
              </a:extLst>
            </p:cNvPr>
            <p:cNvCxnSpPr/>
            <p:nvPr/>
          </p:nvCxnSpPr>
          <p:spPr>
            <a:xfrm>
              <a:off x="7541612" y="3629823"/>
              <a:ext cx="531580" cy="0"/>
            </a:xfrm>
            <a:prstGeom prst="line">
              <a:avLst/>
            </a:prstGeom>
            <a:ln>
              <a:solidFill>
                <a:srgbClr val="0099CC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4AD2DB3-C478-4EB5-95F2-F27B5C1393B3}"/>
                </a:ext>
              </a:extLst>
            </p:cNvPr>
            <p:cNvSpPr txBox="1"/>
            <p:nvPr/>
          </p:nvSpPr>
          <p:spPr>
            <a:xfrm>
              <a:off x="8163912" y="38520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48 mg P008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43A26A50-056A-4ABE-942F-525EF53938CA}"/>
                </a:ext>
              </a:extLst>
            </p:cNvPr>
            <p:cNvCxnSpPr/>
            <p:nvPr/>
          </p:nvCxnSpPr>
          <p:spPr>
            <a:xfrm>
              <a:off x="7541612" y="4056820"/>
              <a:ext cx="531580" cy="0"/>
            </a:xfrm>
            <a:prstGeom prst="line">
              <a:avLst/>
            </a:prstGeom>
            <a:ln w="57150">
              <a:solidFill>
                <a:srgbClr val="FF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580C9518-73CE-47C4-932B-8CDBB82673E0}"/>
                </a:ext>
              </a:extLst>
            </p:cNvPr>
            <p:cNvSpPr txBox="1"/>
            <p:nvPr/>
          </p:nvSpPr>
          <p:spPr>
            <a:xfrm>
              <a:off x="8163912" y="424786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52 mg P008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9D1F6F-131F-48E8-B06D-596B15C159FE}"/>
                </a:ext>
              </a:extLst>
            </p:cNvPr>
            <p:cNvCxnSpPr/>
            <p:nvPr/>
          </p:nvCxnSpPr>
          <p:spPr>
            <a:xfrm>
              <a:off x="7541612" y="4452655"/>
              <a:ext cx="531580" cy="0"/>
            </a:xfrm>
            <a:prstGeom prst="line">
              <a:avLst/>
            </a:prstGeom>
            <a:ln w="57150">
              <a:solidFill>
                <a:srgbClr val="0099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312564A3-EF5C-41F3-8518-42159D53067A}"/>
                </a:ext>
              </a:extLst>
            </p:cNvPr>
            <p:cNvSpPr txBox="1"/>
            <p:nvPr/>
          </p:nvSpPr>
          <p:spPr>
            <a:xfrm>
              <a:off x="8163912" y="462527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56 mg P008</a:t>
              </a:r>
            </a:p>
          </p:txBody>
        </p: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1C5AE14-F65D-42A1-B4F7-087D4FFB4AE6}"/>
                </a:ext>
              </a:extLst>
            </p:cNvPr>
            <p:cNvCxnSpPr/>
            <p:nvPr/>
          </p:nvCxnSpPr>
          <p:spPr>
            <a:xfrm>
              <a:off x="7541612" y="4830065"/>
              <a:ext cx="531580" cy="0"/>
            </a:xfrm>
            <a:prstGeom prst="line">
              <a:avLst/>
            </a:prstGeom>
            <a:ln w="57150">
              <a:solidFill>
                <a:srgbClr val="0F9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4F7A3F0A-AB1A-4ADB-8FB3-9048DCD572A1}"/>
                </a:ext>
              </a:extLst>
            </p:cNvPr>
            <p:cNvSpPr/>
            <p:nvPr/>
          </p:nvSpPr>
          <p:spPr>
            <a:xfrm>
              <a:off x="7414612" y="2622593"/>
              <a:ext cx="3065960" cy="3855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60580681-BD9A-4C4C-B729-9BC2C7726601}"/>
                </a:ext>
              </a:extLst>
            </p:cNvPr>
            <p:cNvSpPr/>
            <p:nvPr/>
          </p:nvSpPr>
          <p:spPr>
            <a:xfrm>
              <a:off x="7414612" y="4666749"/>
              <a:ext cx="2146300" cy="3855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2089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Lenacapavir analogue (GS-CA1) as PrEP ?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24C3A58-6908-4F8D-B301-D18EF4F3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090539"/>
            <a:ext cx="8470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GS-CA1 Protects from Repeat intrarectal SHIV Challenges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B86F8D08-D62E-49BA-8205-62AC894E3663}"/>
              </a:ext>
            </a:extLst>
          </p:cNvPr>
          <p:cNvGrpSpPr/>
          <p:nvPr/>
        </p:nvGrpSpPr>
        <p:grpSpPr>
          <a:xfrm>
            <a:off x="609601" y="2077809"/>
            <a:ext cx="4890871" cy="3797231"/>
            <a:chOff x="937733" y="1760134"/>
            <a:chExt cx="4890871" cy="3797231"/>
          </a:xfrm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1660DDCC-9062-47AA-ADD4-5055598E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96352"/>
              <a:ext cx="4027488" cy="785813"/>
            </a:xfrm>
            <a:custGeom>
              <a:avLst/>
              <a:gdLst>
                <a:gd name="T0" fmla="*/ 2537 w 2537"/>
                <a:gd name="T1" fmla="*/ 495 h 495"/>
                <a:gd name="T2" fmla="*/ 1797 w 2537"/>
                <a:gd name="T3" fmla="*/ 495 h 495"/>
                <a:gd name="T4" fmla="*/ 1797 w 2537"/>
                <a:gd name="T5" fmla="*/ 0 h 495"/>
                <a:gd name="T6" fmla="*/ 0 w 2537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95">
                  <a:moveTo>
                    <a:pt x="2537" y="495"/>
                  </a:moveTo>
                  <a:lnTo>
                    <a:pt x="1797" y="495"/>
                  </a:lnTo>
                  <a:lnTo>
                    <a:pt x="1797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3E1A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63CA69E-2963-4D05-BAB7-CC0D196F2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2415389"/>
              <a:ext cx="4314825" cy="2320925"/>
            </a:xfrm>
            <a:custGeom>
              <a:avLst/>
              <a:gdLst>
                <a:gd name="T0" fmla="*/ 2718 w 2718"/>
                <a:gd name="T1" fmla="*/ 1402 h 1462"/>
                <a:gd name="T2" fmla="*/ 58 w 2718"/>
                <a:gd name="T3" fmla="*/ 1402 h 1462"/>
                <a:gd name="T4" fmla="*/ 58 w 2718"/>
                <a:gd name="T5" fmla="*/ 0 h 1462"/>
                <a:gd name="T6" fmla="*/ 0 w 2718"/>
                <a:gd name="T7" fmla="*/ 320 h 1462"/>
                <a:gd name="T8" fmla="*/ 58 w 2718"/>
                <a:gd name="T9" fmla="*/ 320 h 1462"/>
                <a:gd name="T10" fmla="*/ 0 w 2718"/>
                <a:gd name="T11" fmla="*/ 590 h 1462"/>
                <a:gd name="T12" fmla="*/ 58 w 2718"/>
                <a:gd name="T13" fmla="*/ 590 h 1462"/>
                <a:gd name="T14" fmla="*/ 0 w 2718"/>
                <a:gd name="T15" fmla="*/ 860 h 1462"/>
                <a:gd name="T16" fmla="*/ 58 w 2718"/>
                <a:gd name="T17" fmla="*/ 860 h 1462"/>
                <a:gd name="T18" fmla="*/ 0 w 2718"/>
                <a:gd name="T19" fmla="*/ 1130 h 1462"/>
                <a:gd name="T20" fmla="*/ 58 w 2718"/>
                <a:gd name="T21" fmla="*/ 1130 h 1462"/>
                <a:gd name="T22" fmla="*/ 0 w 2718"/>
                <a:gd name="T23" fmla="*/ 1402 h 1462"/>
                <a:gd name="T24" fmla="*/ 58 w 2718"/>
                <a:gd name="T25" fmla="*/ 1402 h 1462"/>
                <a:gd name="T26" fmla="*/ 0 w 2718"/>
                <a:gd name="T27" fmla="*/ 51 h 1462"/>
                <a:gd name="T28" fmla="*/ 58 w 2718"/>
                <a:gd name="T29" fmla="*/ 51 h 1462"/>
                <a:gd name="T30" fmla="*/ 587 w 2718"/>
                <a:gd name="T31" fmla="*/ 1462 h 1462"/>
                <a:gd name="T32" fmla="*/ 587 w 2718"/>
                <a:gd name="T33" fmla="*/ 1402 h 1462"/>
                <a:gd name="T34" fmla="*/ 1116 w 2718"/>
                <a:gd name="T35" fmla="*/ 1462 h 1462"/>
                <a:gd name="T36" fmla="*/ 1116 w 2718"/>
                <a:gd name="T37" fmla="*/ 1402 h 1462"/>
                <a:gd name="T38" fmla="*/ 58 w 2718"/>
                <a:gd name="T39" fmla="*/ 1462 h 1462"/>
                <a:gd name="T40" fmla="*/ 58 w 2718"/>
                <a:gd name="T41" fmla="*/ 1402 h 1462"/>
                <a:gd name="T42" fmla="*/ 2173 w 2718"/>
                <a:gd name="T43" fmla="*/ 1462 h 1462"/>
                <a:gd name="T44" fmla="*/ 2173 w 2718"/>
                <a:gd name="T45" fmla="*/ 1402 h 1462"/>
                <a:gd name="T46" fmla="*/ 1644 w 2718"/>
                <a:gd name="T47" fmla="*/ 1462 h 1462"/>
                <a:gd name="T48" fmla="*/ 1644 w 2718"/>
                <a:gd name="T49" fmla="*/ 1402 h 1462"/>
                <a:gd name="T50" fmla="*/ 2704 w 2718"/>
                <a:gd name="T51" fmla="*/ 1462 h 1462"/>
                <a:gd name="T52" fmla="*/ 2704 w 2718"/>
                <a:gd name="T53" fmla="*/ 1402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8" h="1462">
                  <a:moveTo>
                    <a:pt x="2718" y="1402"/>
                  </a:moveTo>
                  <a:lnTo>
                    <a:pt x="58" y="1402"/>
                  </a:lnTo>
                  <a:lnTo>
                    <a:pt x="58" y="0"/>
                  </a:lnTo>
                  <a:moveTo>
                    <a:pt x="0" y="320"/>
                  </a:moveTo>
                  <a:lnTo>
                    <a:pt x="58" y="320"/>
                  </a:lnTo>
                  <a:moveTo>
                    <a:pt x="0" y="590"/>
                  </a:moveTo>
                  <a:lnTo>
                    <a:pt x="58" y="590"/>
                  </a:lnTo>
                  <a:moveTo>
                    <a:pt x="0" y="860"/>
                  </a:moveTo>
                  <a:lnTo>
                    <a:pt x="58" y="860"/>
                  </a:lnTo>
                  <a:moveTo>
                    <a:pt x="0" y="1130"/>
                  </a:moveTo>
                  <a:lnTo>
                    <a:pt x="58" y="1130"/>
                  </a:lnTo>
                  <a:moveTo>
                    <a:pt x="0" y="1402"/>
                  </a:moveTo>
                  <a:lnTo>
                    <a:pt x="58" y="1402"/>
                  </a:lnTo>
                  <a:moveTo>
                    <a:pt x="0" y="51"/>
                  </a:moveTo>
                  <a:lnTo>
                    <a:pt x="58" y="51"/>
                  </a:lnTo>
                  <a:moveTo>
                    <a:pt x="587" y="1462"/>
                  </a:moveTo>
                  <a:lnTo>
                    <a:pt x="587" y="1402"/>
                  </a:lnTo>
                  <a:moveTo>
                    <a:pt x="1116" y="1462"/>
                  </a:moveTo>
                  <a:lnTo>
                    <a:pt x="1116" y="1402"/>
                  </a:lnTo>
                  <a:moveTo>
                    <a:pt x="58" y="1462"/>
                  </a:moveTo>
                  <a:lnTo>
                    <a:pt x="58" y="1402"/>
                  </a:lnTo>
                  <a:moveTo>
                    <a:pt x="2173" y="1462"/>
                  </a:moveTo>
                  <a:lnTo>
                    <a:pt x="2173" y="1402"/>
                  </a:lnTo>
                  <a:moveTo>
                    <a:pt x="1644" y="1462"/>
                  </a:moveTo>
                  <a:lnTo>
                    <a:pt x="1644" y="1402"/>
                  </a:lnTo>
                  <a:moveTo>
                    <a:pt x="2704" y="1462"/>
                  </a:moveTo>
                  <a:lnTo>
                    <a:pt x="2704" y="1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D22D05A-DBE9-4D09-B219-C73CA7B9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96352"/>
              <a:ext cx="2511425" cy="2144713"/>
            </a:xfrm>
            <a:custGeom>
              <a:avLst/>
              <a:gdLst>
                <a:gd name="T0" fmla="*/ 1582 w 1582"/>
                <a:gd name="T1" fmla="*/ 1351 h 1351"/>
                <a:gd name="T2" fmla="*/ 1582 w 1582"/>
                <a:gd name="T3" fmla="*/ 1186 h 1351"/>
                <a:gd name="T4" fmla="*/ 1476 w 1582"/>
                <a:gd name="T5" fmla="*/ 1186 h 1351"/>
                <a:gd name="T6" fmla="*/ 1476 w 1582"/>
                <a:gd name="T7" fmla="*/ 1020 h 1351"/>
                <a:gd name="T8" fmla="*/ 1371 w 1582"/>
                <a:gd name="T9" fmla="*/ 1020 h 1351"/>
                <a:gd name="T10" fmla="*/ 1371 w 1582"/>
                <a:gd name="T11" fmla="*/ 851 h 1351"/>
                <a:gd name="T12" fmla="*/ 845 w 1582"/>
                <a:gd name="T13" fmla="*/ 851 h 1351"/>
                <a:gd name="T14" fmla="*/ 845 w 1582"/>
                <a:gd name="T15" fmla="*/ 682 h 1351"/>
                <a:gd name="T16" fmla="*/ 736 w 1582"/>
                <a:gd name="T17" fmla="*/ 682 h 1351"/>
                <a:gd name="T18" fmla="*/ 736 w 1582"/>
                <a:gd name="T19" fmla="*/ 513 h 1351"/>
                <a:gd name="T20" fmla="*/ 211 w 1582"/>
                <a:gd name="T21" fmla="*/ 513 h 1351"/>
                <a:gd name="T22" fmla="*/ 211 w 1582"/>
                <a:gd name="T23" fmla="*/ 0 h 1351"/>
                <a:gd name="T24" fmla="*/ 0 w 1582"/>
                <a:gd name="T25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2" h="1351">
                  <a:moveTo>
                    <a:pt x="1582" y="1351"/>
                  </a:moveTo>
                  <a:lnTo>
                    <a:pt x="1582" y="1186"/>
                  </a:lnTo>
                  <a:lnTo>
                    <a:pt x="1476" y="1186"/>
                  </a:lnTo>
                  <a:lnTo>
                    <a:pt x="1476" y="1020"/>
                  </a:lnTo>
                  <a:lnTo>
                    <a:pt x="1371" y="1020"/>
                  </a:lnTo>
                  <a:lnTo>
                    <a:pt x="1371" y="851"/>
                  </a:lnTo>
                  <a:lnTo>
                    <a:pt x="845" y="851"/>
                  </a:lnTo>
                  <a:lnTo>
                    <a:pt x="845" y="682"/>
                  </a:lnTo>
                  <a:lnTo>
                    <a:pt x="736" y="682"/>
                  </a:lnTo>
                  <a:lnTo>
                    <a:pt x="736" y="513"/>
                  </a:lnTo>
                  <a:lnTo>
                    <a:pt x="211" y="513"/>
                  </a:lnTo>
                  <a:lnTo>
                    <a:pt x="211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ED76DB1-AF05-4069-BD13-B5962321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70952"/>
              <a:ext cx="4033838" cy="1577975"/>
            </a:xfrm>
            <a:custGeom>
              <a:avLst/>
              <a:gdLst>
                <a:gd name="T0" fmla="*/ 2541 w 2541"/>
                <a:gd name="T1" fmla="*/ 994 h 994"/>
                <a:gd name="T2" fmla="*/ 1797 w 2541"/>
                <a:gd name="T3" fmla="*/ 994 h 994"/>
                <a:gd name="T4" fmla="*/ 1797 w 2541"/>
                <a:gd name="T5" fmla="*/ 823 h 994"/>
                <a:gd name="T6" fmla="*/ 1695 w 2541"/>
                <a:gd name="T7" fmla="*/ 823 h 994"/>
                <a:gd name="T8" fmla="*/ 1695 w 2541"/>
                <a:gd name="T9" fmla="*/ 485 h 994"/>
                <a:gd name="T10" fmla="*/ 1375 w 2541"/>
                <a:gd name="T11" fmla="*/ 485 h 994"/>
                <a:gd name="T12" fmla="*/ 1375 w 2541"/>
                <a:gd name="T13" fmla="*/ 138 h 994"/>
                <a:gd name="T14" fmla="*/ 1160 w 2541"/>
                <a:gd name="T15" fmla="*/ 138 h 994"/>
                <a:gd name="T16" fmla="*/ 1160 w 2541"/>
                <a:gd name="T17" fmla="*/ 0 h 994"/>
                <a:gd name="T18" fmla="*/ 0 w 2541"/>
                <a:gd name="T1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1" h="994">
                  <a:moveTo>
                    <a:pt x="2541" y="994"/>
                  </a:moveTo>
                  <a:lnTo>
                    <a:pt x="1797" y="994"/>
                  </a:lnTo>
                  <a:lnTo>
                    <a:pt x="1797" y="823"/>
                  </a:lnTo>
                  <a:lnTo>
                    <a:pt x="1695" y="823"/>
                  </a:lnTo>
                  <a:lnTo>
                    <a:pt x="1695" y="485"/>
                  </a:lnTo>
                  <a:lnTo>
                    <a:pt x="1375" y="485"/>
                  </a:lnTo>
                  <a:lnTo>
                    <a:pt x="1375" y="138"/>
                  </a:lnTo>
                  <a:lnTo>
                    <a:pt x="1160" y="138"/>
                  </a:lnTo>
                  <a:lnTo>
                    <a:pt x="1160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9377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216D9BE-EE78-4791-921F-41ECE0E34627}"/>
                </a:ext>
              </a:extLst>
            </p:cNvPr>
            <p:cNvGrpSpPr/>
            <p:nvPr/>
          </p:nvGrpSpPr>
          <p:grpSpPr>
            <a:xfrm>
              <a:off x="1559205" y="5301906"/>
              <a:ext cx="2435396" cy="255459"/>
              <a:chOff x="3720122" y="3133158"/>
              <a:chExt cx="2435396" cy="368133"/>
            </a:xfrm>
          </p:grpSpPr>
          <p:sp>
            <p:nvSpPr>
              <p:cNvPr id="30" name="Flèche : haut 29">
                <a:extLst>
                  <a:ext uri="{FF2B5EF4-FFF2-40B4-BE49-F238E27FC236}">
                    <a16:creationId xmlns:a16="http://schemas.microsoft.com/office/drawing/2014/main" id="{B902BF61-96B2-48E1-BB41-1EFBAE9C0BC6}"/>
                  </a:ext>
                </a:extLst>
              </p:cNvPr>
              <p:cNvSpPr/>
              <p:nvPr/>
            </p:nvSpPr>
            <p:spPr bwMode="auto">
              <a:xfrm>
                <a:off x="3720122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1" name="Flèche : haut 30">
                <a:extLst>
                  <a:ext uri="{FF2B5EF4-FFF2-40B4-BE49-F238E27FC236}">
                    <a16:creationId xmlns:a16="http://schemas.microsoft.com/office/drawing/2014/main" id="{97E3C8FD-4262-4E3A-B3D1-1C60357BA561}"/>
                  </a:ext>
                </a:extLst>
              </p:cNvPr>
              <p:cNvSpPr/>
              <p:nvPr/>
            </p:nvSpPr>
            <p:spPr bwMode="auto">
              <a:xfrm>
                <a:off x="3883751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2" name="Flèche : haut 31">
                <a:extLst>
                  <a:ext uri="{FF2B5EF4-FFF2-40B4-BE49-F238E27FC236}">
                    <a16:creationId xmlns:a16="http://schemas.microsoft.com/office/drawing/2014/main" id="{61290347-8D29-459D-B0DC-82B381ACA4DB}"/>
                  </a:ext>
                </a:extLst>
              </p:cNvPr>
              <p:cNvSpPr/>
              <p:nvPr/>
            </p:nvSpPr>
            <p:spPr bwMode="auto">
              <a:xfrm>
                <a:off x="4047380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3" name="Flèche : haut 32">
                <a:extLst>
                  <a:ext uri="{FF2B5EF4-FFF2-40B4-BE49-F238E27FC236}">
                    <a16:creationId xmlns:a16="http://schemas.microsoft.com/office/drawing/2014/main" id="{099A94E6-5EAD-40C7-8801-38E298BAC304}"/>
                  </a:ext>
                </a:extLst>
              </p:cNvPr>
              <p:cNvSpPr/>
              <p:nvPr/>
            </p:nvSpPr>
            <p:spPr bwMode="auto">
              <a:xfrm>
                <a:off x="4211009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4" name="Flèche : haut 33">
                <a:extLst>
                  <a:ext uri="{FF2B5EF4-FFF2-40B4-BE49-F238E27FC236}">
                    <a16:creationId xmlns:a16="http://schemas.microsoft.com/office/drawing/2014/main" id="{13A04760-8D24-499C-81FE-61B23126DC32}"/>
                  </a:ext>
                </a:extLst>
              </p:cNvPr>
              <p:cNvSpPr/>
              <p:nvPr/>
            </p:nvSpPr>
            <p:spPr bwMode="auto">
              <a:xfrm>
                <a:off x="4374638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5" name="Flèche : haut 34">
                <a:extLst>
                  <a:ext uri="{FF2B5EF4-FFF2-40B4-BE49-F238E27FC236}">
                    <a16:creationId xmlns:a16="http://schemas.microsoft.com/office/drawing/2014/main" id="{EEF2EF1D-864E-456C-8C05-1EFF4B5CDFF0}"/>
                  </a:ext>
                </a:extLst>
              </p:cNvPr>
              <p:cNvSpPr/>
              <p:nvPr/>
            </p:nvSpPr>
            <p:spPr bwMode="auto">
              <a:xfrm>
                <a:off x="4538267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6" name="Flèche : haut 35">
                <a:extLst>
                  <a:ext uri="{FF2B5EF4-FFF2-40B4-BE49-F238E27FC236}">
                    <a16:creationId xmlns:a16="http://schemas.microsoft.com/office/drawing/2014/main" id="{6E4D9948-5916-42DA-AE09-C9C9CAC27F78}"/>
                  </a:ext>
                </a:extLst>
              </p:cNvPr>
              <p:cNvSpPr/>
              <p:nvPr/>
            </p:nvSpPr>
            <p:spPr bwMode="auto">
              <a:xfrm>
                <a:off x="4701896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7" name="Flèche : haut 36">
                <a:extLst>
                  <a:ext uri="{FF2B5EF4-FFF2-40B4-BE49-F238E27FC236}">
                    <a16:creationId xmlns:a16="http://schemas.microsoft.com/office/drawing/2014/main" id="{5FCE1560-1ACB-47B4-B775-FF04925F8AC1}"/>
                  </a:ext>
                </a:extLst>
              </p:cNvPr>
              <p:cNvSpPr/>
              <p:nvPr/>
            </p:nvSpPr>
            <p:spPr bwMode="auto">
              <a:xfrm>
                <a:off x="4865525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8" name="Flèche : haut 37">
                <a:extLst>
                  <a:ext uri="{FF2B5EF4-FFF2-40B4-BE49-F238E27FC236}">
                    <a16:creationId xmlns:a16="http://schemas.microsoft.com/office/drawing/2014/main" id="{0A8224B8-EA39-4CDA-83FA-09CF8CDE504A}"/>
                  </a:ext>
                </a:extLst>
              </p:cNvPr>
              <p:cNvSpPr/>
              <p:nvPr/>
            </p:nvSpPr>
            <p:spPr bwMode="auto">
              <a:xfrm>
                <a:off x="5029154" y="3133158"/>
                <a:ext cx="144585" cy="368133"/>
              </a:xfrm>
              <a:prstGeom prst="up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9" name="Flèche : haut 38">
                <a:extLst>
                  <a:ext uri="{FF2B5EF4-FFF2-40B4-BE49-F238E27FC236}">
                    <a16:creationId xmlns:a16="http://schemas.microsoft.com/office/drawing/2014/main" id="{BA7BB1E9-F767-4A40-A08D-92A6349C178B}"/>
                  </a:ext>
                </a:extLst>
              </p:cNvPr>
              <p:cNvSpPr/>
              <p:nvPr/>
            </p:nvSpPr>
            <p:spPr bwMode="auto">
              <a:xfrm>
                <a:off x="5192783" y="3133158"/>
                <a:ext cx="144585" cy="368133"/>
              </a:xfrm>
              <a:prstGeom prst="up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0" name="Flèche : haut 39">
                <a:extLst>
                  <a:ext uri="{FF2B5EF4-FFF2-40B4-BE49-F238E27FC236}">
                    <a16:creationId xmlns:a16="http://schemas.microsoft.com/office/drawing/2014/main" id="{DB81D479-9CF4-44BA-9A55-75AFC7CED090}"/>
                  </a:ext>
                </a:extLst>
              </p:cNvPr>
              <p:cNvSpPr/>
              <p:nvPr/>
            </p:nvSpPr>
            <p:spPr bwMode="auto">
              <a:xfrm>
                <a:off x="5356412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" name="Flèche : haut 40">
                <a:extLst>
                  <a:ext uri="{FF2B5EF4-FFF2-40B4-BE49-F238E27FC236}">
                    <a16:creationId xmlns:a16="http://schemas.microsoft.com/office/drawing/2014/main" id="{E758088E-1EA9-40C9-8074-19069D44888A}"/>
                  </a:ext>
                </a:extLst>
              </p:cNvPr>
              <p:cNvSpPr/>
              <p:nvPr/>
            </p:nvSpPr>
            <p:spPr bwMode="auto">
              <a:xfrm>
                <a:off x="5520041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2" name="Flèche : haut 41">
                <a:extLst>
                  <a:ext uri="{FF2B5EF4-FFF2-40B4-BE49-F238E27FC236}">
                    <a16:creationId xmlns:a16="http://schemas.microsoft.com/office/drawing/2014/main" id="{AE19087D-1356-4F45-92C3-EFFA6FE1D466}"/>
                  </a:ext>
                </a:extLst>
              </p:cNvPr>
              <p:cNvSpPr/>
              <p:nvPr/>
            </p:nvSpPr>
            <p:spPr bwMode="auto">
              <a:xfrm>
                <a:off x="5683670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3" name="Flèche : haut 42">
                <a:extLst>
                  <a:ext uri="{FF2B5EF4-FFF2-40B4-BE49-F238E27FC236}">
                    <a16:creationId xmlns:a16="http://schemas.microsoft.com/office/drawing/2014/main" id="{EFC58E80-6164-4563-A8AB-E19B79623722}"/>
                  </a:ext>
                </a:extLst>
              </p:cNvPr>
              <p:cNvSpPr/>
              <p:nvPr/>
            </p:nvSpPr>
            <p:spPr bwMode="auto">
              <a:xfrm>
                <a:off x="5847299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4" name="Flèche : haut 43">
                <a:extLst>
                  <a:ext uri="{FF2B5EF4-FFF2-40B4-BE49-F238E27FC236}">
                    <a16:creationId xmlns:a16="http://schemas.microsoft.com/office/drawing/2014/main" id="{3927BA6F-4E5D-4A69-BB8E-C78D4BBAE558}"/>
                  </a:ext>
                </a:extLst>
              </p:cNvPr>
              <p:cNvSpPr/>
              <p:nvPr/>
            </p:nvSpPr>
            <p:spPr bwMode="auto">
              <a:xfrm>
                <a:off x="6010933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C065FCE-CBCC-4E2E-BD93-950DD76FA0C3}"/>
                </a:ext>
              </a:extLst>
            </p:cNvPr>
            <p:cNvSpPr txBox="1"/>
            <p:nvPr/>
          </p:nvSpPr>
          <p:spPr>
            <a:xfrm>
              <a:off x="1310063" y="4709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84B5645-7FA0-4DFF-B231-282C9E7CA9EC}"/>
                </a:ext>
              </a:extLst>
            </p:cNvPr>
            <p:cNvSpPr txBox="1"/>
            <p:nvPr/>
          </p:nvSpPr>
          <p:spPr>
            <a:xfrm>
              <a:off x="2161619" y="4709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E51D592-08AE-4CF3-9B17-B269FD507FBE}"/>
                </a:ext>
              </a:extLst>
            </p:cNvPr>
            <p:cNvSpPr txBox="1"/>
            <p:nvPr/>
          </p:nvSpPr>
          <p:spPr>
            <a:xfrm>
              <a:off x="2952249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E4B8A28-2D59-4E7B-ABBB-00B060613D16}"/>
                </a:ext>
              </a:extLst>
            </p:cNvPr>
            <p:cNvSpPr txBox="1"/>
            <p:nvPr/>
          </p:nvSpPr>
          <p:spPr>
            <a:xfrm>
              <a:off x="3788564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B11578-DCB9-46CE-AD97-8E2A39E3BF9E}"/>
                </a:ext>
              </a:extLst>
            </p:cNvPr>
            <p:cNvSpPr txBox="1"/>
            <p:nvPr/>
          </p:nvSpPr>
          <p:spPr>
            <a:xfrm>
              <a:off x="4624879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2BC2F1C-F649-4B8F-A289-1E67FF085E51}"/>
                </a:ext>
              </a:extLst>
            </p:cNvPr>
            <p:cNvSpPr txBox="1"/>
            <p:nvPr/>
          </p:nvSpPr>
          <p:spPr>
            <a:xfrm>
              <a:off x="5461195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4852E9C-28F6-4DDE-AD77-A79C7FE33866}"/>
                </a:ext>
              </a:extLst>
            </p:cNvPr>
            <p:cNvSpPr txBox="1"/>
            <p:nvPr/>
          </p:nvSpPr>
          <p:spPr>
            <a:xfrm>
              <a:off x="1120475" y="451742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015F9B4-ED58-4C59-B488-E246AFCF9495}"/>
                </a:ext>
              </a:extLst>
            </p:cNvPr>
            <p:cNvSpPr txBox="1"/>
            <p:nvPr/>
          </p:nvSpPr>
          <p:spPr>
            <a:xfrm>
              <a:off x="1029105" y="408644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7BCA8F0-F197-4DD3-B32E-BC3FEF3898D4}"/>
                </a:ext>
              </a:extLst>
            </p:cNvPr>
            <p:cNvSpPr txBox="1"/>
            <p:nvPr/>
          </p:nvSpPr>
          <p:spPr>
            <a:xfrm>
              <a:off x="1029105" y="36554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7DDD078-D0E6-4BA8-BF54-7893C92E467C}"/>
                </a:ext>
              </a:extLst>
            </p:cNvPr>
            <p:cNvSpPr txBox="1"/>
            <p:nvPr/>
          </p:nvSpPr>
          <p:spPr>
            <a:xfrm>
              <a:off x="1029105" y="322448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949DBBF-41A9-4C62-A17F-4135262B3F4E}"/>
                </a:ext>
              </a:extLst>
            </p:cNvPr>
            <p:cNvSpPr txBox="1"/>
            <p:nvPr/>
          </p:nvSpPr>
          <p:spPr>
            <a:xfrm>
              <a:off x="1029105" y="27935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6CC4B4A-E003-46FF-9131-B8526031E5D3}"/>
                </a:ext>
              </a:extLst>
            </p:cNvPr>
            <p:cNvSpPr txBox="1"/>
            <p:nvPr/>
          </p:nvSpPr>
          <p:spPr>
            <a:xfrm>
              <a:off x="937733" y="236252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1601638-247C-4985-96E6-7C42B1391773}"/>
                </a:ext>
              </a:extLst>
            </p:cNvPr>
            <p:cNvSpPr txBox="1"/>
            <p:nvPr/>
          </p:nvSpPr>
          <p:spPr>
            <a:xfrm>
              <a:off x="4017539" y="425143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666666"/>
                  </a:solidFill>
                </a:rPr>
                <a:t>Placebo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3136E70-C0D3-42C1-93B8-3C07A834D478}"/>
                </a:ext>
              </a:extLst>
            </p:cNvPr>
            <p:cNvSpPr txBox="1"/>
            <p:nvPr/>
          </p:nvSpPr>
          <p:spPr>
            <a:xfrm>
              <a:off x="3009236" y="4900073"/>
              <a:ext cx="1047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Study</a:t>
              </a:r>
              <a:r>
                <a:rPr lang="fr-FR" sz="1400" b="1" dirty="0"/>
                <a:t> </a:t>
              </a:r>
              <a:r>
                <a:rPr lang="fr-FR" sz="1400" b="1" dirty="0" err="1"/>
                <a:t>week</a:t>
              </a:r>
              <a:endParaRPr lang="fr-FR" sz="1400" b="1" dirty="0"/>
            </a:p>
          </p:txBody>
        </p:sp>
        <p:grpSp>
          <p:nvGrpSpPr>
            <p:cNvPr id="117" name="Group 122">
              <a:extLst>
                <a:ext uri="{FF2B5EF4-FFF2-40B4-BE49-F238E27FC236}">
                  <a16:creationId xmlns:a16="http://schemas.microsoft.com/office/drawing/2014/main" id="{D7895252-0212-41A3-9F6B-208509595EC0}"/>
                </a:ext>
              </a:extLst>
            </p:cNvPr>
            <p:cNvGrpSpPr>
              <a:grpSpLocks/>
            </p:cNvGrpSpPr>
            <p:nvPr/>
          </p:nvGrpSpPr>
          <p:grpSpPr bwMode="auto">
            <a:xfrm rot="3593934">
              <a:off x="761779" y="2049520"/>
              <a:ext cx="701073" cy="122302"/>
              <a:chOff x="1352" y="2022"/>
              <a:chExt cx="2971" cy="354"/>
            </a:xfrm>
          </p:grpSpPr>
          <p:sp>
            <p:nvSpPr>
              <p:cNvPr id="118" name="Freeform 53">
                <a:extLst>
                  <a:ext uri="{FF2B5EF4-FFF2-40B4-BE49-F238E27FC236}">
                    <a16:creationId xmlns:a16="http://schemas.microsoft.com/office/drawing/2014/main" id="{14E804FF-47B0-4FF8-BF3E-3C7D4B0BB6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9" name="Freeform 54">
                <a:extLst>
                  <a:ext uri="{FF2B5EF4-FFF2-40B4-BE49-F238E27FC236}">
                    <a16:creationId xmlns:a16="http://schemas.microsoft.com/office/drawing/2014/main" id="{5D519CC8-78DD-491A-8B66-7A79648B7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0" name="Freeform 55">
                <a:extLst>
                  <a:ext uri="{FF2B5EF4-FFF2-40B4-BE49-F238E27FC236}">
                    <a16:creationId xmlns:a16="http://schemas.microsoft.com/office/drawing/2014/main" id="{A3AC4D7E-1E30-4D14-BF9C-3BE356187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1" name="Freeform 56">
                <a:extLst>
                  <a:ext uri="{FF2B5EF4-FFF2-40B4-BE49-F238E27FC236}">
                    <a16:creationId xmlns:a16="http://schemas.microsoft.com/office/drawing/2014/main" id="{8C70A7C6-54A1-4005-95B1-BAA69E9F7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2" name="Freeform 57">
                <a:extLst>
                  <a:ext uri="{FF2B5EF4-FFF2-40B4-BE49-F238E27FC236}">
                    <a16:creationId xmlns:a16="http://schemas.microsoft.com/office/drawing/2014/main" id="{F7EB6942-B792-48A7-93D3-E15795FF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3" name="Freeform 58">
                <a:extLst>
                  <a:ext uri="{FF2B5EF4-FFF2-40B4-BE49-F238E27FC236}">
                    <a16:creationId xmlns:a16="http://schemas.microsoft.com/office/drawing/2014/main" id="{0D069A72-EA5D-4117-A43A-5503DE3E7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4" name="Freeform 59">
                <a:extLst>
                  <a:ext uri="{FF2B5EF4-FFF2-40B4-BE49-F238E27FC236}">
                    <a16:creationId xmlns:a16="http://schemas.microsoft.com/office/drawing/2014/main" id="{A7B5A421-0494-4C5B-B396-574EE07B8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5" name="Freeform 60">
                <a:extLst>
                  <a:ext uri="{FF2B5EF4-FFF2-40B4-BE49-F238E27FC236}">
                    <a16:creationId xmlns:a16="http://schemas.microsoft.com/office/drawing/2014/main" id="{48A273D8-6741-444E-B8BB-53FD9FC3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6" name="Freeform 61">
                <a:extLst>
                  <a:ext uri="{FF2B5EF4-FFF2-40B4-BE49-F238E27FC236}">
                    <a16:creationId xmlns:a16="http://schemas.microsoft.com/office/drawing/2014/main" id="{62D498A5-CA78-41A4-A375-0EF16563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7" name="Freeform 62">
                <a:extLst>
                  <a:ext uri="{FF2B5EF4-FFF2-40B4-BE49-F238E27FC236}">
                    <a16:creationId xmlns:a16="http://schemas.microsoft.com/office/drawing/2014/main" id="{DB98416D-0F93-4464-9A69-65D68CFDE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8" name="Freeform 63">
                <a:extLst>
                  <a:ext uri="{FF2B5EF4-FFF2-40B4-BE49-F238E27FC236}">
                    <a16:creationId xmlns:a16="http://schemas.microsoft.com/office/drawing/2014/main" id="{1DCA493C-BAEA-4F55-90DC-7A7FD1A1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9" name="Freeform 64">
                <a:extLst>
                  <a:ext uri="{FF2B5EF4-FFF2-40B4-BE49-F238E27FC236}">
                    <a16:creationId xmlns:a16="http://schemas.microsoft.com/office/drawing/2014/main" id="{FD51C822-657A-4FF4-8CBD-E7AE9406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0" name="Freeform 65">
                <a:extLst>
                  <a:ext uri="{FF2B5EF4-FFF2-40B4-BE49-F238E27FC236}">
                    <a16:creationId xmlns:a16="http://schemas.microsoft.com/office/drawing/2014/main" id="{39B5C04A-B35A-410F-9CF0-CC186489D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1" name="Freeform 66">
                <a:extLst>
                  <a:ext uri="{FF2B5EF4-FFF2-40B4-BE49-F238E27FC236}">
                    <a16:creationId xmlns:a16="http://schemas.microsoft.com/office/drawing/2014/main" id="{8F7AF782-00CF-427A-ACE0-D8815B4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2" name="Freeform 67">
                <a:extLst>
                  <a:ext uri="{FF2B5EF4-FFF2-40B4-BE49-F238E27FC236}">
                    <a16:creationId xmlns:a16="http://schemas.microsoft.com/office/drawing/2014/main" id="{B1A9B210-160E-472D-AD2B-854036505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3" name="Freeform 68">
                <a:extLst>
                  <a:ext uri="{FF2B5EF4-FFF2-40B4-BE49-F238E27FC236}">
                    <a16:creationId xmlns:a16="http://schemas.microsoft.com/office/drawing/2014/main" id="{C53537AC-9B0E-4EBC-A358-425E8F87A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4" name="Freeform 69">
                <a:extLst>
                  <a:ext uri="{FF2B5EF4-FFF2-40B4-BE49-F238E27FC236}">
                    <a16:creationId xmlns:a16="http://schemas.microsoft.com/office/drawing/2014/main" id="{3417F86B-AC00-4BC1-8757-62F662D2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5" name="Freeform 70">
                <a:extLst>
                  <a:ext uri="{FF2B5EF4-FFF2-40B4-BE49-F238E27FC236}">
                    <a16:creationId xmlns:a16="http://schemas.microsoft.com/office/drawing/2014/main" id="{BEE9D1FD-8A81-432B-85FE-B4760147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6" name="Freeform 71">
                <a:extLst>
                  <a:ext uri="{FF2B5EF4-FFF2-40B4-BE49-F238E27FC236}">
                    <a16:creationId xmlns:a16="http://schemas.microsoft.com/office/drawing/2014/main" id="{95116E2F-1CA6-40BB-821F-FB67F2EA0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7" name="Freeform 72">
                <a:extLst>
                  <a:ext uri="{FF2B5EF4-FFF2-40B4-BE49-F238E27FC236}">
                    <a16:creationId xmlns:a16="http://schemas.microsoft.com/office/drawing/2014/main" id="{D0F9AD01-5F0B-4111-947E-E0BC672CB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8" name="Freeform 73">
                <a:extLst>
                  <a:ext uri="{FF2B5EF4-FFF2-40B4-BE49-F238E27FC236}">
                    <a16:creationId xmlns:a16="http://schemas.microsoft.com/office/drawing/2014/main" id="{3640BC02-3B9A-4EDD-8ECA-E2D8B574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9" name="Freeform 74">
                <a:extLst>
                  <a:ext uri="{FF2B5EF4-FFF2-40B4-BE49-F238E27FC236}">
                    <a16:creationId xmlns:a16="http://schemas.microsoft.com/office/drawing/2014/main" id="{E2CDEA95-B1CC-4BDF-A02E-563EA657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0" name="Freeform 75">
                <a:extLst>
                  <a:ext uri="{FF2B5EF4-FFF2-40B4-BE49-F238E27FC236}">
                    <a16:creationId xmlns:a16="http://schemas.microsoft.com/office/drawing/2014/main" id="{4205EAEC-EDFA-4F47-B66F-33283A4C5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1" name="Freeform 76">
                <a:extLst>
                  <a:ext uri="{FF2B5EF4-FFF2-40B4-BE49-F238E27FC236}">
                    <a16:creationId xmlns:a16="http://schemas.microsoft.com/office/drawing/2014/main" id="{6053352B-AAAB-4D5D-BF1E-515D3B6A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2" name="Freeform 77">
                <a:extLst>
                  <a:ext uri="{FF2B5EF4-FFF2-40B4-BE49-F238E27FC236}">
                    <a16:creationId xmlns:a16="http://schemas.microsoft.com/office/drawing/2014/main" id="{0E92BFE7-320F-4A77-8416-5BAEF2B3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3" name="Freeform 78">
                <a:extLst>
                  <a:ext uri="{FF2B5EF4-FFF2-40B4-BE49-F238E27FC236}">
                    <a16:creationId xmlns:a16="http://schemas.microsoft.com/office/drawing/2014/main" id="{24B791E2-1BC8-410C-90A4-FA61332C9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4" name="Freeform 79">
                <a:extLst>
                  <a:ext uri="{FF2B5EF4-FFF2-40B4-BE49-F238E27FC236}">
                    <a16:creationId xmlns:a16="http://schemas.microsoft.com/office/drawing/2014/main" id="{5C662629-F15B-4BDF-B362-6D9DFD1A2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5" name="Freeform 80">
                <a:extLst>
                  <a:ext uri="{FF2B5EF4-FFF2-40B4-BE49-F238E27FC236}">
                    <a16:creationId xmlns:a16="http://schemas.microsoft.com/office/drawing/2014/main" id="{5DC4A6DE-F202-4A1F-AD66-C1DBCA26B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6" name="Freeform 81">
                <a:extLst>
                  <a:ext uri="{FF2B5EF4-FFF2-40B4-BE49-F238E27FC236}">
                    <a16:creationId xmlns:a16="http://schemas.microsoft.com/office/drawing/2014/main" id="{373195DD-5D54-41E7-A566-9A9CF1FA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7" name="Oval 82">
                <a:extLst>
                  <a:ext uri="{FF2B5EF4-FFF2-40B4-BE49-F238E27FC236}">
                    <a16:creationId xmlns:a16="http://schemas.microsoft.com/office/drawing/2014/main" id="{75B3724D-3FD7-42CA-88A0-D667DF883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8" name="Freeform 83">
                <a:extLst>
                  <a:ext uri="{FF2B5EF4-FFF2-40B4-BE49-F238E27FC236}">
                    <a16:creationId xmlns:a16="http://schemas.microsoft.com/office/drawing/2014/main" id="{03DE5B89-E33A-4913-A1D3-49F06BFE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9" name="Freeform 84">
                <a:extLst>
                  <a:ext uri="{FF2B5EF4-FFF2-40B4-BE49-F238E27FC236}">
                    <a16:creationId xmlns:a16="http://schemas.microsoft.com/office/drawing/2014/main" id="{14570FA0-C6C4-4159-A70F-3B63FDE1D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0" name="Freeform 85">
                <a:extLst>
                  <a:ext uri="{FF2B5EF4-FFF2-40B4-BE49-F238E27FC236}">
                    <a16:creationId xmlns:a16="http://schemas.microsoft.com/office/drawing/2014/main" id="{4522F648-277E-40EA-8206-87FA29F9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1" name="Freeform 86">
                <a:extLst>
                  <a:ext uri="{FF2B5EF4-FFF2-40B4-BE49-F238E27FC236}">
                    <a16:creationId xmlns:a16="http://schemas.microsoft.com/office/drawing/2014/main" id="{8D7BC44B-F137-4264-A85F-5DA6D300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2" name="Freeform 87">
                <a:extLst>
                  <a:ext uri="{FF2B5EF4-FFF2-40B4-BE49-F238E27FC236}">
                    <a16:creationId xmlns:a16="http://schemas.microsoft.com/office/drawing/2014/main" id="{133B5E49-464C-4482-97D8-9B5AEBB8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3" name="Freeform 88">
                <a:extLst>
                  <a:ext uri="{FF2B5EF4-FFF2-40B4-BE49-F238E27FC236}">
                    <a16:creationId xmlns:a16="http://schemas.microsoft.com/office/drawing/2014/main" id="{7583977B-D2CE-4E67-B3D8-6BDA9A858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4" name="Freeform 89">
                <a:extLst>
                  <a:ext uri="{FF2B5EF4-FFF2-40B4-BE49-F238E27FC236}">
                    <a16:creationId xmlns:a16="http://schemas.microsoft.com/office/drawing/2014/main" id="{E9871670-076E-4B83-93D2-1F3E642E6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5" name="Freeform 90">
                <a:extLst>
                  <a:ext uri="{FF2B5EF4-FFF2-40B4-BE49-F238E27FC236}">
                    <a16:creationId xmlns:a16="http://schemas.microsoft.com/office/drawing/2014/main" id="{4D1DD39B-D7D2-4270-B300-E0BA77BA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6" name="Freeform 91">
                <a:extLst>
                  <a:ext uri="{FF2B5EF4-FFF2-40B4-BE49-F238E27FC236}">
                    <a16:creationId xmlns:a16="http://schemas.microsoft.com/office/drawing/2014/main" id="{7C4C269F-7B4C-42B8-B99F-DB7E582E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7" name="Freeform 92">
                <a:extLst>
                  <a:ext uri="{FF2B5EF4-FFF2-40B4-BE49-F238E27FC236}">
                    <a16:creationId xmlns:a16="http://schemas.microsoft.com/office/drawing/2014/main" id="{9E743CAA-D088-4622-A7F8-D82730E6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8" name="Freeform 93">
                <a:extLst>
                  <a:ext uri="{FF2B5EF4-FFF2-40B4-BE49-F238E27FC236}">
                    <a16:creationId xmlns:a16="http://schemas.microsoft.com/office/drawing/2014/main" id="{5BDBF2AE-5DB1-4710-90A1-93CD05E25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9" name="Freeform 94">
                <a:extLst>
                  <a:ext uri="{FF2B5EF4-FFF2-40B4-BE49-F238E27FC236}">
                    <a16:creationId xmlns:a16="http://schemas.microsoft.com/office/drawing/2014/main" id="{F0BBE188-4C47-4280-8045-42F814A7B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0" name="Freeform 95">
                <a:extLst>
                  <a:ext uri="{FF2B5EF4-FFF2-40B4-BE49-F238E27FC236}">
                    <a16:creationId xmlns:a16="http://schemas.microsoft.com/office/drawing/2014/main" id="{2263CD4D-C8AA-4628-A074-80D394FB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1" name="Freeform 96">
                <a:extLst>
                  <a:ext uri="{FF2B5EF4-FFF2-40B4-BE49-F238E27FC236}">
                    <a16:creationId xmlns:a16="http://schemas.microsoft.com/office/drawing/2014/main" id="{FBCEDDD6-7309-4008-92DB-0BA169019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2" name="Freeform 97">
                <a:extLst>
                  <a:ext uri="{FF2B5EF4-FFF2-40B4-BE49-F238E27FC236}">
                    <a16:creationId xmlns:a16="http://schemas.microsoft.com/office/drawing/2014/main" id="{07927E82-CEE3-4F0D-BEEB-C58BFFB35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3" name="Freeform 98">
                <a:extLst>
                  <a:ext uri="{FF2B5EF4-FFF2-40B4-BE49-F238E27FC236}">
                    <a16:creationId xmlns:a16="http://schemas.microsoft.com/office/drawing/2014/main" id="{4C8E1260-5939-49A2-A9EF-097A446A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4" name="Freeform 99">
                <a:extLst>
                  <a:ext uri="{FF2B5EF4-FFF2-40B4-BE49-F238E27FC236}">
                    <a16:creationId xmlns:a16="http://schemas.microsoft.com/office/drawing/2014/main" id="{5C98CF3B-A59A-4063-AFEE-44DA61F13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5" name="Freeform 100">
                <a:extLst>
                  <a:ext uri="{FF2B5EF4-FFF2-40B4-BE49-F238E27FC236}">
                    <a16:creationId xmlns:a16="http://schemas.microsoft.com/office/drawing/2014/main" id="{04BBC7AE-7E01-4976-9318-CD8FF4330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6" name="Freeform 101">
                <a:extLst>
                  <a:ext uri="{FF2B5EF4-FFF2-40B4-BE49-F238E27FC236}">
                    <a16:creationId xmlns:a16="http://schemas.microsoft.com/office/drawing/2014/main" id="{C4D36159-E1CC-4781-88EE-28BCE7863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7" name="Freeform 102">
                <a:extLst>
                  <a:ext uri="{FF2B5EF4-FFF2-40B4-BE49-F238E27FC236}">
                    <a16:creationId xmlns:a16="http://schemas.microsoft.com/office/drawing/2014/main" id="{D84BAB89-8FE8-4599-A420-EB57C13E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8" name="Freeform 103">
                <a:extLst>
                  <a:ext uri="{FF2B5EF4-FFF2-40B4-BE49-F238E27FC236}">
                    <a16:creationId xmlns:a16="http://schemas.microsoft.com/office/drawing/2014/main" id="{BD56B5BC-211F-4F6D-B140-B73990C7A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9" name="Freeform 104">
                <a:extLst>
                  <a:ext uri="{FF2B5EF4-FFF2-40B4-BE49-F238E27FC236}">
                    <a16:creationId xmlns:a16="http://schemas.microsoft.com/office/drawing/2014/main" id="{88FA6A78-48B5-465D-8CD5-2C4AA179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0" name="Rectangle 105">
                <a:extLst>
                  <a:ext uri="{FF2B5EF4-FFF2-40B4-BE49-F238E27FC236}">
                    <a16:creationId xmlns:a16="http://schemas.microsoft.com/office/drawing/2014/main" id="{261DE486-9DE4-4ED8-A860-24B33E87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1" name="Freeform 106">
                <a:extLst>
                  <a:ext uri="{FF2B5EF4-FFF2-40B4-BE49-F238E27FC236}">
                    <a16:creationId xmlns:a16="http://schemas.microsoft.com/office/drawing/2014/main" id="{033D178B-5C7C-41FA-8ACF-17B124D1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2" name="Freeform 107">
                <a:extLst>
                  <a:ext uri="{FF2B5EF4-FFF2-40B4-BE49-F238E27FC236}">
                    <a16:creationId xmlns:a16="http://schemas.microsoft.com/office/drawing/2014/main" id="{49BE39E4-D801-42D4-9A56-C6E5D627B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3" name="Line 108">
                <a:extLst>
                  <a:ext uri="{FF2B5EF4-FFF2-40B4-BE49-F238E27FC236}">
                    <a16:creationId xmlns:a16="http://schemas.microsoft.com/office/drawing/2014/main" id="{F9AEED95-6D01-4CFB-AA50-DFCA5E56D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4" name="Line 109">
                <a:extLst>
                  <a:ext uri="{FF2B5EF4-FFF2-40B4-BE49-F238E27FC236}">
                    <a16:creationId xmlns:a16="http://schemas.microsoft.com/office/drawing/2014/main" id="{520D1C5A-A6BF-4B89-9861-934F2C0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5" name="Freeform 110">
                <a:extLst>
                  <a:ext uri="{FF2B5EF4-FFF2-40B4-BE49-F238E27FC236}">
                    <a16:creationId xmlns:a16="http://schemas.microsoft.com/office/drawing/2014/main" id="{56C33BAD-B084-4608-A06D-0281E8B75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6" name="Freeform 111">
                <a:extLst>
                  <a:ext uri="{FF2B5EF4-FFF2-40B4-BE49-F238E27FC236}">
                    <a16:creationId xmlns:a16="http://schemas.microsoft.com/office/drawing/2014/main" id="{F50BC745-F61B-47EE-A58A-51B836A0F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7" name="Freeform 112">
                <a:extLst>
                  <a:ext uri="{FF2B5EF4-FFF2-40B4-BE49-F238E27FC236}">
                    <a16:creationId xmlns:a16="http://schemas.microsoft.com/office/drawing/2014/main" id="{0157D641-B01E-472D-8D37-B3DB59F36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8" name="Freeform 113">
                <a:extLst>
                  <a:ext uri="{FF2B5EF4-FFF2-40B4-BE49-F238E27FC236}">
                    <a16:creationId xmlns:a16="http://schemas.microsoft.com/office/drawing/2014/main" id="{D55E8529-03A4-45C3-93A9-05465190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9" name="Freeform 114">
                <a:extLst>
                  <a:ext uri="{FF2B5EF4-FFF2-40B4-BE49-F238E27FC236}">
                    <a16:creationId xmlns:a16="http://schemas.microsoft.com/office/drawing/2014/main" id="{85062451-3FA0-4088-9626-DD1EFFB6E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0" name="Freeform 115">
                <a:extLst>
                  <a:ext uri="{FF2B5EF4-FFF2-40B4-BE49-F238E27FC236}">
                    <a16:creationId xmlns:a16="http://schemas.microsoft.com/office/drawing/2014/main" id="{CA761E42-0664-4FD7-8A4B-318D2993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1" name="Freeform 116">
                <a:extLst>
                  <a:ext uri="{FF2B5EF4-FFF2-40B4-BE49-F238E27FC236}">
                    <a16:creationId xmlns:a16="http://schemas.microsoft.com/office/drawing/2014/main" id="{9519BA32-6B4E-463D-8FDF-45A1B6D8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2" name="Freeform 117">
                <a:extLst>
                  <a:ext uri="{FF2B5EF4-FFF2-40B4-BE49-F238E27FC236}">
                    <a16:creationId xmlns:a16="http://schemas.microsoft.com/office/drawing/2014/main" id="{EA85BF93-0839-460E-9B1D-845FE895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77152C20-B12A-4384-AD01-A0A8E928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4" name="Freeform 119">
                <a:extLst>
                  <a:ext uri="{FF2B5EF4-FFF2-40B4-BE49-F238E27FC236}">
                    <a16:creationId xmlns:a16="http://schemas.microsoft.com/office/drawing/2014/main" id="{AF57FD61-BD0B-4954-AABE-C77D1C432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5" name="Freeform 120">
                <a:extLst>
                  <a:ext uri="{FF2B5EF4-FFF2-40B4-BE49-F238E27FC236}">
                    <a16:creationId xmlns:a16="http://schemas.microsoft.com/office/drawing/2014/main" id="{62CA079E-DFF1-4B82-9C7D-A86EB11CC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6" name="Freeform 121">
                <a:extLst>
                  <a:ext uri="{FF2B5EF4-FFF2-40B4-BE49-F238E27FC236}">
                    <a16:creationId xmlns:a16="http://schemas.microsoft.com/office/drawing/2014/main" id="{AF31848C-C17B-4CC3-BEF1-A5DECA67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3723AA0-A296-412A-87A4-7B9D9003703C}"/>
                </a:ext>
              </a:extLst>
            </p:cNvPr>
            <p:cNvSpPr txBox="1"/>
            <p:nvPr/>
          </p:nvSpPr>
          <p:spPr>
            <a:xfrm>
              <a:off x="4439096" y="3501486"/>
              <a:ext cx="983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9377F0"/>
                  </a:solidFill>
                </a:rPr>
                <a:t>GS-CA1</a:t>
              </a:r>
              <a:br>
                <a:rPr lang="fr-FR" sz="1400" b="1" dirty="0">
                  <a:solidFill>
                    <a:srgbClr val="9377F0"/>
                  </a:solidFill>
                </a:rPr>
              </a:br>
              <a:r>
                <a:rPr lang="fr-FR" sz="1400" b="1" dirty="0">
                  <a:solidFill>
                    <a:srgbClr val="9377F0"/>
                  </a:solidFill>
                </a:rPr>
                <a:t>150 mg/kg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BDBBC68-E062-488E-A1CB-65ED18DB7EEB}"/>
                </a:ext>
              </a:extLst>
            </p:cNvPr>
            <p:cNvSpPr txBox="1"/>
            <p:nvPr/>
          </p:nvSpPr>
          <p:spPr>
            <a:xfrm>
              <a:off x="4439096" y="2725514"/>
              <a:ext cx="983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3E1AB9"/>
                  </a:solidFill>
                </a:rPr>
                <a:t>GS-CA1</a:t>
              </a:r>
              <a:br>
                <a:rPr lang="fr-FR" sz="1400" b="1" dirty="0">
                  <a:solidFill>
                    <a:srgbClr val="3E1AB9"/>
                  </a:solidFill>
                </a:rPr>
              </a:br>
              <a:r>
                <a:rPr lang="fr-FR" sz="1400" b="1" dirty="0">
                  <a:solidFill>
                    <a:srgbClr val="3E1AB9"/>
                  </a:solidFill>
                </a:rPr>
                <a:t>300 mg/kg</a:t>
              </a:r>
            </a:p>
          </p:txBody>
        </p:sp>
      </p:grpSp>
      <p:graphicFrame>
        <p:nvGraphicFramePr>
          <p:cNvPr id="187" name="Tableau 187">
            <a:extLst>
              <a:ext uri="{FF2B5EF4-FFF2-40B4-BE49-F238E27FC236}">
                <a16:creationId xmlns:a16="http://schemas.microsoft.com/office/drawing/2014/main" id="{17415AFB-9AA3-4A79-BC71-ED82B7041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41542"/>
              </p:ext>
            </p:extLst>
          </p:nvPr>
        </p:nvGraphicFramePr>
        <p:xfrm>
          <a:off x="6011056" y="2545174"/>
          <a:ext cx="6010738" cy="281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93">
                  <a:extLst>
                    <a:ext uri="{9D8B030D-6E8A-4147-A177-3AD203B41FA5}">
                      <a16:colId xmlns:a16="http://schemas.microsoft.com/office/drawing/2014/main" val="58425814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3258188205"/>
                    </a:ext>
                  </a:extLst>
                </a:gridCol>
                <a:gridCol w="1451166">
                  <a:extLst>
                    <a:ext uri="{9D8B030D-6E8A-4147-A177-3AD203B41FA5}">
                      <a16:colId xmlns:a16="http://schemas.microsoft.com/office/drawing/2014/main" val="190462693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2981208362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1891161089"/>
                    </a:ext>
                  </a:extLst>
                </a:gridCol>
              </a:tblGrid>
              <a:tr h="665669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No.</a:t>
                      </a:r>
                      <a:br>
                        <a:rPr lang="en-US" sz="16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protected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Median weeks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to infection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(95% CIs)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Hazard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000451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GS-CA1</a:t>
                      </a:r>
                      <a:br>
                        <a:rPr lang="en-US" sz="1600" b="1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300 mg/kg</a:t>
                      </a:r>
                    </a:p>
                  </a:txBody>
                  <a:tcPr anchor="ctr">
                    <a:solidFill>
                      <a:srgbClr val="3E1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5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NR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(17,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0.038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tx1"/>
                          </a:solidFill>
                        </a:rPr>
                        <a:t>0.0002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753245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GS-CA1</a:t>
                      </a:r>
                      <a:br>
                        <a:rPr lang="en-US" sz="1600" b="1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150 mg/kg</a:t>
                      </a:r>
                    </a:p>
                  </a:txBody>
                  <a:tcPr anchor="ctr">
                    <a:solidFill>
                      <a:srgbClr val="937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2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16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(11,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0.141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tx1"/>
                          </a:solidFill>
                        </a:rPr>
                        <a:t>0.0061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69908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7.5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(2, 14)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931338"/>
                  </a:ext>
                </a:extLst>
              </a:tr>
            </a:tbl>
          </a:graphicData>
        </a:graphic>
      </p:graphicFrame>
      <p:sp>
        <p:nvSpPr>
          <p:cNvPr id="189" name="ZoneTexte 188">
            <a:extLst>
              <a:ext uri="{FF2B5EF4-FFF2-40B4-BE49-F238E27FC236}">
                <a16:creationId xmlns:a16="http://schemas.microsoft.com/office/drawing/2014/main" id="{E70D4978-E2B0-4C25-88D9-6E046D7B1D9D}"/>
              </a:ext>
            </a:extLst>
          </p:cNvPr>
          <p:cNvSpPr txBox="1"/>
          <p:nvPr/>
        </p:nvSpPr>
        <p:spPr>
          <a:xfrm>
            <a:off x="7367068" y="5403476"/>
            <a:ext cx="469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Hazard ratios, p-values calculated using Cox regression model.</a:t>
            </a:r>
            <a:endParaRPr lang="fr-FR" sz="1400" dirty="0"/>
          </a:p>
        </p:txBody>
      </p:sp>
      <p:sp>
        <p:nvSpPr>
          <p:cNvPr id="190" name="Text Box 3">
            <a:extLst>
              <a:ext uri="{FF2B5EF4-FFF2-40B4-BE49-F238E27FC236}">
                <a16:creationId xmlns:a16="http://schemas.microsoft.com/office/drawing/2014/main" id="{D0D1D1C1-27FA-4A0D-B2F4-B2D7C339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65" y="6457082"/>
            <a:ext cx="2619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Bekerman</a:t>
            </a:r>
            <a:r>
              <a:rPr lang="en-GB" sz="1400" i="1" dirty="0"/>
              <a:t> E, CROI 2021, Abs. 717</a:t>
            </a:r>
          </a:p>
        </p:txBody>
      </p:sp>
    </p:spTree>
    <p:extLst>
      <p:ext uri="{BB962C8B-B14F-4D97-AF65-F5344CB8AC3E}">
        <p14:creationId xmlns:p14="http://schemas.microsoft.com/office/powerpoint/2010/main" val="2183493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LA ART - Final thoughts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599" y="1274489"/>
            <a:ext cx="11693047" cy="5356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New options for ART = Good news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40 years after first description of AIDS, what a long way we have come !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Ultimately lethal disease to chronic asymptomatic status controlled with a single pill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road is now open for even more flexibility and new paradigms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CAB LA + RPV LA IM paving the way for further progress 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Challenges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Further LA candidates: Need to demonstrate benefit with no extra safety or resistance emergence risk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Implementation (Additional burden for heath care facilities)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Acceptability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Maximizing benefit (best candidates for LA?)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Gaps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Chronic hepatitis B coverage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Pregnant women or women of child bearing potential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Prevention of vertical transmission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Comedications with a potential of problematic drug-drug interaction (anticonvulsants, </a:t>
            </a:r>
            <a:r>
              <a:rPr lang="en-US" sz="1800" dirty="0" err="1"/>
              <a:t>antimycobacterials</a:t>
            </a:r>
            <a:r>
              <a:rPr lang="en-US" sz="18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Management of potential severe toxicity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How to rescue a case of unforeseen allergy or toxicity</a:t>
            </a:r>
          </a:p>
        </p:txBody>
      </p:sp>
    </p:spTree>
    <p:extLst>
      <p:ext uri="{BB962C8B-B14F-4D97-AF65-F5344CB8AC3E}">
        <p14:creationId xmlns:p14="http://schemas.microsoft.com/office/powerpoint/2010/main" val="32498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51" y="2477626"/>
            <a:ext cx="8470698" cy="1481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rgbClr val="1E3C91"/>
                </a:solidFill>
              </a:rPr>
              <a:t>Q/A</a:t>
            </a:r>
            <a:endParaRPr lang="fr-FR" sz="9600" dirty="0">
              <a:solidFill>
                <a:srgbClr val="1E3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62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3283117" y="3131788"/>
            <a:ext cx="58105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Calibri"/>
              </a:rPr>
              <a:t>Next webinar: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Live AIDS 2021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Friday 27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600" b="1" dirty="0">
                <a:latin typeface="Calibri"/>
              </a:rPr>
              <a:t>J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uly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688435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522522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503425" y="1033496"/>
            <a:ext cx="105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FE6D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C04751-E3EC-476E-8044-22602A0DF5FF}"/>
              </a:ext>
            </a:extLst>
          </p:cNvPr>
          <p:cNvGrpSpPr/>
          <p:nvPr/>
        </p:nvGrpSpPr>
        <p:grpSpPr>
          <a:xfrm>
            <a:off x="3762375" y="5516862"/>
            <a:ext cx="6123919" cy="952272"/>
            <a:chOff x="3762375" y="5516862"/>
            <a:chExt cx="6123919" cy="952272"/>
          </a:xfrm>
        </p:grpSpPr>
        <p:pic>
          <p:nvPicPr>
            <p:cNvPr id="1030" name="Picture 6" descr="intro">
              <a:extLst>
                <a:ext uri="{FF2B5EF4-FFF2-40B4-BE49-F238E27FC236}">
                  <a16:creationId xmlns:a16="http://schemas.microsoft.com/office/drawing/2014/main" id="{1F6C818C-A852-41FB-9190-08461B24D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0" t="29333" r="2148"/>
            <a:stretch/>
          </p:blipFill>
          <p:spPr bwMode="auto">
            <a:xfrm>
              <a:off x="3762375" y="5587069"/>
              <a:ext cx="5334000" cy="8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683EF2-F55B-4457-B71E-1D569F936D1F}"/>
                </a:ext>
              </a:extLst>
            </p:cNvPr>
            <p:cNvSpPr/>
            <p:nvPr/>
          </p:nvSpPr>
          <p:spPr>
            <a:xfrm rot="5400000">
              <a:off x="7588747" y="3424249"/>
              <a:ext cx="204933" cy="439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99BE816-F22F-46C3-A230-6EF982B78A7F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AC1C86-C6F4-4BA7-A3C7-6CE4A82558BB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86B4801-262D-4042-9D66-A1290BC27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7289A6C-F995-482D-9A59-DD37C56894BC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9E47033-FD45-460D-A6AA-C78A023AA0D9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38E45AB-3404-4C6D-BDDD-4602A10F9528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99732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1497789" y="2940959"/>
            <a:ext cx="93811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speakers at this webinar thank you for your participation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complete the satisfaction questionnaire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(click on the questionnaire button in the chat)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missed part of this webinar,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watch the replay on: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688435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522522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503425" y="1033496"/>
            <a:ext cx="105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FE6D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C04751-E3EC-476E-8044-22602A0DF5FF}"/>
              </a:ext>
            </a:extLst>
          </p:cNvPr>
          <p:cNvGrpSpPr/>
          <p:nvPr/>
        </p:nvGrpSpPr>
        <p:grpSpPr>
          <a:xfrm>
            <a:off x="3762375" y="5516862"/>
            <a:ext cx="6123919" cy="952272"/>
            <a:chOff x="3762375" y="5516862"/>
            <a:chExt cx="6123919" cy="952272"/>
          </a:xfrm>
        </p:grpSpPr>
        <p:pic>
          <p:nvPicPr>
            <p:cNvPr id="1030" name="Picture 6" descr="intro">
              <a:extLst>
                <a:ext uri="{FF2B5EF4-FFF2-40B4-BE49-F238E27FC236}">
                  <a16:creationId xmlns:a16="http://schemas.microsoft.com/office/drawing/2014/main" id="{1F6C818C-A852-41FB-9190-08461B24D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0" t="29333" r="2148"/>
            <a:stretch/>
          </p:blipFill>
          <p:spPr bwMode="auto">
            <a:xfrm>
              <a:off x="3762375" y="5587069"/>
              <a:ext cx="5334000" cy="8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683EF2-F55B-4457-B71E-1D569F936D1F}"/>
                </a:ext>
              </a:extLst>
            </p:cNvPr>
            <p:cNvSpPr/>
            <p:nvPr/>
          </p:nvSpPr>
          <p:spPr>
            <a:xfrm rot="5400000">
              <a:off x="7588747" y="3424249"/>
              <a:ext cx="204933" cy="439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11D287A-C8BB-4DC6-AC1E-4C8430A44396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1AF18-7B0A-4884-9993-3156661B3A70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40E7E2B-535D-4D71-8BA7-AEFFF2B43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9E718EF-8041-43C5-BC1D-C33FC6F1009E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B6EF9C1-04F4-4749-A954-CAF8D617712F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D593663-12D7-445C-9748-E5F5F9570F41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0076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A252-E18D-420F-B9CE-757954A6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4" y="63821"/>
            <a:ext cx="8639220" cy="888776"/>
          </a:xfrm>
        </p:spPr>
        <p:txBody>
          <a:bodyPr>
            <a:noAutofit/>
          </a:bodyPr>
          <a:lstStyle/>
          <a:p>
            <a:pPr algn="ctr"/>
            <a:br>
              <a:rPr lang="en-GB" dirty="0"/>
            </a:br>
            <a:r>
              <a:rPr lang="en-GB" dirty="0"/>
              <a:t>3 drug Oral Fixed-Dose Combinations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A7CAC-28DE-4AC5-AE36-66A770333E5A}"/>
              </a:ext>
            </a:extLst>
          </p:cNvPr>
          <p:cNvSpPr txBox="1"/>
          <p:nvPr/>
        </p:nvSpPr>
        <p:spPr>
          <a:xfrm>
            <a:off x="4518730" y="1167134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EFV/FTC/TDF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7742-F8A2-43D3-A2FD-625144575780}"/>
              </a:ext>
            </a:extLst>
          </p:cNvPr>
          <p:cNvSpPr txBox="1"/>
          <p:nvPr/>
        </p:nvSpPr>
        <p:spPr>
          <a:xfrm>
            <a:off x="6994034" y="1742293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RPV/FTC/TDF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B5AB7-B0ED-41EB-9897-0FC7CB4D95BD}"/>
              </a:ext>
            </a:extLst>
          </p:cNvPr>
          <p:cNvSpPr txBox="1"/>
          <p:nvPr/>
        </p:nvSpPr>
        <p:spPr>
          <a:xfrm>
            <a:off x="4367808" y="6213337"/>
            <a:ext cx="2381501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EVG/COBI/FTC/TDF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8CA2F-6F68-4128-AAFF-DB3A66062DAC}"/>
              </a:ext>
            </a:extLst>
          </p:cNvPr>
          <p:cNvSpPr txBox="1"/>
          <p:nvPr/>
        </p:nvSpPr>
        <p:spPr>
          <a:xfrm>
            <a:off x="1679539" y="2084854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BIC/FTC/TAF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FDA77-2FB6-410B-ACEA-5AF248E1B847}"/>
              </a:ext>
            </a:extLst>
          </p:cNvPr>
          <p:cNvSpPr txBox="1"/>
          <p:nvPr/>
        </p:nvSpPr>
        <p:spPr>
          <a:xfrm>
            <a:off x="1007449" y="3140974"/>
            <a:ext cx="2412927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DRV/COBI/FTC/TAF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A0F56-5217-478D-A856-0A1390A3AD52}"/>
              </a:ext>
            </a:extLst>
          </p:cNvPr>
          <p:cNvSpPr txBox="1"/>
          <p:nvPr/>
        </p:nvSpPr>
        <p:spPr>
          <a:xfrm>
            <a:off x="7635805" y="4037462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DTG/ABC/3TC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70C7E-C175-4915-9DF6-78185239268F}"/>
              </a:ext>
            </a:extLst>
          </p:cNvPr>
          <p:cNvSpPr txBox="1"/>
          <p:nvPr/>
        </p:nvSpPr>
        <p:spPr>
          <a:xfrm>
            <a:off x="1199481" y="4005070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RPV/FTC/TAF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6F058-F58B-4D9D-A25D-F8F8CAE812F3}"/>
              </a:ext>
            </a:extLst>
          </p:cNvPr>
          <p:cNvSpPr txBox="1"/>
          <p:nvPr/>
        </p:nvSpPr>
        <p:spPr>
          <a:xfrm>
            <a:off x="7280460" y="5265614"/>
            <a:ext cx="2381501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EVG/COBI/FTC/TAF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8CCBA2B-54AF-4667-BA4B-BC43A6DFF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8025" y="3327701"/>
            <a:ext cx="1317024" cy="1012323"/>
          </a:xfrm>
          <a:prstGeom prst="rect">
            <a:avLst/>
          </a:prstGeom>
        </p:spPr>
      </p:pic>
      <p:grpSp>
        <p:nvGrpSpPr>
          <p:cNvPr id="3" name="Group 67">
            <a:extLst>
              <a:ext uri="{FF2B5EF4-FFF2-40B4-BE49-F238E27FC236}">
                <a16:creationId xmlns:a16="http://schemas.microsoft.com/office/drawing/2014/main" id="{C36462F3-19F6-4A0D-8E7E-6F8354DFFACF}"/>
              </a:ext>
            </a:extLst>
          </p:cNvPr>
          <p:cNvGrpSpPr/>
          <p:nvPr/>
        </p:nvGrpSpPr>
        <p:grpSpPr>
          <a:xfrm>
            <a:off x="5075981" y="3318648"/>
            <a:ext cx="1160323" cy="1144615"/>
            <a:chOff x="2011275" y="6035980"/>
            <a:chExt cx="1343026" cy="1368424"/>
          </a:xfrm>
          <a:solidFill>
            <a:schemeClr val="accent3"/>
          </a:solidFill>
        </p:grpSpPr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464E2C73-173D-4AB3-BB0A-2C24A54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113" y="6794804"/>
              <a:ext cx="460375" cy="533400"/>
            </a:xfrm>
            <a:custGeom>
              <a:avLst/>
              <a:gdLst>
                <a:gd name="T0" fmla="*/ 140 w 140"/>
                <a:gd name="T1" fmla="*/ 13 h 163"/>
                <a:gd name="T2" fmla="*/ 93 w 140"/>
                <a:gd name="T3" fmla="*/ 0 h 163"/>
                <a:gd name="T4" fmla="*/ 0 w 140"/>
                <a:gd name="T5" fmla="*/ 93 h 163"/>
                <a:gd name="T6" fmla="*/ 32 w 140"/>
                <a:gd name="T7" fmla="*/ 163 h 163"/>
                <a:gd name="T8" fmla="*/ 140 w 140"/>
                <a:gd name="T9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3">
                  <a:moveTo>
                    <a:pt x="140" y="13"/>
                  </a:moveTo>
                  <a:cubicBezTo>
                    <a:pt x="126" y="5"/>
                    <a:pt x="110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21"/>
                    <a:pt x="13" y="146"/>
                    <a:pt x="32" y="163"/>
                  </a:cubicBezTo>
                  <a:lnTo>
                    <a:pt x="14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06812977-9365-4E1E-BBAD-CE8AC7CA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751" y="6866242"/>
              <a:ext cx="463550" cy="538162"/>
            </a:xfrm>
            <a:custGeom>
              <a:avLst/>
              <a:gdLst>
                <a:gd name="T0" fmla="*/ 108 w 141"/>
                <a:gd name="T1" fmla="*/ 0 h 164"/>
                <a:gd name="T2" fmla="*/ 0 w 141"/>
                <a:gd name="T3" fmla="*/ 150 h 164"/>
                <a:gd name="T4" fmla="*/ 48 w 141"/>
                <a:gd name="T5" fmla="*/ 164 h 164"/>
                <a:gd name="T6" fmla="*/ 141 w 141"/>
                <a:gd name="T7" fmla="*/ 71 h 164"/>
                <a:gd name="T8" fmla="*/ 108 w 14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4">
                  <a:moveTo>
                    <a:pt x="108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4" y="159"/>
                    <a:pt x="30" y="164"/>
                    <a:pt x="48" y="164"/>
                  </a:cubicBezTo>
                  <a:cubicBezTo>
                    <a:pt x="99" y="164"/>
                    <a:pt x="141" y="122"/>
                    <a:pt x="141" y="71"/>
                  </a:cubicBezTo>
                  <a:cubicBezTo>
                    <a:pt x="141" y="43"/>
                    <a:pt x="128" y="17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78FDA214-0C21-45B4-8270-5DF13F52F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275" y="6035980"/>
              <a:ext cx="1081088" cy="1368424"/>
            </a:xfrm>
            <a:custGeom>
              <a:avLst/>
              <a:gdLst>
                <a:gd name="T0" fmla="*/ 278 w 329"/>
                <a:gd name="T1" fmla="*/ 23 h 417"/>
                <a:gd name="T2" fmla="*/ 168 w 329"/>
                <a:gd name="T3" fmla="*/ 51 h 417"/>
                <a:gd name="T4" fmla="*/ 103 w 329"/>
                <a:gd name="T5" fmla="*/ 161 h 417"/>
                <a:gd name="T6" fmla="*/ 103 w 329"/>
                <a:gd name="T7" fmla="*/ 161 h 417"/>
                <a:gd name="T8" fmla="*/ 23 w 329"/>
                <a:gd name="T9" fmla="*/ 296 h 417"/>
                <a:gd name="T10" fmla="*/ 51 w 329"/>
                <a:gd name="T11" fmla="*/ 406 h 417"/>
                <a:gd name="T12" fmla="*/ 92 w 329"/>
                <a:gd name="T13" fmla="*/ 417 h 417"/>
                <a:gd name="T14" fmla="*/ 161 w 329"/>
                <a:gd name="T15" fmla="*/ 378 h 417"/>
                <a:gd name="T16" fmla="*/ 242 w 329"/>
                <a:gd name="T17" fmla="*/ 241 h 417"/>
                <a:gd name="T18" fmla="*/ 242 w 329"/>
                <a:gd name="T19" fmla="*/ 241 h 417"/>
                <a:gd name="T20" fmla="*/ 306 w 329"/>
                <a:gd name="T21" fmla="*/ 133 h 417"/>
                <a:gd name="T22" fmla="*/ 278 w 329"/>
                <a:gd name="T23" fmla="*/ 23 h 417"/>
                <a:gd name="T24" fmla="*/ 263 w 329"/>
                <a:gd name="T25" fmla="*/ 54 h 417"/>
                <a:gd name="T26" fmla="*/ 210 w 329"/>
                <a:gd name="T27" fmla="*/ 89 h 417"/>
                <a:gd name="T28" fmla="*/ 155 w 329"/>
                <a:gd name="T29" fmla="*/ 181 h 417"/>
                <a:gd name="T30" fmla="*/ 179 w 329"/>
                <a:gd name="T31" fmla="*/ 192 h 417"/>
                <a:gd name="T32" fmla="*/ 225 w 329"/>
                <a:gd name="T33" fmla="*/ 240 h 417"/>
                <a:gd name="T34" fmla="*/ 148 w 329"/>
                <a:gd name="T35" fmla="*/ 370 h 417"/>
                <a:gd name="T36" fmla="*/ 92 w 329"/>
                <a:gd name="T37" fmla="*/ 401 h 417"/>
                <a:gd name="T38" fmla="*/ 59 w 329"/>
                <a:gd name="T39" fmla="*/ 392 h 417"/>
                <a:gd name="T40" fmla="*/ 29 w 329"/>
                <a:gd name="T41" fmla="*/ 353 h 417"/>
                <a:gd name="T42" fmla="*/ 36 w 329"/>
                <a:gd name="T43" fmla="*/ 304 h 417"/>
                <a:gd name="T44" fmla="*/ 112 w 329"/>
                <a:gd name="T45" fmla="*/ 175 h 417"/>
                <a:gd name="T46" fmla="*/ 118 w 329"/>
                <a:gd name="T47" fmla="*/ 175 h 417"/>
                <a:gd name="T48" fmla="*/ 132 w 329"/>
                <a:gd name="T49" fmla="*/ 176 h 417"/>
                <a:gd name="T50" fmla="*/ 191 w 329"/>
                <a:gd name="T51" fmla="*/ 77 h 417"/>
                <a:gd name="T52" fmla="*/ 242 w 329"/>
                <a:gd name="T53" fmla="*/ 48 h 417"/>
                <a:gd name="T54" fmla="*/ 268 w 329"/>
                <a:gd name="T55" fmla="*/ 55 h 417"/>
                <a:gd name="T56" fmla="*/ 263 w 329"/>
                <a:gd name="T57" fmla="*/ 5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9" h="417">
                  <a:moveTo>
                    <a:pt x="278" y="23"/>
                  </a:moveTo>
                  <a:cubicBezTo>
                    <a:pt x="240" y="0"/>
                    <a:pt x="191" y="13"/>
                    <a:pt x="168" y="5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0" y="334"/>
                    <a:pt x="13" y="383"/>
                    <a:pt x="51" y="406"/>
                  </a:cubicBezTo>
                  <a:cubicBezTo>
                    <a:pt x="64" y="413"/>
                    <a:pt x="78" y="417"/>
                    <a:pt x="92" y="417"/>
                  </a:cubicBezTo>
                  <a:cubicBezTo>
                    <a:pt x="119" y="417"/>
                    <a:pt x="146" y="403"/>
                    <a:pt x="161" y="378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306" y="133"/>
                    <a:pt x="306" y="133"/>
                    <a:pt x="306" y="133"/>
                  </a:cubicBezTo>
                  <a:cubicBezTo>
                    <a:pt x="329" y="95"/>
                    <a:pt x="316" y="45"/>
                    <a:pt x="278" y="23"/>
                  </a:cubicBezTo>
                  <a:close/>
                  <a:moveTo>
                    <a:pt x="263" y="54"/>
                  </a:moveTo>
                  <a:cubicBezTo>
                    <a:pt x="243" y="54"/>
                    <a:pt x="220" y="71"/>
                    <a:pt x="210" y="89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63" y="184"/>
                    <a:pt x="171" y="188"/>
                    <a:pt x="179" y="192"/>
                  </a:cubicBezTo>
                  <a:cubicBezTo>
                    <a:pt x="199" y="204"/>
                    <a:pt x="215" y="221"/>
                    <a:pt x="225" y="240"/>
                  </a:cubicBezTo>
                  <a:cubicBezTo>
                    <a:pt x="148" y="370"/>
                    <a:pt x="148" y="370"/>
                    <a:pt x="148" y="370"/>
                  </a:cubicBezTo>
                  <a:cubicBezTo>
                    <a:pt x="136" y="389"/>
                    <a:pt x="115" y="401"/>
                    <a:pt x="92" y="401"/>
                  </a:cubicBezTo>
                  <a:cubicBezTo>
                    <a:pt x="80" y="401"/>
                    <a:pt x="69" y="398"/>
                    <a:pt x="59" y="392"/>
                  </a:cubicBezTo>
                  <a:cubicBezTo>
                    <a:pt x="44" y="384"/>
                    <a:pt x="34" y="370"/>
                    <a:pt x="29" y="353"/>
                  </a:cubicBezTo>
                  <a:cubicBezTo>
                    <a:pt x="25" y="336"/>
                    <a:pt x="27" y="318"/>
                    <a:pt x="36" y="304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14" y="175"/>
                    <a:pt x="116" y="175"/>
                    <a:pt x="118" y="175"/>
                  </a:cubicBezTo>
                  <a:cubicBezTo>
                    <a:pt x="122" y="175"/>
                    <a:pt x="127" y="175"/>
                    <a:pt x="132" y="176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201" y="59"/>
                    <a:pt x="221" y="48"/>
                    <a:pt x="242" y="48"/>
                  </a:cubicBezTo>
                  <a:cubicBezTo>
                    <a:pt x="251" y="48"/>
                    <a:pt x="260" y="50"/>
                    <a:pt x="268" y="55"/>
                  </a:cubicBezTo>
                  <a:cubicBezTo>
                    <a:pt x="267" y="54"/>
                    <a:pt x="265" y="54"/>
                    <a:pt x="263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DFCB91A-33B3-7F46-B946-7B96A9B8E928}"/>
              </a:ext>
            </a:extLst>
          </p:cNvPr>
          <p:cNvSpPr txBox="1"/>
          <p:nvPr/>
        </p:nvSpPr>
        <p:spPr>
          <a:xfrm>
            <a:off x="7812215" y="2898046"/>
            <a:ext cx="2249424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DOR/3TC/TDF</a:t>
            </a:r>
          </a:p>
        </p:txBody>
      </p:sp>
      <p:pic>
        <p:nvPicPr>
          <p:cNvPr id="18" name="Graphic 17" descr="Person with Cane">
            <a:extLst>
              <a:ext uri="{FF2B5EF4-FFF2-40B4-BE49-F238E27FC236}">
                <a16:creationId xmlns:a16="http://schemas.microsoft.com/office/drawing/2014/main" id="{09C61AC8-FE81-0342-B967-CE296322A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3328" y="4733740"/>
            <a:ext cx="1080069" cy="10800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A6D64A-0F0A-4621-899D-0048953DC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1" y="2380604"/>
            <a:ext cx="829315" cy="9717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F9FFA3-F875-4F9D-AB61-84F27AF330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57" y="2425259"/>
            <a:ext cx="1007515" cy="7601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3F9D11-EE33-4308-A274-4CF1D4E206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51" y="1807621"/>
            <a:ext cx="509831" cy="11706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7042E8-05C9-4E50-8B12-CC936419D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1" y="3519824"/>
            <a:ext cx="1055639" cy="8449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ADA8D7-03C4-44B0-9A12-90CAB454E8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8" y="4565523"/>
            <a:ext cx="676263" cy="8457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74FDDA-EF12-44BB-BC47-4AEBC677D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57" y="4532321"/>
            <a:ext cx="929619" cy="86941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3E0BB76-565D-4468-A8E6-5038BAC19CA2}"/>
              </a:ext>
            </a:extLst>
          </p:cNvPr>
          <p:cNvSpPr/>
          <p:nvPr/>
        </p:nvSpPr>
        <p:spPr bwMode="auto">
          <a:xfrm>
            <a:off x="3521017" y="1665172"/>
            <a:ext cx="4253459" cy="4253459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1338" tIns="45718" rIns="91338" bIns="45718" rtlCol="0" anchor="b"/>
          <a:lstStyle/>
          <a:p>
            <a:pPr algn="ctr" defTabSz="913267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sz="19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9010" name="Picture 2" descr="Opinion | H.I.V. Drugs Cost $75 in Africa, $39,000 in the U.S. Does It  Matter? - The New York Tim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3339" y="4677139"/>
            <a:ext cx="2976331" cy="1926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15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Stigmatization associated with drugs intake</a:t>
            </a:r>
          </a:p>
          <a:p>
            <a:r>
              <a:rPr lang="en-US" dirty="0"/>
              <a:t>Psychological impact linking every day intake and having an incurable infection</a:t>
            </a:r>
          </a:p>
          <a:p>
            <a:r>
              <a:rPr lang="en-US" dirty="0"/>
              <a:t>Need for life-long treatment</a:t>
            </a:r>
          </a:p>
          <a:p>
            <a:r>
              <a:rPr lang="en-US" dirty="0"/>
              <a:t>Issues of pill size, of swallowing pills</a:t>
            </a:r>
          </a:p>
          <a:p>
            <a:r>
              <a:rPr lang="en-US" dirty="0"/>
              <a:t>Risk of non-adherence breakthroughs</a:t>
            </a:r>
          </a:p>
          <a:p>
            <a:r>
              <a:rPr lang="en-US" dirty="0"/>
              <a:t>Requirement of lifestyle organization (travel, week-ends), to maintain medications</a:t>
            </a:r>
          </a:p>
          <a:p>
            <a:r>
              <a:rPr lang="en-US" dirty="0"/>
              <a:t>Need for filling prescriptions</a:t>
            </a:r>
          </a:p>
          <a:p>
            <a:r>
              <a:rPr lang="en-US" dirty="0"/>
              <a:t>Problems in case of discontinuation for any reason </a:t>
            </a:r>
            <a:r>
              <a:rPr lang="fr-FR" dirty="0"/>
              <a:t>(</a:t>
            </a:r>
            <a:r>
              <a:rPr lang="en-US" dirty="0"/>
              <a:t>surgery, disruption of drug delivery</a:t>
            </a:r>
            <a:r>
              <a:rPr lang="mr-IN" dirty="0"/>
              <a:t>…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27620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3394"/>
            <a:ext cx="9336657" cy="14810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Challenges associated with daily dosing </a:t>
            </a:r>
            <a:br>
              <a:rPr lang="en-US" dirty="0"/>
            </a:br>
            <a:r>
              <a:rPr lang="en-US" dirty="0"/>
              <a:t>of HIV medications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Reasons for not sharing HIV status or missing ART in PLWHIV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with and without privacy concerns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6D4210-85B3-46F6-9E0B-DD0EECE2A0F0}"/>
              </a:ext>
            </a:extLst>
          </p:cNvPr>
          <p:cNvGrpSpPr/>
          <p:nvPr/>
        </p:nvGrpSpPr>
        <p:grpSpPr>
          <a:xfrm>
            <a:off x="332778" y="1881551"/>
            <a:ext cx="6100725" cy="523220"/>
            <a:chOff x="266099" y="1729773"/>
            <a:chExt cx="6100725" cy="523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09B45B-95AF-48B1-B345-951E43312AA1}"/>
                </a:ext>
              </a:extLst>
            </p:cNvPr>
            <p:cNvSpPr txBox="1"/>
            <p:nvPr/>
          </p:nvSpPr>
          <p:spPr>
            <a:xfrm>
              <a:off x="356076" y="1729773"/>
              <a:ext cx="601074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/>
                <a:t>Never disguised HIV pills in past 6 months to avoid sharing HIV status (N=1006)</a:t>
              </a:r>
            </a:p>
            <a:p>
              <a:r>
                <a:rPr lang="en-US" sz="1400" dirty="0"/>
                <a:t>Ever disguised HIV pills in past 6 months to avoid sharing HIV status (N=1383)</a:t>
              </a:r>
              <a:endParaRPr lang="fr-FR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B19507-CABF-47CF-B3AF-6B607F40CC33}"/>
                </a:ext>
              </a:extLst>
            </p:cNvPr>
            <p:cNvSpPr/>
            <p:nvPr/>
          </p:nvSpPr>
          <p:spPr>
            <a:xfrm>
              <a:off x="266099" y="1815222"/>
              <a:ext cx="133359" cy="13335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84082-2445-4F03-A339-BB55DE5D2CF8}"/>
                </a:ext>
              </a:extLst>
            </p:cNvPr>
            <p:cNvSpPr/>
            <p:nvPr/>
          </p:nvSpPr>
          <p:spPr>
            <a:xfrm>
              <a:off x="266099" y="2021359"/>
              <a:ext cx="133359" cy="1333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6F57B5-CE0C-42B5-BC11-7B852E2A90D0}"/>
              </a:ext>
            </a:extLst>
          </p:cNvPr>
          <p:cNvGrpSpPr/>
          <p:nvPr/>
        </p:nvGrpSpPr>
        <p:grpSpPr>
          <a:xfrm>
            <a:off x="-88152" y="3746606"/>
            <a:ext cx="12368304" cy="2786277"/>
            <a:chOff x="-88152" y="1892655"/>
            <a:chExt cx="12368304" cy="2786277"/>
          </a:xfrm>
        </p:grpSpPr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F5042201-7E21-4D5E-87BB-1E336717F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3614631"/>
                </p:ext>
              </p:extLst>
            </p:nvPr>
          </p:nvGraphicFramePr>
          <p:xfrm>
            <a:off x="-88152" y="1892655"/>
            <a:ext cx="12368304" cy="2298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6B90D5-63EE-4F75-9195-D3BC92EC4279}"/>
                </a:ext>
              </a:extLst>
            </p:cNvPr>
            <p:cNvSpPr txBox="1"/>
            <p:nvPr/>
          </p:nvSpPr>
          <p:spPr>
            <a:xfrm>
              <a:off x="103245" y="3814978"/>
              <a:ext cx="1088760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criminal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prosecution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ED4E882-25E0-4C81-921C-A6F49F32FF04}"/>
                </a:ext>
              </a:extLst>
            </p:cNvPr>
            <p:cNvSpPr txBox="1"/>
            <p:nvPr/>
          </p:nvSpPr>
          <p:spPr>
            <a:xfrm>
              <a:off x="1268116" y="3814978"/>
              <a:ext cx="1179490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my</a:t>
              </a:r>
              <a:br>
                <a:rPr lang="en-US" sz="1200"/>
              </a:br>
              <a:r>
                <a:rPr lang="en-US" sz="1200"/>
                <a:t>physical</a:t>
              </a:r>
              <a:br>
                <a:rPr lang="en-US" sz="1200"/>
              </a:br>
              <a:r>
                <a:rPr lang="en-US" sz="1200"/>
                <a:t>safety/potential</a:t>
              </a:r>
              <a:br>
                <a:rPr lang="en-US" sz="1200"/>
              </a:br>
              <a:r>
                <a:rPr lang="en-US" sz="1200"/>
                <a:t>violence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C97950E-D645-43D6-A3D3-C8275BBB5D5F}"/>
                </a:ext>
              </a:extLst>
            </p:cNvPr>
            <p:cNvSpPr txBox="1"/>
            <p:nvPr/>
          </p:nvSpPr>
          <p:spPr>
            <a:xfrm>
              <a:off x="2450525" y="3814978"/>
              <a:ext cx="1235145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being</a:t>
              </a:r>
              <a:br>
                <a:rPr lang="en-US" sz="1200"/>
              </a:br>
              <a:r>
                <a:rPr lang="en-US" sz="1200"/>
                <a:t>denied access</a:t>
              </a:r>
              <a:br>
                <a:rPr lang="en-US" sz="1200"/>
              </a:br>
              <a:r>
                <a:rPr lang="en-US" sz="1200"/>
                <a:t>to financial</a:t>
              </a:r>
              <a:br>
                <a:rPr lang="en-US" sz="1200"/>
              </a:br>
              <a:r>
                <a:rPr lang="en-US" sz="1200"/>
                <a:t>benefits/support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89C2E2A-DC4C-4053-8EBC-3274FB4982E0}"/>
                </a:ext>
              </a:extLst>
            </p:cNvPr>
            <p:cNvSpPr txBox="1"/>
            <p:nvPr/>
          </p:nvSpPr>
          <p:spPr>
            <a:xfrm>
              <a:off x="3751585" y="3814978"/>
              <a:ext cx="1053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being</a:t>
              </a:r>
              <a:br>
                <a:rPr lang="en-US" sz="1200"/>
              </a:br>
              <a:r>
                <a:rPr lang="en-US" sz="1200"/>
                <a:t>denied access</a:t>
              </a:r>
              <a:br>
                <a:rPr lang="en-US" sz="1200"/>
              </a:br>
              <a:r>
                <a:rPr lang="en-US" sz="1200"/>
                <a:t>to health care</a:t>
              </a:r>
              <a:br>
                <a:rPr lang="en-US" sz="1200"/>
              </a:br>
              <a:r>
                <a:rPr lang="en-US" sz="1200"/>
                <a:t>services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0EC60A7-9D11-471A-8711-2979D1DDA3A4}"/>
                </a:ext>
              </a:extLst>
            </p:cNvPr>
            <p:cNvSpPr txBox="1"/>
            <p:nvPr/>
          </p:nvSpPr>
          <p:spPr>
            <a:xfrm>
              <a:off x="4979745" y="3814978"/>
              <a:ext cx="1026307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 might lose</a:t>
              </a:r>
              <a:br>
                <a:rPr lang="en-US" sz="1200"/>
              </a:br>
              <a:r>
                <a:rPr lang="en-US" sz="1200"/>
                <a:t>my job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19E1F52-4730-4ACD-A5CD-5F64350A319E}"/>
                </a:ext>
              </a:extLst>
            </p:cNvPr>
            <p:cNvSpPr txBox="1"/>
            <p:nvPr/>
          </p:nvSpPr>
          <p:spPr>
            <a:xfrm>
              <a:off x="6140128" y="3814978"/>
              <a:ext cx="11260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I might be</a:t>
              </a:r>
              <a:br>
                <a:rPr lang="en-US" sz="1200"/>
              </a:br>
              <a:r>
                <a:rPr lang="en-US" sz="1200"/>
                <a:t>excluded from</a:t>
              </a:r>
              <a:br>
                <a:rPr lang="en-US" sz="1200"/>
              </a:br>
              <a:r>
                <a:rPr lang="en-US" sz="1200"/>
                <a:t>activities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DC3D37-55B1-4E24-9DCC-EF6A952BDC8A}"/>
                </a:ext>
              </a:extLst>
            </p:cNvPr>
            <p:cNvSpPr txBox="1"/>
            <p:nvPr/>
          </p:nvSpPr>
          <p:spPr>
            <a:xfrm>
              <a:off x="7356957" y="3814978"/>
              <a:ext cx="1097929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it might affect</a:t>
              </a:r>
              <a:br>
                <a:rPr lang="en-US" sz="1200"/>
              </a:br>
              <a:r>
                <a:rPr lang="en-US" sz="1200"/>
                <a:t>my friendships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B43B782-9FA7-4EDC-B086-695FC78FCE15}"/>
                </a:ext>
              </a:extLst>
            </p:cNvPr>
            <p:cNvSpPr txBox="1"/>
            <p:nvPr/>
          </p:nvSpPr>
          <p:spPr>
            <a:xfrm>
              <a:off x="8450752" y="3814978"/>
              <a:ext cx="13308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it might affect</a:t>
              </a:r>
              <a:br>
                <a:rPr lang="en-US" sz="1200"/>
              </a:br>
              <a:r>
                <a:rPr lang="en-US" sz="1200"/>
                <a:t>my romantic or</a:t>
              </a:r>
              <a:br>
                <a:rPr lang="en-US" sz="1200"/>
              </a:br>
              <a:r>
                <a:rPr lang="en-US" sz="1200"/>
                <a:t>sexual relatioships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06D4901-9EF1-4125-A4C8-12202C1C571F}"/>
                </a:ext>
              </a:extLst>
            </p:cNvPr>
            <p:cNvSpPr txBox="1"/>
            <p:nvPr/>
          </p:nvSpPr>
          <p:spPr>
            <a:xfrm>
              <a:off x="9736765" y="3814978"/>
              <a:ext cx="1197186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they would</a:t>
              </a:r>
              <a:br>
                <a:rPr lang="en-US" sz="1200"/>
              </a:br>
              <a:r>
                <a:rPr lang="en-US" sz="1200"/>
                <a:t>see or treat me</a:t>
              </a:r>
              <a:br>
                <a:rPr lang="en-US" sz="1200"/>
              </a:br>
              <a:r>
                <a:rPr lang="en-US" sz="1200"/>
                <a:t>differently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4F75C41-D9F0-4CC9-9F3E-F3DC5732A687}"/>
                </a:ext>
              </a:extLst>
            </p:cNvPr>
            <p:cNvSpPr txBox="1"/>
            <p:nvPr/>
          </p:nvSpPr>
          <p:spPr>
            <a:xfrm>
              <a:off x="10971849" y="3814978"/>
              <a:ext cx="1147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they might</a:t>
              </a:r>
              <a:br>
                <a:rPr lang="en-US" sz="1200"/>
              </a:br>
              <a:r>
                <a:rPr lang="en-US" sz="1200"/>
                <a:t>then disclose</a:t>
              </a:r>
              <a:br>
                <a:rPr lang="en-US" sz="1200"/>
              </a:br>
              <a:r>
                <a:rPr lang="en-US" sz="1200"/>
                <a:t>my HIV status</a:t>
              </a:r>
              <a:br>
                <a:rPr lang="en-US" sz="1200"/>
              </a:br>
              <a:r>
                <a:rPr lang="en-US" sz="1200"/>
                <a:t>to others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DC6EB-1238-49DA-9B40-4AD1B254BD22}"/>
              </a:ext>
            </a:extLst>
          </p:cNvPr>
          <p:cNvSpPr txBox="1"/>
          <p:nvPr/>
        </p:nvSpPr>
        <p:spPr>
          <a:xfrm>
            <a:off x="356076" y="3889115"/>
            <a:ext cx="52425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/>
              <a:t>Missed ART &lt; 5 times in past month from privacy concerns (N=2287)</a:t>
            </a:r>
          </a:p>
          <a:p>
            <a:r>
              <a:rPr lang="en-US" sz="1400" dirty="0"/>
              <a:t>Missed ART ≥ 5 times in past month from privacy concerns (N=102)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0CE2DF-F49B-4833-BA64-E7318EF43B28}"/>
              </a:ext>
            </a:extLst>
          </p:cNvPr>
          <p:cNvSpPr/>
          <p:nvPr/>
        </p:nvSpPr>
        <p:spPr>
          <a:xfrm>
            <a:off x="266099" y="3974564"/>
            <a:ext cx="133359" cy="133359"/>
          </a:xfrm>
          <a:prstGeom prst="rect">
            <a:avLst/>
          </a:prstGeom>
          <a:solidFill>
            <a:srgbClr val="3E1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CA015-6645-4EAC-9B4D-0B8300F607FE}"/>
              </a:ext>
            </a:extLst>
          </p:cNvPr>
          <p:cNvSpPr/>
          <p:nvPr/>
        </p:nvSpPr>
        <p:spPr>
          <a:xfrm>
            <a:off x="266099" y="4180701"/>
            <a:ext cx="133359" cy="1333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94593A99-714A-4259-A410-8488193FC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71274"/>
              </p:ext>
            </p:extLst>
          </p:nvPr>
        </p:nvGraphicFramePr>
        <p:xfrm>
          <a:off x="103245" y="1800295"/>
          <a:ext cx="12368304" cy="229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3">
            <a:extLst>
              <a:ext uri="{FF2B5EF4-FFF2-40B4-BE49-F238E27FC236}">
                <a16:creationId xmlns:a16="http://schemas.microsoft.com/office/drawing/2014/main" id="{EEC48A5E-92B3-4B6C-BFD2-E673E29B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950" y="6457082"/>
            <a:ext cx="331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s-ES" sz="1400" i="1" dirty="0"/>
              <a:t>De los </a:t>
            </a:r>
            <a:r>
              <a:rPr lang="es-ES" sz="1400" i="1" dirty="0" err="1"/>
              <a:t>Rios</a:t>
            </a:r>
            <a:r>
              <a:rPr lang="es-ES" sz="1400" i="1" dirty="0"/>
              <a:t> P, AIDS </a:t>
            </a:r>
            <a:r>
              <a:rPr lang="es-ES" sz="1400" i="1" dirty="0" err="1"/>
              <a:t>Behav</a:t>
            </a:r>
            <a:r>
              <a:rPr lang="es-ES" sz="1400" i="1" dirty="0"/>
              <a:t> 2021;25:961-762</a:t>
            </a:r>
          </a:p>
        </p:txBody>
      </p:sp>
    </p:spTree>
    <p:extLst>
      <p:ext uri="{BB962C8B-B14F-4D97-AF65-F5344CB8AC3E}">
        <p14:creationId xmlns:p14="http://schemas.microsoft.com/office/powerpoint/2010/main" val="311115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options?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90700"/>
            <a:ext cx="11260808" cy="4335466"/>
          </a:xfrm>
        </p:spPr>
        <p:txBody>
          <a:bodyPr/>
          <a:lstStyle/>
          <a:p>
            <a:r>
              <a:rPr lang="en-US" dirty="0"/>
              <a:t>Sequential treatment interruptions?				No, contra-indicated</a:t>
            </a:r>
          </a:p>
          <a:p>
            <a:r>
              <a:rPr lang="en-US" dirty="0"/>
              <a:t>Later ART initiation (CD4 &lt; 350/mm</a:t>
            </a:r>
            <a:r>
              <a:rPr lang="en-US" baseline="30000" dirty="0"/>
              <a:t>3</a:t>
            </a:r>
            <a:r>
              <a:rPr lang="en-US" dirty="0"/>
              <a:t>)?				No, individual benefit, </a:t>
            </a:r>
            <a:r>
              <a:rPr lang="en-US" dirty="0" err="1"/>
              <a:t>TasP</a:t>
            </a:r>
            <a:r>
              <a:rPr lang="en-US" dirty="0"/>
              <a:t>, U = U</a:t>
            </a:r>
          </a:p>
          <a:p>
            <a:r>
              <a:rPr lang="en-US" dirty="0"/>
              <a:t>5 days on / 2 days off ?									Maybe with some regimens (STR with</a:t>
            </a:r>
          </a:p>
          <a:p>
            <a:r>
              <a:rPr lang="en-US" dirty="0"/>
              <a:t>4 days on / 3 days off ?									new INSTI ?), but NOT RECOMMENDED</a:t>
            </a:r>
          </a:p>
          <a:p>
            <a:endParaRPr lang="en-US" dirty="0"/>
          </a:p>
          <a:p>
            <a:r>
              <a:rPr lang="en-US" dirty="0"/>
              <a:t>Reduce drug burden</a:t>
            </a:r>
          </a:p>
          <a:p>
            <a:r>
              <a:rPr lang="en-US" dirty="0"/>
              <a:t>Long acting regimens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52550" y="4021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Accolade ouvrante 4"/>
          <p:cNvSpPr/>
          <p:nvPr/>
        </p:nvSpPr>
        <p:spPr>
          <a:xfrm>
            <a:off x="6240004" y="2775344"/>
            <a:ext cx="178955" cy="768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41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aiming to reduce pill burden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672817" y="4165288"/>
            <a:ext cx="5339737" cy="2074906"/>
          </a:xfrm>
        </p:spPr>
        <p:txBody>
          <a:bodyPr/>
          <a:lstStyle/>
          <a:p>
            <a:r>
              <a:rPr lang="en-US" dirty="0"/>
              <a:t>Long-acting regimens</a:t>
            </a:r>
          </a:p>
          <a:p>
            <a:pPr lvl="1"/>
            <a:r>
              <a:rPr lang="en-US" dirty="0"/>
              <a:t>Freedom from lifelong daily medications</a:t>
            </a:r>
          </a:p>
          <a:p>
            <a:pPr lvl="1"/>
            <a:r>
              <a:rPr lang="en-US" dirty="0"/>
              <a:t>Low frequency of dosing</a:t>
            </a:r>
          </a:p>
          <a:p>
            <a:pPr lvl="1"/>
            <a:r>
              <a:rPr lang="en-US" dirty="0"/>
              <a:t>Optimization of PK and decrease </a:t>
            </a:r>
            <a:br>
              <a:rPr lang="en-US" dirty="0"/>
            </a:br>
            <a:r>
              <a:rPr lang="en-US" dirty="0"/>
              <a:t>of inter-individual variability</a:t>
            </a:r>
          </a:p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5" y="1100353"/>
            <a:ext cx="6182804" cy="41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3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V-trial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6420</Words>
  <Application>Microsoft Office PowerPoint</Application>
  <PresentationFormat>Grand écran</PresentationFormat>
  <Paragraphs>1412</Paragraphs>
  <Slides>49</Slides>
  <Notes>49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Calibri</vt:lpstr>
      <vt:lpstr>Police système Courant</vt:lpstr>
      <vt:lpstr>Times New Roman</vt:lpstr>
      <vt:lpstr>Trebuchet MS</vt:lpstr>
      <vt:lpstr>Wingdings</vt:lpstr>
      <vt:lpstr>ARV-trials</vt:lpstr>
      <vt:lpstr>THEMATIC WEBINAR  LONG ACTING ARVs: Today and Tomorrow for Treatment and Prevention</vt:lpstr>
      <vt:lpstr>Présentation PowerPoint</vt:lpstr>
      <vt:lpstr>Disclosure </vt:lpstr>
      <vt:lpstr>HAART: 25 years of constant progress</vt:lpstr>
      <vt:lpstr> 3 drug Oral Fixed-Dose Combinations in 2021</vt:lpstr>
      <vt:lpstr>ART issues</vt:lpstr>
      <vt:lpstr>Challenges associated with daily dosing  of HIV medications Reasons for not sharing HIV status or missing ART in PLWHIV with and without privacy concerns </vt:lpstr>
      <vt:lpstr>What options?</vt:lpstr>
      <vt:lpstr>Tools aiming to reduce pill burden</vt:lpstr>
      <vt:lpstr>New ARVs in development: High focus on LA </vt:lpstr>
      <vt:lpstr>Benefits of Injectable LA ART Regimen (by Region) Health Providers Perception</vt:lpstr>
      <vt:lpstr>Barriers to LA ART Appointment Adherence (by Region) Health Providers Perception</vt:lpstr>
      <vt:lpstr>Interest in Long-Acting HIV Regimen: PLWHIV and Physicians Perspectives (Western Europe)</vt:lpstr>
      <vt:lpstr>CAB LA + RPV LA IM</vt:lpstr>
      <vt:lpstr>CAB LA + RPV LA IM Phase 3 programs for Treatment and Prevention</vt:lpstr>
      <vt:lpstr>FLAIR W96</vt:lpstr>
      <vt:lpstr>FLAIR W96</vt:lpstr>
      <vt:lpstr>Long-Acting Injectable cabotegravir + rilpivirine for HIV Maintenance Therapy: Week 48 Pooled Analysis of Phase 3 ATLAS and FLAIR Trials</vt:lpstr>
      <vt:lpstr>ATLAS 2M – Design CAB LA + RPV LA Q4W vs Q8W</vt:lpstr>
      <vt:lpstr>ATLAS 2M – W96 results</vt:lpstr>
      <vt:lpstr>ATLAS 2M – Injection site reactions</vt:lpstr>
      <vt:lpstr>CB LA + RPV LA Pooled analysis of confirmed virologic failures, resistance emergence at failure, and discontinuations for AE</vt:lpstr>
      <vt:lpstr>CAB LA + RPV LA IM Indication and Practical questions</vt:lpstr>
      <vt:lpstr>ATLAS-2M  CAB + RPV LA IM Q4W vs 8W : Patients satisfaction</vt:lpstr>
      <vt:lpstr>ATLAS-2M Treatment preference</vt:lpstr>
      <vt:lpstr>Predictors of virologic failure to CAB LA + RPV LA</vt:lpstr>
      <vt:lpstr>FLAIR OLI: Study Design</vt:lpstr>
      <vt:lpstr>FLAIR OLI Snapshot Virologic Outcomes at Week 124 (Extension Switch)</vt:lpstr>
      <vt:lpstr>RPV LA IM Q2M  Dosing interruptions management</vt:lpstr>
      <vt:lpstr>CAB LA IM Q2M  Dosing interruptions management</vt:lpstr>
      <vt:lpstr>CAB LA PK tail</vt:lpstr>
      <vt:lpstr>New LA agent in existing class MK-8507 (NNRTI)</vt:lpstr>
      <vt:lpstr>New LA agents –new classes</vt:lpstr>
      <vt:lpstr>LEN: first-in-class HIV capsid inhibitor</vt:lpstr>
      <vt:lpstr>Lenacapavir – Dosing schedule</vt:lpstr>
      <vt:lpstr>Broadly neutralizing monoclonal antibodies against HIV</vt:lpstr>
      <vt:lpstr>LA combo for salvage?</vt:lpstr>
      <vt:lpstr>Gilead and Merck March 15, 2021 press release</vt:lpstr>
      <vt:lpstr>Will LA ARVs change the PrEP paradigm ?</vt:lpstr>
      <vt:lpstr>HPTN 083 Study: CAB LA IM versus TDF/FTC oral  for PrEP</vt:lpstr>
      <vt:lpstr>PrEP Study for Women in Sub-Saharan Africa</vt:lpstr>
      <vt:lpstr>ISL: monthly oral 60 mg dose for PrEP</vt:lpstr>
      <vt:lpstr>ISL implant for yearly PrEP</vt:lpstr>
      <vt:lpstr>ISL implant</vt:lpstr>
      <vt:lpstr>Lenacapavir analogue (GS-CA1) as PrEP ?</vt:lpstr>
      <vt:lpstr>LA ART - Final thoughts</vt:lpstr>
      <vt:lpstr>Q/A</vt:lpstr>
      <vt:lpstr>Présentation PowerPoint</vt:lpstr>
      <vt:lpstr>Présentation PowerPoint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Long-Acting may 27th 2021</dc:title>
  <dc:creator>Pedro Cahn, Anton Pozniak, François Raffi</dc:creator>
  <cp:lastModifiedBy>Ludovic Brunet</cp:lastModifiedBy>
  <cp:revision>1056</cp:revision>
  <dcterms:created xsi:type="dcterms:W3CDTF">2018-10-26T15:18:15Z</dcterms:created>
  <dcterms:modified xsi:type="dcterms:W3CDTF">2025-02-28T18:39:36Z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